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4" r:id="rId3"/>
    <p:sldId id="266" r:id="rId4"/>
    <p:sldId id="268" r:id="rId5"/>
    <p:sldId id="288" r:id="rId6"/>
    <p:sldId id="307" r:id="rId7"/>
    <p:sldId id="270" r:id="rId8"/>
    <p:sldId id="306" r:id="rId9"/>
    <p:sldId id="317" r:id="rId10"/>
    <p:sldId id="300" r:id="rId11"/>
    <p:sldId id="301" r:id="rId12"/>
    <p:sldId id="308" r:id="rId13"/>
    <p:sldId id="302" r:id="rId14"/>
    <p:sldId id="272" r:id="rId15"/>
    <p:sldId id="316" r:id="rId16"/>
    <p:sldId id="315" r:id="rId17"/>
    <p:sldId id="311" r:id="rId18"/>
    <p:sldId id="313" r:id="rId19"/>
  </p:sldIdLst>
  <p:sldSz cx="9144000" cy="6858000" type="screen4x3"/>
  <p:notesSz cx="6743700" cy="97536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000066"/>
    <a:srgbClr val="FFCC66"/>
    <a:srgbClr val="CCECFF"/>
    <a:srgbClr val="DDDDDD"/>
    <a:srgbClr val="80808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32325"/>
            <a:ext cx="539432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9225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264650"/>
            <a:ext cx="29225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09245B-F7B6-466A-BB3A-4E03CDC97C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618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B9E41-37E1-458E-87F5-55D301B4E31C}" type="slidenum">
              <a:rPr lang="it-IT" altLang="it-IT" smtClean="0"/>
              <a:pPr/>
              <a:t>1</a:t>
            </a:fld>
            <a:endParaRPr lang="it-IT" altLang="it-I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62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430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269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096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753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370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656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932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Segnaposto not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000367-26FA-4AE1-AB8F-64B708EEF186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564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620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04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48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9C9FDE-5947-426C-8EDC-ADE0A2B08D65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999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078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39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9245B-F7B6-466A-BB3A-4E03CDC97CEF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81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591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47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9023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324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1983-5ADA-4899-89DE-8BE4EDBA94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889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8F68-2947-4238-8566-C2FBD9FE5C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650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B239-E4FB-4957-948A-16E7C273F2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709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0B37-AF86-400D-81D1-C61BEC0862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135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996B-41BC-401A-AEA3-595A970C07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585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D580-6207-4C3B-9F7E-AA628E1953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775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F609-04A8-42C6-B640-EA2A86A2C2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2037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3367-57D3-43FD-9A5B-7F2805B250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98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1971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7DA9-A152-42DD-A2C3-4FC2DE4ABB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64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CDA3-DCE6-44C7-9B45-68566A2C6B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079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2B57-1681-48E8-839B-7CEDB53295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61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635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40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594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480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5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239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84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79388" y="6453188"/>
            <a:ext cx="87852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smtClean="0"/>
              <a:t>LM in Scienze Fisiche, Fisica della Materia – Dipartimento di Fisica, Università di Pavia – 4 maggio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96A326-6615-4706-A070-46EE4018B3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nmrphysics.unipv.it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 dirty="0">
              <a:solidFill>
                <a:schemeClr val="accent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311275"/>
            <a:ext cx="8497887" cy="1470025"/>
          </a:xfrm>
        </p:spPr>
        <p:txBody>
          <a:bodyPr anchor="ctr"/>
          <a:lstStyle/>
          <a:p>
            <a:pPr eaLnBrk="1" hangingPunct="1">
              <a:spcBef>
                <a:spcPts val="2400"/>
              </a:spcBef>
            </a:pPr>
            <a:r>
              <a:rPr lang="it-IT" altLang="it-IT" sz="3200"/>
              <a:t>Laurea Magistrale in Scienze Fisiche: </a:t>
            </a:r>
            <a:r>
              <a:rPr lang="it-IT" altLang="it-IT" sz="800"/>
              <a:t/>
            </a:r>
            <a:br>
              <a:rPr lang="it-IT" altLang="it-IT" sz="800"/>
            </a:br>
            <a:r>
              <a:rPr lang="it-IT" altLang="it-IT" sz="800"/>
              <a:t/>
            </a:r>
            <a:br>
              <a:rPr lang="it-IT" altLang="it-IT" sz="800"/>
            </a:br>
            <a:r>
              <a:rPr lang="it-IT" altLang="it-IT" sz="3200"/>
              <a:t>Curriculum di Fisica della Materia </a:t>
            </a:r>
            <a:br>
              <a:rPr lang="it-IT" altLang="it-IT" sz="3200"/>
            </a:br>
            <a:endParaRPr lang="it-IT" altLang="it-IT" sz="2800" i="1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90575" y="3214688"/>
            <a:ext cx="7705725" cy="7191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Lucio Andreani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84213" y="4076700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Giornata di orientamento, Pavia, </a:t>
            </a:r>
            <a:r>
              <a:rPr lang="it-IT" altLang="it-IT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4 </a:t>
            </a:r>
            <a:r>
              <a:rPr lang="it-IT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Maggio </a:t>
            </a:r>
            <a:r>
              <a:rPr lang="it-IT" altLang="it-IT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2023</a:t>
            </a:r>
            <a:endParaRPr lang="it-IT" altLang="it-IT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49288" y="476250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800" b="1">
                <a:solidFill>
                  <a:schemeClr val="accent2"/>
                </a:solidFill>
              </a:rPr>
              <a:t>Università di Pavia, Dipartimento di Fisica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9388" y="4979988"/>
            <a:ext cx="8713787" cy="10402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800" b="1" dirty="0">
                <a:solidFill>
                  <a:schemeClr val="accent2"/>
                </a:solidFill>
              </a:rPr>
              <a:t>https://</a:t>
            </a:r>
            <a:r>
              <a:rPr lang="it-IT" altLang="it-IT" sz="2800" b="1" dirty="0" smtClean="0">
                <a:solidFill>
                  <a:schemeClr val="accent2"/>
                </a:solidFill>
              </a:rPr>
              <a:t>fisica.dip.unipv.it/it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800" b="1" dirty="0" smtClean="0">
                <a:solidFill>
                  <a:schemeClr val="accent2"/>
                </a:solidFill>
              </a:rPr>
              <a:t>https</a:t>
            </a:r>
            <a:r>
              <a:rPr lang="it-IT" altLang="it-IT" sz="2800" b="1" dirty="0">
                <a:solidFill>
                  <a:schemeClr val="accent2"/>
                </a:solidFill>
              </a:rPr>
              <a:t>://</a:t>
            </a:r>
            <a:r>
              <a:rPr lang="it-IT" altLang="it-IT" sz="2800" b="1" dirty="0" smtClean="0">
                <a:solidFill>
                  <a:schemeClr val="accent2"/>
                </a:solidFill>
              </a:rPr>
              <a:t>scienzefisiche.cdl.unipv.it/it </a:t>
            </a:r>
            <a:endParaRPr lang="it-IT" altLang="it-IT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706437"/>
          </a:xfrm>
        </p:spPr>
        <p:txBody>
          <a:bodyPr/>
          <a:lstStyle/>
          <a:p>
            <a:r>
              <a:rPr lang="it-IT" altLang="it-IT"/>
              <a:t>Gruppo Raman-EPR</a:t>
            </a:r>
          </a:p>
        </p:txBody>
      </p:sp>
      <p:sp>
        <p:nvSpPr>
          <p:cNvPr id="17411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pic>
        <p:nvPicPr>
          <p:cNvPr id="17413" name="Immagine 6" descr="Immagine che contiene persona, donna, interni, sorridente&#10;&#10;Descrizione generata automa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944563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magine 8" descr="Immagine che contiene uomo, cravatta, interni, persona&#10;&#10;Descrizione generata automa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CasellaDiTesto 9"/>
          <p:cNvSpPr txBox="1">
            <a:spLocks noChangeArrowheads="1"/>
          </p:cNvSpPr>
          <p:nvPr/>
        </p:nvSpPr>
        <p:spPr bwMode="auto">
          <a:xfrm>
            <a:off x="373063" y="3182938"/>
            <a:ext cx="203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Pietro Galinetto</a:t>
            </a:r>
          </a:p>
        </p:txBody>
      </p:sp>
      <p:sp>
        <p:nvSpPr>
          <p:cNvPr id="17416" name="CasellaDiTesto 10"/>
          <p:cNvSpPr txBox="1">
            <a:spLocks noChangeArrowheads="1"/>
          </p:cNvSpPr>
          <p:nvPr/>
        </p:nvSpPr>
        <p:spPr bwMode="auto">
          <a:xfrm>
            <a:off x="2427288" y="3176588"/>
            <a:ext cx="193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Enrico Giulotto</a:t>
            </a:r>
          </a:p>
        </p:txBody>
      </p:sp>
      <p:sp>
        <p:nvSpPr>
          <p:cNvPr id="17417" name="CasellaDiTesto 11"/>
          <p:cNvSpPr txBox="1">
            <a:spLocks noChangeArrowheads="1"/>
          </p:cNvSpPr>
          <p:nvPr/>
        </p:nvSpPr>
        <p:spPr bwMode="auto">
          <a:xfrm>
            <a:off x="4297363" y="3195638"/>
            <a:ext cx="251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Maria Cristina Mozzati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79388" y="3644900"/>
            <a:ext cx="3240484" cy="20621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it-IT" b="1" dirty="0">
                <a:solidFill>
                  <a:schemeClr val="accent6"/>
                </a:solidFill>
                <a:latin typeface="+mn-lt"/>
              </a:rPr>
              <a:t>Tecniche sperimentali:</a:t>
            </a:r>
            <a:endParaRPr lang="it-IT" dirty="0">
              <a:solidFill>
                <a:schemeClr val="accent6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it-IT" dirty="0" smtClean="0">
                <a:solidFill>
                  <a:schemeClr val="accent6"/>
                </a:solidFill>
                <a:latin typeface="+mn-lt"/>
              </a:rPr>
              <a:t>• Micro </a:t>
            </a:r>
            <a:r>
              <a:rPr lang="it-IT" dirty="0" err="1">
                <a:solidFill>
                  <a:schemeClr val="accent6"/>
                </a:solidFill>
                <a:latin typeface="+mn-lt"/>
              </a:rPr>
              <a:t>Raman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it-IT" dirty="0" smtClean="0">
                <a:solidFill>
                  <a:schemeClr val="accent6"/>
                </a:solidFill>
                <a:latin typeface="+mn-lt"/>
              </a:rPr>
              <a:t>• </a:t>
            </a:r>
            <a:r>
              <a:rPr lang="it-IT" dirty="0" err="1" smtClean="0">
                <a:solidFill>
                  <a:schemeClr val="accent6"/>
                </a:solidFill>
                <a:latin typeface="+mn-lt"/>
              </a:rPr>
              <a:t>Raman</a:t>
            </a:r>
            <a:r>
              <a:rPr lang="it-IT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ad alta risoluzione </a:t>
            </a:r>
          </a:p>
          <a:p>
            <a:pPr>
              <a:spcBef>
                <a:spcPts val="600"/>
              </a:spcBef>
              <a:defRPr/>
            </a:pPr>
            <a:r>
              <a:rPr lang="it-IT" dirty="0" smtClean="0">
                <a:solidFill>
                  <a:schemeClr val="accent6"/>
                </a:solidFill>
                <a:latin typeface="+mn-lt"/>
              </a:rPr>
              <a:t>• Magnetometro 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SQUID </a:t>
            </a:r>
          </a:p>
          <a:p>
            <a:pPr>
              <a:spcBef>
                <a:spcPts val="600"/>
              </a:spcBef>
              <a:defRPr/>
            </a:pPr>
            <a:r>
              <a:rPr lang="it-IT" dirty="0" smtClean="0">
                <a:solidFill>
                  <a:schemeClr val="accent6"/>
                </a:solidFill>
                <a:latin typeface="+mn-lt"/>
              </a:rPr>
              <a:t>• EPR (Electron </a:t>
            </a:r>
            <a:r>
              <a:rPr lang="it-IT" dirty="0" err="1">
                <a:solidFill>
                  <a:schemeClr val="accent6"/>
                </a:solidFill>
                <a:latin typeface="+mn-lt"/>
              </a:rPr>
              <a:t>Paramagnetic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it-IT" dirty="0" err="1">
                <a:solidFill>
                  <a:schemeClr val="accent6"/>
                </a:solidFill>
                <a:latin typeface="+mn-lt"/>
              </a:rPr>
              <a:t>Resonance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)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635375" y="3654425"/>
            <a:ext cx="5400675" cy="25860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6"/>
                </a:solidFill>
                <a:latin typeface="+mj-lt"/>
              </a:rPr>
              <a:t>Linee di Ricerca in Fisica della Materia: </a:t>
            </a:r>
            <a:endParaRPr lang="it-IT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Ossidi funzionali </a:t>
            </a: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Eterostrutture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GaAsN-GaAsN:H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SERS –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Surface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Enhanced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Raman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Scattering</a:t>
            </a:r>
            <a:endParaRPr lang="it-IT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Nanomedicina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Analisi applicate a conservazione beni culturali e di interesse industriale o forense </a:t>
            </a: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</a:rPr>
              <a:t>• Modellizzazione di strutture </a:t>
            </a:r>
            <a:r>
              <a:rPr lang="it-IT" dirty="0" err="1">
                <a:solidFill>
                  <a:schemeClr val="accent6"/>
                </a:solidFill>
              </a:rPr>
              <a:t>plasmoniche</a:t>
            </a:r>
            <a:r>
              <a:rPr lang="it-IT" dirty="0">
                <a:solidFill>
                  <a:schemeClr val="accent6"/>
                </a:solidFill>
              </a:rPr>
              <a:t>, applicazioni di AI alla spettroscopia </a:t>
            </a:r>
            <a:r>
              <a:rPr lang="it-IT" dirty="0" err="1">
                <a:solidFill>
                  <a:schemeClr val="accent6"/>
                </a:solidFill>
              </a:rPr>
              <a:t>Raman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17420" name="CasellaDiTesto 11"/>
          <p:cNvSpPr txBox="1">
            <a:spLocks noChangeArrowheads="1"/>
          </p:cNvSpPr>
          <p:nvPr/>
        </p:nvSpPr>
        <p:spPr bwMode="auto">
          <a:xfrm>
            <a:off x="6596063" y="3175000"/>
            <a:ext cx="2332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Giovanni Pellegrini</a:t>
            </a:r>
          </a:p>
        </p:txBody>
      </p:sp>
      <p:pic>
        <p:nvPicPr>
          <p:cNvPr id="17421" name="Picture 13" descr="Giovanni Pellegr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068388"/>
            <a:ext cx="210026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51" y="1041263"/>
            <a:ext cx="1789512" cy="215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142875" y="139700"/>
            <a:ext cx="9001125" cy="887413"/>
          </a:xfrm>
        </p:spPr>
        <p:txBody>
          <a:bodyPr/>
          <a:lstStyle/>
          <a:p>
            <a:r>
              <a:rPr lang="it-IT" altLang="it-IT" sz="3200" dirty="0"/>
              <a:t>Gruppo di dinamica ultraveloce </a:t>
            </a:r>
          </a:p>
        </p:txBody>
      </p:sp>
      <p:sp>
        <p:nvSpPr>
          <p:cNvPr id="19459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 dirty="0">
              <a:solidFill>
                <a:schemeClr val="accent2"/>
              </a:solidFill>
            </a:endParaRPr>
          </a:p>
        </p:txBody>
      </p:sp>
      <p:pic>
        <p:nvPicPr>
          <p:cNvPr id="19460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7" r="29935"/>
          <a:stretch/>
        </p:blipFill>
        <p:spPr bwMode="auto">
          <a:xfrm>
            <a:off x="192104" y="1220286"/>
            <a:ext cx="1983663" cy="218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CasellaDiTesto 9"/>
          <p:cNvSpPr txBox="1">
            <a:spLocks noChangeArrowheads="1"/>
          </p:cNvSpPr>
          <p:nvPr/>
        </p:nvSpPr>
        <p:spPr bwMode="auto">
          <a:xfrm>
            <a:off x="199230" y="3645838"/>
            <a:ext cx="210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dirty="0"/>
              <a:t>Giulia Fulvia Mancini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38881" y="1352280"/>
            <a:ext cx="4613016" cy="22621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it-IT" b="1" dirty="0">
                <a:solidFill>
                  <a:schemeClr val="accent6"/>
                </a:solidFill>
                <a:latin typeface="+mn-lt"/>
              </a:rPr>
              <a:t>Tecniche sperimentali risolte in tempo:</a:t>
            </a:r>
            <a:endParaRPr lang="it-IT" dirty="0">
              <a:solidFill>
                <a:schemeClr val="accent6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n-lt"/>
              </a:rPr>
              <a:t>• Microscopia quantitativa mediante luce EUV/soft X-ray </a:t>
            </a:r>
          </a:p>
          <a:p>
            <a:pPr>
              <a:spcBef>
                <a:spcPts val="6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n-lt"/>
              </a:rPr>
              <a:t>• Diffrazione elettronica </a:t>
            </a:r>
          </a:p>
          <a:p>
            <a:pPr>
              <a:spcBef>
                <a:spcPts val="6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n-lt"/>
              </a:rPr>
              <a:t>• Assorbimento, Emissione e Diffrazione con raggi X (</a:t>
            </a:r>
            <a:r>
              <a:rPr lang="it-IT" dirty="0" err="1">
                <a:solidFill>
                  <a:schemeClr val="accent6"/>
                </a:solidFill>
                <a:latin typeface="+mn-lt"/>
              </a:rPr>
              <a:t>coll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. </a:t>
            </a:r>
            <a:r>
              <a:rPr lang="it-IT" dirty="0">
                <a:solidFill>
                  <a:schemeClr val="accent6"/>
                </a:solidFill>
              </a:rPr>
              <a:t>Free Electron </a:t>
            </a:r>
            <a:r>
              <a:rPr lang="it-IT" dirty="0" err="1">
                <a:solidFill>
                  <a:schemeClr val="accent6"/>
                </a:solidFill>
              </a:rPr>
              <a:t>Lasers</a:t>
            </a:r>
            <a:r>
              <a:rPr lang="it-IT" dirty="0">
                <a:solidFill>
                  <a:schemeClr val="accent6"/>
                </a:solidFill>
              </a:rPr>
              <a:t>, </a:t>
            </a:r>
            <a:r>
              <a:rPr lang="it-IT" dirty="0" err="1">
                <a:solidFill>
                  <a:schemeClr val="accent6"/>
                </a:solidFill>
              </a:rPr>
              <a:t>Synchrotrons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6446" y="4233000"/>
            <a:ext cx="8473982" cy="184665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6"/>
                </a:solidFill>
                <a:latin typeface="+mj-lt"/>
              </a:rPr>
              <a:t>Linee di Ricerca in Fisica della Materia: </a:t>
            </a:r>
          </a:p>
          <a:p>
            <a:pPr>
              <a:defRPr/>
            </a:pPr>
            <a:endParaRPr lang="it-IT" sz="600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Nanomateriali per sensoristica, energia, biomedica</a:t>
            </a:r>
          </a:p>
          <a:p>
            <a:pPr>
              <a:defRPr/>
            </a:pPr>
            <a:endParaRPr lang="it-IT" sz="600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Risposta attivata da impulsi di: luce, elettricità, calore</a:t>
            </a:r>
          </a:p>
          <a:p>
            <a:pPr>
              <a:defRPr/>
            </a:pPr>
            <a:endParaRPr lang="it-IT" sz="600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Relazioni struttura – proprietà, durante il processo funzionale</a:t>
            </a:r>
          </a:p>
          <a:p>
            <a:pPr>
              <a:defRPr/>
            </a:pPr>
            <a:endParaRPr lang="it-IT" sz="600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Risoluzione spaziale di 10</a:t>
            </a:r>
            <a:r>
              <a:rPr lang="it-IT" baseline="30000" dirty="0">
                <a:solidFill>
                  <a:schemeClr val="accent6"/>
                </a:solidFill>
                <a:latin typeface="+mj-lt"/>
              </a:rPr>
              <a:t>-10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m e risoluzione temporale di 10</a:t>
            </a:r>
            <a:r>
              <a:rPr lang="it-IT" baseline="30000" dirty="0">
                <a:solidFill>
                  <a:schemeClr val="accent6"/>
                </a:solidFill>
                <a:latin typeface="+mj-lt"/>
              </a:rPr>
              <a:t>-15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s</a:t>
            </a: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xmlns="" id="{EEE4329A-F385-69E0-1B13-9D87FE61FB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7691" r="16057"/>
          <a:stretch/>
        </p:blipFill>
        <p:spPr>
          <a:xfrm>
            <a:off x="2307430" y="1206965"/>
            <a:ext cx="1872208" cy="2222035"/>
          </a:xfrm>
          <a:prstGeom prst="rect">
            <a:avLst/>
          </a:prstGeom>
        </p:spPr>
      </p:pic>
      <p:sp>
        <p:nvSpPr>
          <p:cNvPr id="11" name="CasellaDiTesto 9">
            <a:extLst>
              <a:ext uri="{FF2B5EF4-FFF2-40B4-BE49-F238E27FC236}">
                <a16:creationId xmlns:a16="http://schemas.microsoft.com/office/drawing/2014/main" xmlns="" id="{876AA0FA-7198-7460-EB4A-DAB25346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768" y="3623613"/>
            <a:ext cx="210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dirty="0"/>
              <a:t>Charles Bevis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r>
              <a:rPr lang="it-IT" altLang="it-IT"/>
              <a:t>Gruppo di spettroscopia ottica</a:t>
            </a:r>
          </a:p>
        </p:txBody>
      </p:sp>
      <p:sp>
        <p:nvSpPr>
          <p:cNvPr id="20483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pic>
        <p:nvPicPr>
          <p:cNvPr id="20484" name="Immagine 4" descr="Immagine che contiene uomo, persona, occhiali, interni&#10;&#10;Descrizione generata automa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9137"/>
          <a:stretch>
            <a:fillRect/>
          </a:stretch>
        </p:blipFill>
        <p:spPr bwMode="auto">
          <a:xfrm>
            <a:off x="4519613" y="1127125"/>
            <a:ext cx="13668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8" descr="Immagine che contiene persona, uomo, esterni, tuta&#10;&#10;Descrizione generata automa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14185"/>
          <a:stretch>
            <a:fillRect/>
          </a:stretch>
        </p:blipFill>
        <p:spPr bwMode="auto">
          <a:xfrm>
            <a:off x="6084888" y="1173163"/>
            <a:ext cx="1295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magine 10" descr="Immagine che contiene persona, interni, donna, uomo&#10;&#10;Descrizione generat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14334"/>
          <a:stretch>
            <a:fillRect/>
          </a:stretch>
        </p:blipFill>
        <p:spPr bwMode="auto">
          <a:xfrm>
            <a:off x="7596188" y="1173163"/>
            <a:ext cx="1368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magine 12" descr="Immagine che contiene persona, sorridente, uomo, fotografia&#10;&#10;Descrizione generata automaticam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r="9351"/>
          <a:stretch>
            <a:fillRect/>
          </a:stretch>
        </p:blipFill>
        <p:spPr bwMode="auto">
          <a:xfrm>
            <a:off x="133350" y="1127125"/>
            <a:ext cx="13684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asellaDiTesto 13"/>
          <p:cNvSpPr txBox="1">
            <a:spLocks noChangeArrowheads="1"/>
          </p:cNvSpPr>
          <p:nvPr/>
        </p:nvSpPr>
        <p:spPr bwMode="auto">
          <a:xfrm>
            <a:off x="-4763" y="2886075"/>
            <a:ext cx="15605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500"/>
              <a:t>Vittorio Bellani</a:t>
            </a:r>
          </a:p>
        </p:txBody>
      </p:sp>
      <p:sp>
        <p:nvSpPr>
          <p:cNvPr id="20489" name="CasellaDiTesto 14"/>
          <p:cNvSpPr txBox="1">
            <a:spLocks noChangeArrowheads="1"/>
          </p:cNvSpPr>
          <p:nvPr/>
        </p:nvSpPr>
        <p:spPr bwMode="auto">
          <a:xfrm>
            <a:off x="5805488" y="2886075"/>
            <a:ext cx="172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500"/>
              <a:t>Franco Marabelli</a:t>
            </a:r>
          </a:p>
        </p:txBody>
      </p:sp>
      <p:sp>
        <p:nvSpPr>
          <p:cNvPr id="20490" name="CasellaDiTesto 15"/>
          <p:cNvSpPr txBox="1">
            <a:spLocks noChangeArrowheads="1"/>
          </p:cNvSpPr>
          <p:nvPr/>
        </p:nvSpPr>
        <p:spPr bwMode="auto">
          <a:xfrm>
            <a:off x="7362825" y="2886075"/>
            <a:ext cx="1871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500"/>
              <a:t>Maddalena Patrini</a:t>
            </a:r>
          </a:p>
        </p:txBody>
      </p:sp>
      <p:sp>
        <p:nvSpPr>
          <p:cNvPr id="20491" name="CasellaDiTesto 16"/>
          <p:cNvSpPr txBox="1">
            <a:spLocks noChangeArrowheads="1"/>
          </p:cNvSpPr>
          <p:nvPr/>
        </p:nvSpPr>
        <p:spPr bwMode="auto">
          <a:xfrm>
            <a:off x="1331913" y="2886075"/>
            <a:ext cx="177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500"/>
              <a:t>Massimo Borghi</a:t>
            </a:r>
          </a:p>
        </p:txBody>
      </p:sp>
      <p:sp>
        <p:nvSpPr>
          <p:cNvPr id="20492" name="CasellaDiTesto 17"/>
          <p:cNvSpPr txBox="1">
            <a:spLocks noChangeArrowheads="1"/>
          </p:cNvSpPr>
          <p:nvPr/>
        </p:nvSpPr>
        <p:spPr bwMode="auto">
          <a:xfrm>
            <a:off x="4500563" y="2886075"/>
            <a:ext cx="1401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500"/>
              <a:t>Matteo Galli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586288" y="3638550"/>
            <a:ext cx="4500562" cy="23082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6"/>
                </a:solidFill>
                <a:latin typeface="+mj-lt"/>
              </a:rPr>
              <a:t>Linee di Ricerca in Fisica della Materia: </a:t>
            </a:r>
            <a:endParaRPr lang="it-IT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Fotonica integrata in Si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Sistemi fotonici e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plasmonici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per amplificazione di campo e sensoristica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accent2"/>
                </a:solidFill>
              </a:rPr>
              <a:t>Materiali compositi per applicazioni in ottica e energetica </a:t>
            </a:r>
            <a:r>
              <a:rPr lang="it-IT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Nanoparticelle, superfici nanostrutturate e Metamateriali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07950" y="3416300"/>
            <a:ext cx="4176713" cy="28924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it-IT" b="1" dirty="0">
                <a:solidFill>
                  <a:schemeClr val="accent6"/>
                </a:solidFill>
                <a:latin typeface="+mj-lt"/>
              </a:rPr>
              <a:t>Tecniche sperimentali: </a:t>
            </a:r>
            <a:endParaRPr lang="it-IT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Spettroscopia UV-visibile-infrarosso 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R &amp; T risolta in angolo, R &amp; A diffusa 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Ellissometria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spettroscopica 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Assorbimento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fotoindotto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, FTIR                  Pump and probe,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Photon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entanglement 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Microscopia a forza atomica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</a:rPr>
              <a:t>• Spettroscopia laser, </a:t>
            </a:r>
            <a:r>
              <a:rPr lang="it-IT" dirty="0" err="1">
                <a:solidFill>
                  <a:schemeClr val="accent6"/>
                </a:solidFill>
              </a:rPr>
              <a:t>scattering</a:t>
            </a:r>
            <a:r>
              <a:rPr lang="it-IT" dirty="0">
                <a:solidFill>
                  <a:schemeClr val="accent6"/>
                </a:solidFill>
              </a:rPr>
              <a:t> risonante e accoppiamento in fibra</a:t>
            </a:r>
          </a:p>
        </p:txBody>
      </p:sp>
      <p:pic>
        <p:nvPicPr>
          <p:cNvPr id="20495" name="Picture 17" descr="Massimo Borg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81" b="7269"/>
          <a:stretch>
            <a:fillRect/>
          </a:stretch>
        </p:blipFill>
        <p:spPr bwMode="auto">
          <a:xfrm>
            <a:off x="1597025" y="1049338"/>
            <a:ext cx="12969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2988" r="16402"/>
          <a:stretch>
            <a:fillRect/>
          </a:stretch>
        </p:blipFill>
        <p:spPr bwMode="auto">
          <a:xfrm>
            <a:off x="3067050" y="1077913"/>
            <a:ext cx="12906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CasellaDiTesto 16"/>
          <p:cNvSpPr txBox="1">
            <a:spLocks noChangeArrowheads="1"/>
          </p:cNvSpPr>
          <p:nvPr/>
        </p:nvSpPr>
        <p:spPr bwMode="auto">
          <a:xfrm>
            <a:off x="2843213" y="2886075"/>
            <a:ext cx="177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500"/>
              <a:t>Francesco Floris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rgbClr val="333399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rgbClr val="333399"/>
              </a:solidFill>
            </a:endParaRPr>
          </a:p>
        </p:txBody>
      </p:sp>
      <p:sp>
        <p:nvSpPr>
          <p:cNvPr id="22531" name="Rectangle 10"/>
          <p:cNvSpPr txBox="1">
            <a:spLocks noChangeArrowheads="1"/>
          </p:cNvSpPr>
          <p:nvPr/>
        </p:nvSpPr>
        <p:spPr bwMode="auto">
          <a:xfrm>
            <a:off x="755650" y="333375"/>
            <a:ext cx="79930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Ricerche in Fisica computazionale, Fotonica e </a:t>
            </a:r>
            <a:r>
              <a:rPr lang="it-IT" altLang="it-IT" sz="3200" b="1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Nanostrutture</a:t>
            </a:r>
            <a:endParaRPr lang="it-IT" altLang="it-IT" sz="32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297338" y="3148961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Lucio </a:t>
            </a:r>
            <a:r>
              <a:rPr lang="en-US" altLang="it-IT" sz="2000" dirty="0">
                <a:solidFill>
                  <a:schemeClr val="accent2"/>
                </a:solidFill>
                <a:ea typeface="MS PGothic" panose="020B0600070205080204" pitchFamily="34" charset="-128"/>
              </a:rPr>
              <a:t>Andreani</a:t>
            </a:r>
          </a:p>
        </p:txBody>
      </p: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6849527" y="3148931"/>
            <a:ext cx="1887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00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Marco </a:t>
            </a:r>
            <a:r>
              <a:rPr lang="en-US" altLang="it-IT" sz="2000" dirty="0" err="1">
                <a:solidFill>
                  <a:schemeClr val="accent2"/>
                </a:solidFill>
                <a:ea typeface="MS PGothic" panose="020B0600070205080204" pitchFamily="34" charset="-128"/>
              </a:rPr>
              <a:t>Liscidini</a:t>
            </a:r>
            <a:endParaRPr lang="en-US" altLang="it-IT" sz="2000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4830342" y="3148931"/>
            <a:ext cx="17546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00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Dario </a:t>
            </a:r>
            <a:r>
              <a:rPr lang="en-US" altLang="it-IT" sz="2000" dirty="0" err="1">
                <a:solidFill>
                  <a:schemeClr val="accent2"/>
                </a:solidFill>
                <a:ea typeface="MS PGothic" panose="020B0600070205080204" pitchFamily="34" charset="-128"/>
              </a:rPr>
              <a:t>Gerace</a:t>
            </a:r>
            <a:endParaRPr lang="en-US" altLang="it-IT" sz="2000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2159794" y="3148961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00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Matteo </a:t>
            </a:r>
            <a:r>
              <a:rPr lang="en-US" altLang="it-IT" sz="2000" dirty="0" err="1">
                <a:solidFill>
                  <a:schemeClr val="accent2"/>
                </a:solidFill>
                <a:ea typeface="MS PGothic" panose="020B0600070205080204" pitchFamily="34" charset="-128"/>
              </a:rPr>
              <a:t>Cococcioni</a:t>
            </a:r>
            <a:endParaRPr lang="en-US" altLang="it-IT" sz="2000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503238" y="4152900"/>
            <a:ext cx="8640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it-IT" sz="2000" dirty="0" err="1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Fisica</a:t>
            </a:r>
            <a:r>
              <a:rPr lang="en-US" altLang="it-IT" sz="2000" dirty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computazionale</a:t>
            </a:r>
            <a:r>
              <a:rPr lang="en-US" altLang="it-IT" sz="2000" dirty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dei</a:t>
            </a:r>
            <a:r>
              <a:rPr lang="en-US" altLang="it-IT" sz="2000" dirty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solidi a </a:t>
            </a:r>
            <a:r>
              <a:rPr lang="en-US" altLang="it-IT" sz="2000" dirty="0" err="1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principi</a:t>
            </a:r>
            <a:r>
              <a:rPr lang="en-US" altLang="it-IT" sz="2000" dirty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primi</a:t>
            </a:r>
            <a:endParaRPr lang="en-US" altLang="it-IT" sz="2000" dirty="0">
              <a:solidFill>
                <a:srgbClr val="333399"/>
              </a:solidFill>
              <a:latin typeface="+mj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it-IT" sz="2000" dirty="0" err="1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Fotonica</a:t>
            </a:r>
            <a:r>
              <a:rPr lang="en-US" altLang="it-IT" sz="2000" dirty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e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nanostrutture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quantistiche</a:t>
            </a:r>
            <a:endParaRPr lang="en-US" altLang="it-IT" sz="2000" dirty="0">
              <a:solidFill>
                <a:srgbClr val="333399"/>
              </a:solidFill>
              <a:latin typeface="+mj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it-IT" sz="2000" dirty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Silicon photonics,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fotovoltaico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batterie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Fondamenti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: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proprietà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topologiche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sistemi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aperti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fase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di Berry…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Ottica</a:t>
            </a:r>
            <a:r>
              <a:rPr lang="en-US" altLang="it-IT" sz="2000" dirty="0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333399"/>
                </a:solidFill>
                <a:latin typeface="+mj-lt"/>
                <a:cs typeface="Helvetica" panose="020B0604020202020204" pitchFamily="34" charset="0"/>
              </a:rPr>
              <a:t>nonlineare</a:t>
            </a:r>
            <a:endParaRPr lang="en-US" altLang="it-IT" sz="2000" dirty="0">
              <a:solidFill>
                <a:srgbClr val="333399"/>
              </a:solidFill>
              <a:latin typeface="+mj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it-IT" sz="2000" dirty="0" smtClean="0">
                <a:solidFill>
                  <a:srgbClr val="333399"/>
                </a:solidFill>
                <a:cs typeface="Helvetica" panose="020B0604020202020204" pitchFamily="34" charset="0"/>
              </a:rPr>
              <a:t>(Quantum </a:t>
            </a:r>
            <a:r>
              <a:rPr lang="en-US" altLang="it-IT" sz="2000" dirty="0">
                <a:solidFill>
                  <a:srgbClr val="333399"/>
                </a:solidFill>
                <a:cs typeface="Helvetica" panose="020B0604020202020204" pitchFamily="34" charset="0"/>
              </a:rPr>
              <a:t>computing, quantum </a:t>
            </a:r>
            <a:r>
              <a:rPr lang="en-US" altLang="it-IT" sz="2000" dirty="0" smtClean="0">
                <a:solidFill>
                  <a:srgbClr val="333399"/>
                </a:solidFill>
                <a:cs typeface="Helvetica" panose="020B0604020202020204" pitchFamily="34" charset="0"/>
              </a:rPr>
              <a:t>technologies…)</a:t>
            </a:r>
            <a:endParaRPr lang="en-US" altLang="it-IT" sz="2000" dirty="0">
              <a:solidFill>
                <a:srgbClr val="333399"/>
              </a:solidFill>
              <a:latin typeface="+mj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it-IT" sz="2000" b="1" dirty="0">
              <a:solidFill>
                <a:srgbClr val="333399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2253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r="20830"/>
          <a:stretch>
            <a:fillRect/>
          </a:stretch>
        </p:blipFill>
        <p:spPr bwMode="auto">
          <a:xfrm>
            <a:off x="6948488" y="1443038"/>
            <a:ext cx="17383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431925"/>
            <a:ext cx="16398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 b="-767"/>
          <a:stretch/>
        </p:blipFill>
        <p:spPr>
          <a:xfrm>
            <a:off x="2720837" y="1269049"/>
            <a:ext cx="1475832" cy="1818689"/>
          </a:xfrm>
          <a:prstGeom prst="rect">
            <a:avLst/>
          </a:prstGeom>
        </p:spPr>
      </p:pic>
      <p:pic>
        <p:nvPicPr>
          <p:cNvPr id="1026" name="Picture 2" descr="Nessuna descrizione della foto disponibile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7014" b="7983"/>
          <a:stretch/>
        </p:blipFill>
        <p:spPr bwMode="auto">
          <a:xfrm>
            <a:off x="551482" y="1269050"/>
            <a:ext cx="1422963" cy="18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796" y="-268505"/>
            <a:ext cx="8987916" cy="1143000"/>
          </a:xfrm>
        </p:spPr>
        <p:txBody>
          <a:bodyPr/>
          <a:lstStyle/>
          <a:p>
            <a:r>
              <a:rPr lang="it-IT" dirty="0" smtClean="0"/>
              <a:t>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helical</a:t>
            </a:r>
            <a:r>
              <a:rPr lang="it-IT" dirty="0" smtClean="0"/>
              <a:t> </a:t>
            </a:r>
            <a:r>
              <a:rPr lang="it-IT" dirty="0" err="1" smtClean="0"/>
              <a:t>dichroism</a:t>
            </a:r>
            <a:r>
              <a:rPr lang="it-IT" dirty="0" smtClean="0"/>
              <a:t> and </a:t>
            </a:r>
            <a:r>
              <a:rPr lang="it-IT" dirty="0" err="1" smtClean="0"/>
              <a:t>chirality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9188" y="616271"/>
            <a:ext cx="900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J.R. </a:t>
            </a:r>
            <a:r>
              <a:rPr lang="it-IT" dirty="0" err="1" smtClean="0"/>
              <a:t>Rouxel</a:t>
            </a:r>
            <a:r>
              <a:rPr lang="it-IT" dirty="0" smtClean="0"/>
              <a:t>, G.F. Mancini et al, </a:t>
            </a:r>
            <a:r>
              <a:rPr lang="it-IT" sz="1800" dirty="0" smtClean="0"/>
              <a:t> Nature </a:t>
            </a:r>
            <a:r>
              <a:rPr lang="it-IT" sz="1800" dirty="0" err="1" smtClean="0"/>
              <a:t>Photonics</a:t>
            </a:r>
            <a:r>
              <a:rPr lang="it-IT" sz="1800" dirty="0" smtClean="0"/>
              <a:t> 16, 570 (2022) 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86345"/>
            <a:ext cx="3208861" cy="20801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145713"/>
            <a:ext cx="4675966" cy="27205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34119" t="2530" r="-1" b="49185"/>
          <a:stretch/>
        </p:blipFill>
        <p:spPr>
          <a:xfrm>
            <a:off x="149188" y="4116153"/>
            <a:ext cx="4643116" cy="23335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l="67344" t="50443" b="5885"/>
          <a:stretch/>
        </p:blipFill>
        <p:spPr>
          <a:xfrm>
            <a:off x="4631892" y="4560506"/>
            <a:ext cx="1902067" cy="17443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95536" y="1192391"/>
            <a:ext cx="439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333399"/>
                </a:solidFill>
              </a:rPr>
              <a:t>chirality</a:t>
            </a:r>
            <a:r>
              <a:rPr lang="it-IT" sz="1600" dirty="0" smtClean="0">
                <a:solidFill>
                  <a:srgbClr val="333399"/>
                </a:solidFill>
              </a:rPr>
              <a:t> = </a:t>
            </a:r>
            <a:r>
              <a:rPr lang="it-IT" sz="1600" dirty="0" err="1" smtClean="0">
                <a:solidFill>
                  <a:srgbClr val="333399"/>
                </a:solidFill>
              </a:rPr>
              <a:t>absence</a:t>
            </a:r>
            <a:r>
              <a:rPr lang="it-IT" sz="1600" dirty="0" smtClean="0">
                <a:solidFill>
                  <a:srgbClr val="333399"/>
                </a:solidFill>
              </a:rPr>
              <a:t> of a </a:t>
            </a:r>
            <a:r>
              <a:rPr lang="it-IT" sz="1600" dirty="0" err="1" smtClean="0">
                <a:solidFill>
                  <a:srgbClr val="333399"/>
                </a:solidFill>
              </a:rPr>
              <a:t>mirror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plane</a:t>
            </a:r>
            <a:endParaRPr lang="it-IT" sz="1600" dirty="0">
              <a:solidFill>
                <a:srgbClr val="333399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99792" y="3777599"/>
            <a:ext cx="618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333399"/>
                </a:solidFill>
              </a:rPr>
              <a:t>X-</a:t>
            </a:r>
            <a:r>
              <a:rPr lang="it-IT" sz="1600" dirty="0" err="1" smtClean="0">
                <a:solidFill>
                  <a:srgbClr val="333399"/>
                </a:solidFill>
              </a:rPr>
              <a:t>ray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beams</a:t>
            </a:r>
            <a:r>
              <a:rPr lang="it-IT" sz="1600" dirty="0" smtClean="0">
                <a:solidFill>
                  <a:srgbClr val="333399"/>
                </a:solidFill>
              </a:rPr>
              <a:t> with </a:t>
            </a:r>
            <a:r>
              <a:rPr lang="it-IT" sz="1600" dirty="0" err="1" smtClean="0">
                <a:solidFill>
                  <a:srgbClr val="333399"/>
                </a:solidFill>
              </a:rPr>
              <a:t>Orbital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Angular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Momentum</a:t>
            </a:r>
            <a:r>
              <a:rPr lang="it-IT" sz="1600" dirty="0" smtClean="0">
                <a:solidFill>
                  <a:srgbClr val="333399"/>
                </a:solidFill>
              </a:rPr>
              <a:t> &amp; </a:t>
            </a:r>
            <a:r>
              <a:rPr lang="it-IT" sz="1600" dirty="0" err="1" smtClean="0">
                <a:solidFill>
                  <a:srgbClr val="333399"/>
                </a:solidFill>
              </a:rPr>
              <a:t>topological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charge</a:t>
            </a:r>
            <a:endParaRPr lang="it-IT" sz="1600" dirty="0">
              <a:solidFill>
                <a:srgbClr val="333399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711459" y="414073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333399"/>
                </a:solidFill>
              </a:rPr>
              <a:t>+ </a:t>
            </a:r>
            <a:r>
              <a:rPr lang="it-IT" sz="1600" dirty="0" err="1" smtClean="0">
                <a:solidFill>
                  <a:srgbClr val="333399"/>
                </a:solidFill>
              </a:rPr>
              <a:t>ptychography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endParaRPr lang="it-IT" sz="1600" dirty="0">
              <a:solidFill>
                <a:srgbClr val="333399"/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7560210" y="4617841"/>
            <a:ext cx="504056" cy="517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444209" y="5170399"/>
            <a:ext cx="244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333399"/>
                </a:solidFill>
              </a:rPr>
              <a:t>probe of </a:t>
            </a:r>
            <a:r>
              <a:rPr lang="it-IT" sz="1600" dirty="0" err="1" smtClean="0">
                <a:solidFill>
                  <a:srgbClr val="333399"/>
                </a:solidFill>
              </a:rPr>
              <a:t>molecular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chirality</a:t>
            </a:r>
            <a:r>
              <a:rPr lang="it-IT" sz="1600" dirty="0">
                <a:solidFill>
                  <a:srgbClr val="333399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rgbClr val="333399"/>
                </a:solidFill>
              </a:rPr>
              <a:t>angular</a:t>
            </a:r>
            <a:r>
              <a:rPr lang="it-IT" sz="1600" dirty="0" smtClean="0">
                <a:solidFill>
                  <a:srgbClr val="333399"/>
                </a:solidFill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</a:rPr>
              <a:t>momentum</a:t>
            </a:r>
            <a:r>
              <a:rPr lang="it-IT" sz="1600" dirty="0" smtClean="0">
                <a:solidFill>
                  <a:srgbClr val="333399"/>
                </a:solidFill>
              </a:rPr>
              <a:t> of light (</a:t>
            </a:r>
            <a:r>
              <a:rPr lang="it-IT" sz="1600" dirty="0" err="1" smtClean="0">
                <a:solidFill>
                  <a:srgbClr val="333399"/>
                </a:solidFill>
              </a:rPr>
              <a:t>orbital</a:t>
            </a:r>
            <a:r>
              <a:rPr lang="it-IT" sz="1600" dirty="0" smtClean="0">
                <a:solidFill>
                  <a:srgbClr val="333399"/>
                </a:solidFill>
              </a:rPr>
              <a:t> &amp; spin)</a:t>
            </a:r>
            <a:endParaRPr lang="it-IT" sz="1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rgbClr val="333399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rgbClr val="333399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80966" y="-45675"/>
            <a:ext cx="8856984" cy="6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Polariton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Bose–Einstein condensate</a:t>
            </a:r>
            <a:endParaRPr lang="it-I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754" y="521699"/>
            <a:ext cx="900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V. Ardizzone, S. Zanotti, D. Gerace, D. </a:t>
            </a:r>
            <a:r>
              <a:rPr lang="it-IT" sz="1800" dirty="0" err="1" smtClean="0"/>
              <a:t>Sanvitto</a:t>
            </a:r>
            <a:r>
              <a:rPr lang="it-IT" sz="1800" dirty="0" smtClean="0"/>
              <a:t> et al, Nature 605, 447 (2022) </a:t>
            </a:r>
            <a:endParaRPr lang="it-IT" sz="18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33640" t="37377" r="29753" b="9400"/>
          <a:stretch/>
        </p:blipFill>
        <p:spPr>
          <a:xfrm>
            <a:off x="5940152" y="1391659"/>
            <a:ext cx="3097798" cy="253341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/>
          <a:srcRect l="34250" t="31800" r="16926" b="8001"/>
          <a:stretch/>
        </p:blipFill>
        <p:spPr>
          <a:xfrm>
            <a:off x="241133" y="3773281"/>
            <a:ext cx="3843637" cy="266574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/>
          <a:srcRect l="10625" t="57000" r="46063" b="19200"/>
          <a:stretch/>
        </p:blipFill>
        <p:spPr>
          <a:xfrm>
            <a:off x="4754421" y="4785997"/>
            <a:ext cx="4340786" cy="134169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5536046" y="105310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1D </a:t>
            </a:r>
            <a:r>
              <a:rPr lang="it-IT" sz="1600" dirty="0" err="1" smtClean="0"/>
              <a:t>grating</a:t>
            </a:r>
            <a:r>
              <a:rPr lang="it-IT" sz="1600" dirty="0" smtClean="0"/>
              <a:t> on </a:t>
            </a:r>
            <a:r>
              <a:rPr lang="it-IT" sz="1600" dirty="0" err="1" smtClean="0"/>
              <a:t>GaAs</a:t>
            </a:r>
            <a:r>
              <a:rPr lang="it-IT" sz="1600" dirty="0" smtClean="0"/>
              <a:t> </a:t>
            </a:r>
            <a:r>
              <a:rPr lang="it-IT" sz="1600" dirty="0" err="1" smtClean="0"/>
              <a:t>QWs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51147" y="3415166"/>
            <a:ext cx="2460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Polariton</a:t>
            </a:r>
            <a:r>
              <a:rPr lang="it-IT" sz="1600" dirty="0" smtClean="0"/>
              <a:t> </a:t>
            </a:r>
            <a:r>
              <a:rPr lang="it-IT" sz="1600" dirty="0" err="1" smtClean="0"/>
              <a:t>dispersion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031990" y="445833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Interferogram</a:t>
            </a:r>
            <a:r>
              <a:rPr lang="it-IT" sz="1600" dirty="0" smtClean="0"/>
              <a:t> of </a:t>
            </a:r>
            <a:r>
              <a:rPr lang="it-IT" sz="1600" dirty="0" err="1" smtClean="0"/>
              <a:t>polariton</a:t>
            </a:r>
            <a:r>
              <a:rPr lang="it-IT" sz="1600" dirty="0" smtClean="0"/>
              <a:t> condensate</a:t>
            </a:r>
            <a:endParaRPr lang="it-IT" sz="1600" dirty="0"/>
          </a:p>
        </p:txBody>
      </p:sp>
      <p:pic>
        <p:nvPicPr>
          <p:cNvPr id="21" name="Immagine 5">
            <a:extLst>
              <a:ext uri="{FF2B5EF4-FFF2-40B4-BE49-F238E27FC236}">
                <a16:creationId xmlns:a16="http://schemas.microsoft.com/office/drawing/2014/main" xmlns="" id="{4B55D1D4-4BD3-43A7-8F08-519C89F576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5" t="4860" r="37155" b="12273"/>
          <a:stretch/>
        </p:blipFill>
        <p:spPr bwMode="auto">
          <a:xfrm>
            <a:off x="3678422" y="993284"/>
            <a:ext cx="1928178" cy="26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0966" y="136031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solidFill>
                  <a:srgbClr val="333399"/>
                </a:solidFill>
              </a:rPr>
              <a:t>Polaritons</a:t>
            </a:r>
            <a:r>
              <a:rPr lang="it-IT" dirty="0" smtClean="0">
                <a:solidFill>
                  <a:srgbClr val="333399"/>
                </a:solidFill>
              </a:rPr>
              <a:t> = </a:t>
            </a:r>
            <a:r>
              <a:rPr lang="it-IT" dirty="0" err="1" smtClean="0">
                <a:solidFill>
                  <a:srgbClr val="333399"/>
                </a:solidFill>
              </a:rPr>
              <a:t>half</a:t>
            </a:r>
            <a:r>
              <a:rPr lang="it-IT" dirty="0" smtClean="0">
                <a:solidFill>
                  <a:srgbClr val="333399"/>
                </a:solidFill>
              </a:rPr>
              <a:t> </a:t>
            </a:r>
            <a:r>
              <a:rPr lang="it-IT" dirty="0" err="1" smtClean="0">
                <a:solidFill>
                  <a:srgbClr val="333399"/>
                </a:solidFill>
              </a:rPr>
              <a:t>wave</a:t>
            </a:r>
            <a:r>
              <a:rPr lang="it-IT" dirty="0" smtClean="0">
                <a:solidFill>
                  <a:srgbClr val="333399"/>
                </a:solidFill>
              </a:rPr>
              <a:t>, </a:t>
            </a:r>
            <a:r>
              <a:rPr lang="it-IT" dirty="0" err="1" smtClean="0">
                <a:solidFill>
                  <a:srgbClr val="333399"/>
                </a:solidFill>
              </a:rPr>
              <a:t>half</a:t>
            </a:r>
            <a:r>
              <a:rPr lang="it-IT" dirty="0" smtClean="0">
                <a:solidFill>
                  <a:srgbClr val="333399"/>
                </a:solidFill>
              </a:rPr>
              <a:t> </a:t>
            </a:r>
            <a:r>
              <a:rPr lang="it-IT" dirty="0" err="1" smtClean="0">
                <a:solidFill>
                  <a:srgbClr val="333399"/>
                </a:solidFill>
              </a:rPr>
              <a:t>matter</a:t>
            </a:r>
            <a:r>
              <a:rPr lang="it-IT" dirty="0" smtClean="0">
                <a:solidFill>
                  <a:srgbClr val="333399"/>
                </a:solidFill>
              </a:rPr>
              <a:t>: </a:t>
            </a:r>
            <a:r>
              <a:rPr lang="it-IT" dirty="0" err="1" smtClean="0">
                <a:solidFill>
                  <a:srgbClr val="333399"/>
                </a:solidFill>
              </a:rPr>
              <a:t>mixed</a:t>
            </a:r>
            <a:r>
              <a:rPr lang="it-IT" dirty="0" smtClean="0">
                <a:solidFill>
                  <a:srgbClr val="333399"/>
                </a:solidFill>
              </a:rPr>
              <a:t> </a:t>
            </a:r>
            <a:r>
              <a:rPr lang="it-IT" dirty="0" err="1">
                <a:solidFill>
                  <a:srgbClr val="333399"/>
                </a:solidFill>
              </a:rPr>
              <a:t>modes</a:t>
            </a:r>
            <a:r>
              <a:rPr lang="it-IT" dirty="0">
                <a:solidFill>
                  <a:srgbClr val="333399"/>
                </a:solidFill>
              </a:rPr>
              <a:t> of the </a:t>
            </a:r>
            <a:r>
              <a:rPr lang="it-IT" dirty="0" err="1">
                <a:solidFill>
                  <a:srgbClr val="333399"/>
                </a:solidFill>
              </a:rPr>
              <a:t>electromagnetic</a:t>
            </a:r>
            <a:r>
              <a:rPr lang="it-IT" dirty="0">
                <a:solidFill>
                  <a:srgbClr val="333399"/>
                </a:solidFill>
              </a:rPr>
              <a:t> </a:t>
            </a:r>
            <a:r>
              <a:rPr lang="it-IT" dirty="0" err="1">
                <a:solidFill>
                  <a:srgbClr val="333399"/>
                </a:solidFill>
              </a:rPr>
              <a:t>field</a:t>
            </a:r>
            <a:r>
              <a:rPr lang="it-IT" dirty="0">
                <a:solidFill>
                  <a:srgbClr val="333399"/>
                </a:solidFill>
              </a:rPr>
              <a:t> and of a </a:t>
            </a:r>
            <a:r>
              <a:rPr lang="it-IT" dirty="0" err="1">
                <a:solidFill>
                  <a:srgbClr val="333399"/>
                </a:solidFill>
              </a:rPr>
              <a:t>material</a:t>
            </a:r>
            <a:r>
              <a:rPr lang="it-IT" dirty="0">
                <a:solidFill>
                  <a:srgbClr val="333399"/>
                </a:solidFill>
              </a:rPr>
              <a:t> </a:t>
            </a:r>
            <a:r>
              <a:rPr lang="it-IT" dirty="0" err="1" smtClean="0">
                <a:solidFill>
                  <a:srgbClr val="333399"/>
                </a:solidFill>
              </a:rPr>
              <a:t>excitation</a:t>
            </a:r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3" y="-14427"/>
            <a:ext cx="4946485" cy="1008112"/>
          </a:xfrm>
        </p:spPr>
        <p:txBody>
          <a:bodyPr/>
          <a:lstStyle/>
          <a:p>
            <a:r>
              <a:rPr lang="it-IT" dirty="0" smtClean="0"/>
              <a:t>Fisica della materia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17502" y="1120168"/>
            <a:ext cx="45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333399"/>
                </a:solidFill>
              </a:rPr>
              <a:t>Cosa diceva Wolfgang Pauli? </a:t>
            </a:r>
            <a:endParaRPr lang="it-IT" sz="2000" dirty="0">
              <a:solidFill>
                <a:srgbClr val="333399"/>
              </a:solidFill>
            </a:endParaRPr>
          </a:p>
        </p:txBody>
      </p:sp>
      <p:pic>
        <p:nvPicPr>
          <p:cNvPr id="1026" name="Picture 2" descr="Wolfgang Pauli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6891"/>
            <a:ext cx="1743751" cy="24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49370" y="1651898"/>
            <a:ext cx="498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333399"/>
                </a:solidFill>
              </a:rPr>
              <a:t>"La fisica della materia condensata è una fisica </a:t>
            </a:r>
            <a:r>
              <a:rPr lang="it-IT" sz="2000" i="1" dirty="0" smtClean="0">
                <a:solidFill>
                  <a:srgbClr val="333399"/>
                </a:solidFill>
              </a:rPr>
              <a:t>sporca</a:t>
            </a:r>
            <a:r>
              <a:rPr lang="it-IT" sz="2000" dirty="0" smtClean="0">
                <a:solidFill>
                  <a:srgbClr val="333399"/>
                </a:solidFill>
              </a:rPr>
              <a:t> (anche se l’ho inventata io)"</a:t>
            </a:r>
            <a:endParaRPr lang="it-IT" sz="2000" dirty="0">
              <a:solidFill>
                <a:srgbClr val="3333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7501" y="2647489"/>
            <a:ext cx="45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333399"/>
                </a:solidFill>
              </a:rPr>
              <a:t>Cosa pensano gli studenti?</a:t>
            </a:r>
            <a:endParaRPr lang="it-IT" sz="2000" dirty="0">
              <a:solidFill>
                <a:srgbClr val="333399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3173162"/>
            <a:ext cx="404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333399"/>
                </a:solidFill>
              </a:rPr>
              <a:t>"I fisici si dividono in a) teorici, b) particellari, c) </a:t>
            </a:r>
            <a:r>
              <a:rPr lang="it-IT" sz="2000" i="1" dirty="0" smtClean="0">
                <a:solidFill>
                  <a:srgbClr val="333399"/>
                </a:solidFill>
              </a:rPr>
              <a:t>materialisti</a:t>
            </a:r>
            <a:r>
              <a:rPr lang="it-IT" sz="2000" dirty="0" smtClean="0">
                <a:solidFill>
                  <a:srgbClr val="333399"/>
                </a:solidFill>
              </a:rPr>
              <a:t>, d)…"</a:t>
            </a:r>
            <a:endParaRPr lang="it-IT" sz="2000" dirty="0">
              <a:solidFill>
                <a:srgbClr val="333399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7503" y="4206666"/>
            <a:ext cx="45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333399"/>
                </a:solidFill>
              </a:rPr>
              <a:t>Cosa dicono le statistiche?</a:t>
            </a:r>
            <a:endParaRPr lang="it-IT" sz="200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17503" y="4711797"/>
                <a:ext cx="4834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>
                    <a:solidFill>
                      <a:srgbClr val="333399"/>
                    </a:solidFill>
                  </a:rPr>
                  <a:t>Condensed </a:t>
                </a:r>
                <a:r>
                  <a:rPr lang="it-IT" sz="2000" dirty="0" err="1" smtClean="0">
                    <a:solidFill>
                      <a:srgbClr val="333399"/>
                    </a:solidFill>
                  </a:rPr>
                  <a:t>Matter</a:t>
                </a:r>
                <a:r>
                  <a:rPr lang="it-IT" sz="2000" dirty="0" smtClean="0">
                    <a:solidFill>
                      <a:srgbClr val="333399"/>
                    </a:solidFill>
                  </a:rPr>
                  <a:t> + </a:t>
                </a:r>
                <a:r>
                  <a:rPr lang="it-IT" sz="2000" dirty="0" err="1" smtClean="0">
                    <a:solidFill>
                      <a:srgbClr val="333399"/>
                    </a:solidFill>
                  </a:rPr>
                  <a:t>Optics</a:t>
                </a:r>
                <a:r>
                  <a:rPr lang="it-IT" sz="2000" dirty="0" smtClean="0">
                    <a:solidFill>
                      <a:srgbClr val="333399"/>
                    </a:solidFill>
                  </a:rPr>
                  <a:t> &amp; </a:t>
                </a:r>
                <a:r>
                  <a:rPr lang="it-IT" sz="2000" dirty="0" err="1" smtClean="0">
                    <a:solidFill>
                      <a:srgbClr val="333399"/>
                    </a:solidFill>
                  </a:rPr>
                  <a:t>Photonics</a:t>
                </a:r>
                <a:r>
                  <a:rPr lang="it-IT" sz="2000" dirty="0" smtClean="0">
                    <a:solidFill>
                      <a:srgbClr val="333399"/>
                    </a:solidFill>
                  </a:rPr>
                  <a:t> + </a:t>
                </a:r>
                <a:r>
                  <a:rPr lang="it-IT" sz="2000" dirty="0" err="1" smtClean="0">
                    <a:solidFill>
                      <a:srgbClr val="333399"/>
                    </a:solidFill>
                  </a:rPr>
                  <a:t>Materials</a:t>
                </a:r>
                <a:r>
                  <a:rPr lang="it-IT" sz="2000" dirty="0" smtClean="0">
                    <a:solidFill>
                      <a:srgbClr val="333399"/>
                    </a:solidFill>
                  </a:rPr>
                  <a:t> Science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it-IT" sz="2000" dirty="0" smtClean="0">
                    <a:solidFill>
                      <a:srgbClr val="333399"/>
                    </a:solidFill>
                  </a:rPr>
                  <a:t> 32% del totale delle tesi di </a:t>
                </a:r>
                <a:r>
                  <a:rPr lang="it-IT" sz="2000" dirty="0" err="1" smtClean="0">
                    <a:solidFill>
                      <a:srgbClr val="333399"/>
                    </a:solidFill>
                  </a:rPr>
                  <a:t>PhD</a:t>
                </a:r>
                <a:r>
                  <a:rPr lang="it-IT" sz="2000" dirty="0" smtClean="0">
                    <a:solidFill>
                      <a:srgbClr val="333399"/>
                    </a:solidFill>
                  </a:rPr>
                  <a:t> in U.S.A.</a:t>
                </a:r>
                <a:endParaRPr lang="it-IT" sz="20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3" y="4711797"/>
                <a:ext cx="4834663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261" t="-2994" b="-101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o 12"/>
          <p:cNvGrpSpPr/>
          <p:nvPr/>
        </p:nvGrpSpPr>
        <p:grpSpPr>
          <a:xfrm>
            <a:off x="5364088" y="2733502"/>
            <a:ext cx="3528392" cy="3720092"/>
            <a:chOff x="5364088" y="2733502"/>
            <a:chExt cx="3528392" cy="372009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5"/>
            <a:srcRect l="5486" r="4914" b="17721"/>
            <a:stretch/>
          </p:blipFill>
          <p:spPr>
            <a:xfrm>
              <a:off x="5364088" y="2733502"/>
              <a:ext cx="3528392" cy="3482782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6120172" y="6145817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www.aip.org/statistics 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8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0724"/>
            <a:ext cx="8229600" cy="778098"/>
          </a:xfrm>
        </p:spPr>
        <p:txBody>
          <a:bodyPr/>
          <a:lstStyle/>
          <a:p>
            <a:r>
              <a:rPr lang="it-IT" dirty="0" smtClean="0"/>
              <a:t>… ma </a:t>
            </a:r>
            <a:r>
              <a:rPr lang="it-IT" dirty="0" smtClean="0"/>
              <a:t>non è un po’ noiosa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  <p:pic>
        <p:nvPicPr>
          <p:cNvPr id="5" name="Picture 8" descr="Ludwig van Beethoven:Le Sinfonie (nr.5 in do minore op.67) | GBOP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0"/>
          <a:stretch/>
        </p:blipFill>
        <p:spPr bwMode="auto">
          <a:xfrm>
            <a:off x="470182" y="958365"/>
            <a:ext cx="4570378" cy="26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4149080"/>
            <a:ext cx="414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99"/>
                </a:solidFill>
              </a:rPr>
              <a:t>Fisica fondamentale/applicata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99"/>
                </a:solidFill>
              </a:rPr>
              <a:t>Fisica sperimentale/teorica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99"/>
                </a:solidFill>
              </a:rPr>
              <a:t>La base di moltissime tecnologie</a:t>
            </a:r>
            <a:endParaRPr lang="it-IT" sz="2000" dirty="0">
              <a:solidFill>
                <a:srgbClr val="333399"/>
              </a:solidFill>
            </a:endParaRPr>
          </a:p>
        </p:txBody>
      </p:sp>
      <p:pic>
        <p:nvPicPr>
          <p:cNvPr id="7" name="Picture 2" descr="Experimental Condensed Matter Unip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09949"/>
            <a:ext cx="4392488" cy="16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udwig van Beethoven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32" y="982642"/>
            <a:ext cx="2224988" cy="28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6513" y="6453188"/>
            <a:ext cx="91440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927101"/>
          </a:xfrm>
        </p:spPr>
        <p:txBody>
          <a:bodyPr/>
          <a:lstStyle/>
          <a:p>
            <a:pPr eaLnBrk="1" hangingPunct="1"/>
            <a:r>
              <a:rPr lang="it-IT" altLang="it-IT"/>
              <a:t>Fisica della Materia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712200" cy="28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1900" dirty="0">
                <a:solidFill>
                  <a:schemeClr val="accent2"/>
                </a:solidFill>
              </a:rPr>
              <a:t> Fisica dei solidi (semiconduttori, isolanti, metalli, magnetismo e superconduttività, transizioni di fase… </a:t>
            </a:r>
            <a:r>
              <a:rPr lang="it-IT" altLang="it-IT" sz="1900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1900" dirty="0">
                <a:solidFill>
                  <a:schemeClr val="accent2"/>
                </a:solidFill>
              </a:rPr>
              <a:t> Ottica e fotonica, </a:t>
            </a:r>
            <a:r>
              <a:rPr lang="it-IT" altLang="it-IT" sz="1900" dirty="0" smtClean="0">
                <a:solidFill>
                  <a:schemeClr val="accent2"/>
                </a:solidFill>
              </a:rPr>
              <a:t>spettroscopie</a:t>
            </a:r>
            <a:endParaRPr lang="it-IT" altLang="it-IT" sz="19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1900" dirty="0">
                <a:solidFill>
                  <a:schemeClr val="accent2"/>
                </a:solidFill>
              </a:rPr>
              <a:t> Nanostrutture, nanotecnologie, nanomateriali </a:t>
            </a:r>
            <a:r>
              <a:rPr lang="it-IT" altLang="it-IT" sz="1900" dirty="0">
                <a:solidFill>
                  <a:schemeClr val="accent2"/>
                </a:solidFill>
                <a:latin typeface="+mj-lt"/>
              </a:rPr>
              <a:t>"nanoscale quantum </a:t>
            </a:r>
            <a:r>
              <a:rPr lang="it-IT" altLang="it-IT" sz="1900" dirty="0" err="1">
                <a:solidFill>
                  <a:schemeClr val="accent2"/>
                </a:solidFill>
                <a:latin typeface="+mj-lt"/>
              </a:rPr>
              <a:t>effects</a:t>
            </a:r>
            <a:r>
              <a:rPr lang="it-IT" altLang="it-IT" sz="1900" dirty="0">
                <a:solidFill>
                  <a:schemeClr val="accent2"/>
                </a:solidFill>
                <a:latin typeface="+mj-lt"/>
              </a:rPr>
              <a:t>"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1900" dirty="0" smtClean="0">
                <a:solidFill>
                  <a:schemeClr val="accent2"/>
                </a:solidFill>
              </a:rPr>
              <a:t> Applicazioni </a:t>
            </a:r>
            <a:r>
              <a:rPr lang="it-IT" altLang="it-IT" sz="1900" dirty="0">
                <a:solidFill>
                  <a:schemeClr val="accent2"/>
                </a:solidFill>
              </a:rPr>
              <a:t>in scienza dei materiali, sensoristica, fotovoltaico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1900" i="1" dirty="0">
                <a:solidFill>
                  <a:schemeClr val="accent2"/>
                </a:solidFill>
              </a:rPr>
              <a:t> </a:t>
            </a:r>
            <a:r>
              <a:rPr lang="it-IT" altLang="it-IT" sz="1900" i="1" dirty="0" smtClean="0">
                <a:solidFill>
                  <a:schemeClr val="accent2"/>
                </a:solidFill>
              </a:rPr>
              <a:t>Tecnologie </a:t>
            </a:r>
            <a:r>
              <a:rPr lang="it-IT" altLang="it-IT" sz="1900" i="1" dirty="0">
                <a:solidFill>
                  <a:schemeClr val="accent2"/>
                </a:solidFill>
              </a:rPr>
              <a:t>quantistiche e biomedicali -&gt; vedi Curricula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1900" dirty="0">
                <a:solidFill>
                  <a:srgbClr val="808080"/>
                </a:solidFill>
              </a:rPr>
              <a:t>  Atomi e molecole,  liquidi, “soft </a:t>
            </a:r>
            <a:r>
              <a:rPr lang="it-IT" altLang="it-IT" sz="1900" dirty="0" err="1">
                <a:solidFill>
                  <a:srgbClr val="808080"/>
                </a:solidFill>
              </a:rPr>
              <a:t>matter</a:t>
            </a:r>
            <a:r>
              <a:rPr lang="it-IT" altLang="it-IT" sz="1900" dirty="0">
                <a:solidFill>
                  <a:srgbClr val="808080"/>
                </a:solidFill>
              </a:rPr>
              <a:t>”; …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831691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Gli enti nazionali: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dirty="0">
                <a:solidFill>
                  <a:schemeClr val="accent2"/>
                </a:solidFill>
              </a:rPr>
              <a:t>CNR (Consiglio Nazionale delle Ricerche), dal 2004 comprendente l’ex INFM (Istituto Nazionale di Fisica della Materia)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dirty="0">
                <a:solidFill>
                  <a:schemeClr val="accent2"/>
                </a:solidFill>
              </a:rPr>
              <a:t>CNISM (Consorzio </a:t>
            </a:r>
            <a:r>
              <a:rPr lang="it-IT" altLang="it-IT" dirty="0" err="1">
                <a:solidFill>
                  <a:schemeClr val="accent2"/>
                </a:solidFill>
              </a:rPr>
              <a:t>Naz.le</a:t>
            </a:r>
            <a:r>
              <a:rPr lang="it-IT" altLang="it-IT" dirty="0">
                <a:solidFill>
                  <a:schemeClr val="accent2"/>
                </a:solidFill>
              </a:rPr>
              <a:t> Interuniversitario per le Scienze Fisiche della Materia)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dirty="0">
                <a:solidFill>
                  <a:schemeClr val="accent2"/>
                </a:solidFill>
              </a:rPr>
              <a:t>IIT (Istituto Italiano di Tecnologia)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/>
              <a:t>Piano di studi del curriculum (1)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23850" y="1077913"/>
            <a:ext cx="8820150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accent2"/>
                </a:solidFill>
              </a:rPr>
              <a:t>6 CFU di insegnamenti di laboratorio (FIS/01):</a:t>
            </a:r>
          </a:p>
          <a:p>
            <a:pPr eaLnBrk="1" hangingPunct="1"/>
            <a:r>
              <a:rPr lang="it-IT" altLang="it-IT" sz="2000" i="1" dirty="0">
                <a:solidFill>
                  <a:schemeClr val="accent2"/>
                </a:solidFill>
              </a:rPr>
              <a:t>Laboratorio di fisica quantistica 				M. Galli</a:t>
            </a:r>
          </a:p>
          <a:p>
            <a:pPr eaLnBrk="1" hangingPunct="1"/>
            <a:r>
              <a:rPr lang="it-IT" altLang="it-IT" sz="2000" i="1" dirty="0">
                <a:solidFill>
                  <a:schemeClr val="accent2"/>
                </a:solidFill>
              </a:rPr>
              <a:t>Laboratorio di strumentazioni fisiche			F. Marabelli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it-IT" sz="2000" b="1" dirty="0">
                <a:solidFill>
                  <a:schemeClr val="accent2"/>
                </a:solidFill>
              </a:rPr>
              <a:t>6 CFU di insegnamenti di fisica teorica (FIS/02):</a:t>
            </a:r>
          </a:p>
          <a:p>
            <a:pPr eaLnBrk="1" hangingPunct="1"/>
            <a:r>
              <a:rPr lang="it-IT" altLang="it-IT" sz="2000" i="1" dirty="0">
                <a:solidFill>
                  <a:schemeClr val="accent2"/>
                </a:solidFill>
              </a:rPr>
              <a:t>Complementi di fisica teorica				B. Pasquini</a:t>
            </a:r>
          </a:p>
          <a:p>
            <a:pPr eaLnBrk="1" hangingPunct="1"/>
            <a:r>
              <a:rPr lang="it-IT" altLang="it-IT" sz="2000" i="1" dirty="0" err="1">
                <a:solidFill>
                  <a:schemeClr val="accent2"/>
                </a:solidFill>
              </a:rPr>
              <a:t>Computational</a:t>
            </a:r>
            <a:r>
              <a:rPr lang="it-IT" altLang="it-IT" sz="2000" i="1" dirty="0">
                <a:solidFill>
                  <a:schemeClr val="accent2"/>
                </a:solidFill>
              </a:rPr>
              <a:t>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methods</a:t>
            </a:r>
            <a:r>
              <a:rPr lang="it-IT" altLang="it-IT" sz="2000" i="1" dirty="0">
                <a:solidFill>
                  <a:schemeClr val="accent2"/>
                </a:solidFill>
              </a:rPr>
              <a:t> in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physics</a:t>
            </a:r>
            <a:r>
              <a:rPr lang="it-IT" altLang="it-IT" sz="2000" i="1" dirty="0">
                <a:solidFill>
                  <a:schemeClr val="accent2"/>
                </a:solidFill>
              </a:rPr>
              <a:t>			F. Piccinini</a:t>
            </a:r>
          </a:p>
          <a:p>
            <a:pPr eaLnBrk="1" hangingPunct="1"/>
            <a:r>
              <a:rPr lang="it-IT" altLang="it-IT" sz="2000" i="1" dirty="0">
                <a:solidFill>
                  <a:schemeClr val="accent2"/>
                </a:solidFill>
              </a:rPr>
              <a:t>Meccanica statistica				</a:t>
            </a:r>
            <a:r>
              <a:rPr lang="it-IT" altLang="it-IT" sz="2000" i="1" dirty="0" smtClean="0">
                <a:solidFill>
                  <a:schemeClr val="accent2"/>
                </a:solidFill>
              </a:rPr>
              <a:t>P. </a:t>
            </a:r>
            <a:r>
              <a:rPr lang="it-IT" altLang="it-IT" sz="2000" i="1" dirty="0" err="1" smtClean="0">
                <a:solidFill>
                  <a:schemeClr val="accent2"/>
                </a:solidFill>
              </a:rPr>
              <a:t>Perinotti</a:t>
            </a:r>
            <a:r>
              <a:rPr lang="it-IT" altLang="it-IT" sz="2000" i="1" dirty="0" smtClean="0">
                <a:solidFill>
                  <a:schemeClr val="accent2"/>
                </a:solidFill>
              </a:rPr>
              <a:t> </a:t>
            </a:r>
            <a:r>
              <a:rPr lang="it-IT" altLang="it-IT" sz="200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G. </a:t>
            </a:r>
            <a:r>
              <a:rPr lang="it-IT" altLang="it-IT" sz="200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Livan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/>
            <a:r>
              <a:rPr lang="it-IT" altLang="it-IT" sz="2000" i="1" dirty="0" err="1">
                <a:solidFill>
                  <a:schemeClr val="accent2"/>
                </a:solidFill>
              </a:rPr>
              <a:t>Problem</a:t>
            </a:r>
            <a:r>
              <a:rPr lang="it-IT" altLang="it-IT" sz="2000" i="1" dirty="0">
                <a:solidFill>
                  <a:schemeClr val="accent2"/>
                </a:solidFill>
              </a:rPr>
              <a:t>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solving</a:t>
            </a:r>
            <a:r>
              <a:rPr lang="it-IT" altLang="it-IT" sz="2000" i="1" dirty="0">
                <a:solidFill>
                  <a:schemeClr val="accent2"/>
                </a:solidFill>
              </a:rPr>
              <a:t> in fisica			Andreani,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Carante</a:t>
            </a:r>
            <a:r>
              <a:rPr lang="it-IT" altLang="it-IT" sz="2000" i="1" dirty="0">
                <a:solidFill>
                  <a:schemeClr val="accent2"/>
                </a:solidFill>
              </a:rPr>
              <a:t>, </a:t>
            </a:r>
            <a:r>
              <a:rPr lang="it-IT" altLang="it-IT" sz="2000" i="1" dirty="0" err="1" smtClean="0">
                <a:solidFill>
                  <a:schemeClr val="accent2"/>
                </a:solidFill>
              </a:rPr>
              <a:t>Livan</a:t>
            </a:r>
            <a:r>
              <a:rPr lang="it-IT" altLang="it-IT" sz="2000" i="1" dirty="0">
                <a:solidFill>
                  <a:schemeClr val="accent2"/>
                </a:solidFill>
              </a:rPr>
              <a:t>, Negri</a:t>
            </a:r>
          </a:p>
          <a:p>
            <a:pPr eaLnBrk="1" hangingPunct="1"/>
            <a:r>
              <a:rPr lang="it-IT" altLang="it-IT" sz="2000" i="1" dirty="0">
                <a:solidFill>
                  <a:schemeClr val="accent2"/>
                </a:solidFill>
              </a:rPr>
              <a:t>Quantum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electrodynamics</a:t>
            </a:r>
            <a:r>
              <a:rPr lang="it-IT" altLang="it-IT" sz="2000" i="1" dirty="0">
                <a:solidFill>
                  <a:schemeClr val="accent2"/>
                </a:solidFill>
              </a:rPr>
              <a:t>				A. Bacchetta</a:t>
            </a:r>
          </a:p>
          <a:p>
            <a:pPr eaLnBrk="1" hangingPunct="1"/>
            <a:r>
              <a:rPr lang="it-IT" altLang="it-IT" sz="2000" i="1" dirty="0">
                <a:solidFill>
                  <a:schemeClr val="accent2"/>
                </a:solidFill>
              </a:rPr>
              <a:t>Termodinamica quantistica				M. Sacchi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it-IT" sz="2000" b="1" i="1" dirty="0">
                <a:solidFill>
                  <a:schemeClr val="accent2"/>
                </a:solidFill>
              </a:rPr>
              <a:t>36 CFU di insegnamenti di area (FIS/03, segue)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it-IT" altLang="it-IT" sz="2000" b="1" dirty="0">
                <a:solidFill>
                  <a:schemeClr val="accent2"/>
                </a:solidFill>
              </a:rPr>
              <a:t>12 CFU di insegnamenti di altre aree: vedi elenco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it-IT" sz="2000" b="1" dirty="0">
                <a:solidFill>
                  <a:schemeClr val="accent2"/>
                </a:solidFill>
              </a:rPr>
              <a:t>12 CFU a scelta libera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it-IT" sz="2000" b="1" dirty="0">
                <a:solidFill>
                  <a:schemeClr val="accent2"/>
                </a:solidFill>
              </a:rPr>
              <a:t>48 CFU tesi di laurea magistrale</a:t>
            </a:r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5651500" y="1341438"/>
            <a:ext cx="3362325" cy="4749800"/>
            <a:chOff x="5651500" y="1341438"/>
            <a:chExt cx="3363103" cy="4749800"/>
          </a:xfrm>
        </p:grpSpPr>
        <p:sp>
          <p:nvSpPr>
            <p:cNvPr id="8198" name="CasellaDiTesto 7"/>
            <p:cNvSpPr txBox="1">
              <a:spLocks noChangeArrowheads="1"/>
            </p:cNvSpPr>
            <p:nvPr/>
          </p:nvSpPr>
          <p:spPr bwMode="auto">
            <a:xfrm>
              <a:off x="5651500" y="5445125"/>
              <a:ext cx="2665413" cy="6461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i="1" dirty="0" smtClean="0">
                  <a:solidFill>
                    <a:schemeClr val="accent2"/>
                  </a:solidFill>
                </a:rPr>
                <a:t>la </a:t>
              </a:r>
              <a:r>
                <a:rPr lang="it-IT" altLang="it-IT" i="1" dirty="0">
                  <a:solidFill>
                    <a:schemeClr val="accent2"/>
                  </a:solidFill>
                </a:rPr>
                <a:t>fisica è una scienza </a:t>
              </a:r>
              <a:r>
                <a:rPr lang="it-IT" altLang="it-IT" i="1" dirty="0" smtClean="0">
                  <a:solidFill>
                    <a:schemeClr val="accent2"/>
                  </a:solidFill>
                </a:rPr>
                <a:t>sperimentale…</a:t>
              </a:r>
              <a:endParaRPr lang="it-IT" altLang="it-IT" i="1" dirty="0">
                <a:solidFill>
                  <a:schemeClr val="accent2"/>
                </a:solidFill>
              </a:endParaRPr>
            </a:p>
          </p:txBody>
        </p:sp>
        <p:sp>
          <p:nvSpPr>
            <p:cNvPr id="2" name="Parentesi graffa chiusa 1"/>
            <p:cNvSpPr/>
            <p:nvPr/>
          </p:nvSpPr>
          <p:spPr>
            <a:xfrm>
              <a:off x="8388983" y="1341438"/>
              <a:ext cx="71455" cy="6477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8368341" y="1655763"/>
              <a:ext cx="646262" cy="4106862"/>
            </a:xfrm>
            <a:custGeom>
              <a:avLst/>
              <a:gdLst>
                <a:gd name="connsiteX0" fmla="*/ 232914 w 646982"/>
                <a:gd name="connsiteY0" fmla="*/ 8626 h 4106173"/>
                <a:gd name="connsiteX1" fmla="*/ 646982 w 646982"/>
                <a:gd name="connsiteY1" fmla="*/ 0 h 4106173"/>
                <a:gd name="connsiteX2" fmla="*/ 629729 w 646982"/>
                <a:gd name="connsiteY2" fmla="*/ 4097547 h 4106173"/>
                <a:gd name="connsiteX3" fmla="*/ 0 w 646982"/>
                <a:gd name="connsiteY3" fmla="*/ 4106173 h 41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982" h="4106173">
                  <a:moveTo>
                    <a:pt x="232914" y="8626"/>
                  </a:moveTo>
                  <a:lnTo>
                    <a:pt x="646982" y="0"/>
                  </a:lnTo>
                  <a:lnTo>
                    <a:pt x="629729" y="4097547"/>
                  </a:lnTo>
                  <a:lnTo>
                    <a:pt x="0" y="4106173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/>
              <a:t>Piano di studi del curriculum (2)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50825" y="822325"/>
            <a:ext cx="8893175" cy="55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it-IT" altLang="it-IT" sz="2000" b="1" dirty="0">
                <a:solidFill>
                  <a:schemeClr val="accent2"/>
                </a:solidFill>
              </a:rPr>
              <a:t>36 CFU di insegnamenti di area (FIS/03):</a:t>
            </a: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Magnetismo e superconduttività			</a:t>
            </a:r>
            <a:r>
              <a:rPr lang="it-IT" altLang="it-IT" sz="2000" i="1" dirty="0" smtClean="0">
                <a:solidFill>
                  <a:schemeClr val="accent2"/>
                </a:solidFill>
              </a:rPr>
              <a:t>G</a:t>
            </a:r>
            <a:r>
              <a:rPr lang="it-IT" altLang="it-IT" sz="2000" i="1" dirty="0">
                <a:solidFill>
                  <a:schemeClr val="accent2"/>
                </a:solidFill>
              </a:rPr>
              <a:t>. Prando</a:t>
            </a: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Fisica dello Stato Solido I			L. Andreani</a:t>
            </a: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Fisica dello Stato Solido II			M.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Cococcioni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Spettroscopia dei materiali			M.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Patrini</a:t>
            </a:r>
            <a:r>
              <a:rPr lang="it-IT" altLang="it-IT" sz="2000" i="1" dirty="0">
                <a:solidFill>
                  <a:schemeClr val="accent2"/>
                </a:solidFill>
              </a:rPr>
              <a:t>, P. </a:t>
            </a:r>
            <a:r>
              <a:rPr lang="it-IT" altLang="it-IT" sz="2000" i="1" dirty="0" err="1" smtClean="0">
                <a:solidFill>
                  <a:schemeClr val="accent2"/>
                </a:solidFill>
              </a:rPr>
              <a:t>Galinetto</a:t>
            </a:r>
            <a:endParaRPr lang="it-IT" altLang="it-IT" sz="2000" i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 smtClean="0">
                <a:solidFill>
                  <a:schemeClr val="accent2"/>
                </a:solidFill>
              </a:rPr>
              <a:t>Fisica e tecniche ultraveloci per lo stato solido	G.F. Mancini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Fisica dei dispositivi elettronici a stato solido	V.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Bellani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 err="1">
                <a:solidFill>
                  <a:schemeClr val="accent2"/>
                </a:solidFill>
              </a:rPr>
              <a:t>Nanostrutture</a:t>
            </a:r>
            <a:r>
              <a:rPr lang="it-IT" altLang="it-IT" sz="2000" i="1" dirty="0">
                <a:solidFill>
                  <a:schemeClr val="accent2"/>
                </a:solidFill>
              </a:rPr>
              <a:t> quantistiche			D. Gerace</a:t>
            </a: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Fotonica					M.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Liscidini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Fisica quantistica della computazione		C.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Macchiavello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i="1" dirty="0">
                <a:solidFill>
                  <a:schemeClr val="accent2"/>
                </a:solidFill>
              </a:rPr>
              <a:t>Ottica quantistica				L. </a:t>
            </a:r>
            <a:r>
              <a:rPr lang="it-IT" altLang="it-IT" sz="2000" i="1" dirty="0" err="1">
                <a:solidFill>
                  <a:schemeClr val="accent2"/>
                </a:solidFill>
              </a:rPr>
              <a:t>Maccone</a:t>
            </a:r>
            <a:endParaRPr lang="it-IT" altLang="it-IT" sz="2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endParaRPr lang="it-IT" altLang="it-IT" sz="12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dirty="0">
                <a:solidFill>
                  <a:schemeClr val="accent2"/>
                </a:solidFill>
              </a:rPr>
              <a:t>Permette un piano di studi flessibile e personalizzabile con diversi profili:</a:t>
            </a:r>
          </a:p>
          <a:p>
            <a:pPr eaLnBrk="1" hangingPunct="1">
              <a:spcBef>
                <a:spcPts val="100"/>
              </a:spcBef>
            </a:pPr>
            <a:r>
              <a:rPr lang="it-IT" altLang="it-IT" sz="2000" dirty="0">
                <a:solidFill>
                  <a:schemeClr val="accent2"/>
                </a:solidFill>
              </a:rPr>
              <a:t>Fisica sperimentale, fisica computazionale dei solidi, ottica, fotonica, </a:t>
            </a:r>
            <a:r>
              <a:rPr lang="it-IT" altLang="it-IT" sz="2000" dirty="0" err="1">
                <a:solidFill>
                  <a:schemeClr val="accent2"/>
                </a:solidFill>
              </a:rPr>
              <a:t>nanostrutture</a:t>
            </a:r>
            <a:r>
              <a:rPr lang="it-IT" altLang="it-IT" sz="2000" dirty="0">
                <a:solidFill>
                  <a:schemeClr val="accent2"/>
                </a:solidFill>
              </a:rPr>
              <a:t>, spettroscopia e scienza dei materiali, ottica quantistica…</a:t>
            </a:r>
          </a:p>
          <a:p>
            <a:pPr eaLnBrk="1" hangingPunct="1">
              <a:spcBef>
                <a:spcPts val="100"/>
              </a:spcBef>
            </a:pPr>
            <a:endParaRPr lang="it-IT" altLang="it-IT" sz="1200" dirty="0">
              <a:solidFill>
                <a:schemeClr val="accent2"/>
              </a:solidFill>
            </a:endParaRPr>
          </a:p>
          <a:p>
            <a:pPr eaLnBrk="1" hangingPunct="1">
              <a:spcBef>
                <a:spcPts val="100"/>
              </a:spcBef>
            </a:pPr>
            <a:r>
              <a:rPr lang="it-IT" altLang="it-IT" sz="2000" dirty="0">
                <a:solidFill>
                  <a:schemeClr val="accent2"/>
                </a:solidFill>
              </a:rPr>
              <a:t>È possibile inserire 2 laboratori e/o 2 insegnamenti di fisica teorica sfruttando i 12 CFU a scelta libera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/>
              <a:t>Piano di studi del curriculum (3)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893175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chemeClr val="accent2"/>
                </a:solidFill>
              </a:rPr>
              <a:t>12 CFU di insegnamenti affini e integrativi, di altre aree:</a:t>
            </a:r>
          </a:p>
          <a:p>
            <a:pPr eaLnBrk="1" hangingPunct="1">
              <a:spcBef>
                <a:spcPct val="10000"/>
              </a:spcBef>
            </a:pPr>
            <a:endParaRPr lang="it-IT" altLang="it-IT" i="1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Teoria dei sistemi dinamici				MAT	Marzuoli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Nanochimica e nanomateriali			CHIM	Malavasi Tamburini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Introduzione alla scienza dei materiali con lab	CHIM	Bini Capsoni Malavasi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Nuovi materiali e processi per il fotovoltaico		CHIM	Grancini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Tecniche di caratterizzazione dei materiali		CHIM	Bini Milanese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Chimica dei beni culturali				CHIM	Licchelli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Machine learning					ING-INF	Cusano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Artificial intelligence				ING-INF	Piastra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Industrial laser design 				ING-INF	Agnesi</a:t>
            </a:r>
            <a:br>
              <a:rPr lang="it-IT" altLang="it-IT" i="1">
                <a:solidFill>
                  <a:srgbClr val="000066"/>
                </a:solidFill>
              </a:rPr>
            </a:br>
            <a:r>
              <a:rPr lang="it-IT" altLang="it-IT" i="1">
                <a:solidFill>
                  <a:srgbClr val="000066"/>
                </a:solidFill>
              </a:rPr>
              <a:t>Optoelectronic devices				ING-INF	Giuliani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i="1">
                <a:solidFill>
                  <a:srgbClr val="000066"/>
                </a:solidFill>
              </a:rPr>
              <a:t>Optical communication				ING-INF	Giuliani</a:t>
            </a:r>
            <a:br>
              <a:rPr lang="it-IT" altLang="it-IT" i="1">
                <a:solidFill>
                  <a:srgbClr val="000066"/>
                </a:solidFill>
              </a:rPr>
            </a:br>
            <a:r>
              <a:rPr lang="it-IT" altLang="it-IT" i="1">
                <a:solidFill>
                  <a:srgbClr val="000066"/>
                </a:solidFill>
              </a:rPr>
              <a:t>Programmazione 1				ING-INF	Gualandi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it-IT" i="1">
                <a:solidFill>
                  <a:srgbClr val="000066"/>
                </a:solidFill>
              </a:rPr>
              <a:t>General biology, anatomy and human physiology       	BIO	Facoetti</a:t>
            </a:r>
            <a:endParaRPr lang="it-IT" altLang="it-IT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-157163"/>
            <a:ext cx="8229600" cy="922338"/>
          </a:xfrm>
        </p:spPr>
        <p:txBody>
          <a:bodyPr/>
          <a:lstStyle/>
          <a:p>
            <a:pPr eaLnBrk="1" hangingPunct="1"/>
            <a:r>
              <a:rPr lang="it-IT" altLang="it-IT"/>
              <a:t>I curricula della laurea magistrale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3081338" y="2924175"/>
            <a:ext cx="2170112" cy="1584325"/>
            <a:chOff x="1882" y="1752"/>
            <a:chExt cx="1678" cy="998"/>
          </a:xfrm>
        </p:grpSpPr>
        <p:sp>
          <p:nvSpPr>
            <p:cNvPr id="11294" name="Oval 4"/>
            <p:cNvSpPr>
              <a:spLocks noChangeArrowheads="1"/>
            </p:cNvSpPr>
            <p:nvPr/>
          </p:nvSpPr>
          <p:spPr bwMode="auto">
            <a:xfrm>
              <a:off x="1882" y="1752"/>
              <a:ext cx="1678" cy="99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95" name="Text Box 5"/>
            <p:cNvSpPr txBox="1">
              <a:spLocks noChangeArrowheads="1"/>
            </p:cNvSpPr>
            <p:nvPr/>
          </p:nvSpPr>
          <p:spPr bwMode="auto">
            <a:xfrm>
              <a:off x="1896" y="2018"/>
              <a:ext cx="158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000"/>
                <a:t>Fisica della Materia</a:t>
              </a:r>
            </a:p>
          </p:txBody>
        </p:sp>
      </p:grp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361950" y="1344613"/>
            <a:ext cx="1906588" cy="1584325"/>
            <a:chOff x="204" y="754"/>
            <a:chExt cx="1678" cy="998"/>
          </a:xfrm>
        </p:grpSpPr>
        <p:sp>
          <p:nvSpPr>
            <p:cNvPr id="11292" name="Oval 7"/>
            <p:cNvSpPr>
              <a:spLocks noChangeArrowheads="1"/>
            </p:cNvSpPr>
            <p:nvPr/>
          </p:nvSpPr>
          <p:spPr bwMode="auto">
            <a:xfrm>
              <a:off x="204" y="754"/>
              <a:ext cx="1678" cy="9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93" name="Text Box 8"/>
            <p:cNvSpPr txBox="1">
              <a:spLocks noChangeArrowheads="1"/>
            </p:cNvSpPr>
            <p:nvPr/>
          </p:nvSpPr>
          <p:spPr bwMode="auto">
            <a:xfrm>
              <a:off x="258" y="1117"/>
              <a:ext cx="1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000"/>
                <a:t>Fisica Teorica</a:t>
              </a:r>
            </a:p>
          </p:txBody>
        </p:sp>
      </p:grp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4535488" y="4822825"/>
            <a:ext cx="2114550" cy="1584325"/>
            <a:chOff x="3651" y="709"/>
            <a:chExt cx="1678" cy="998"/>
          </a:xfrm>
        </p:grpSpPr>
        <p:sp>
          <p:nvSpPr>
            <p:cNvPr id="11290" name="Oval 10"/>
            <p:cNvSpPr>
              <a:spLocks noChangeArrowheads="1"/>
            </p:cNvSpPr>
            <p:nvPr/>
          </p:nvSpPr>
          <p:spPr bwMode="auto">
            <a:xfrm>
              <a:off x="3651" y="709"/>
              <a:ext cx="1678" cy="99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91" name="Text Box 11"/>
            <p:cNvSpPr txBox="1">
              <a:spLocks noChangeArrowheads="1"/>
            </p:cNvSpPr>
            <p:nvPr/>
          </p:nvSpPr>
          <p:spPr bwMode="auto">
            <a:xfrm>
              <a:off x="3697" y="994"/>
              <a:ext cx="15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000"/>
                <a:t>Fisica Nucleare e Subnucleare</a:t>
              </a:r>
            </a:p>
          </p:txBody>
        </p:sp>
      </p:grpSp>
      <p:grpSp>
        <p:nvGrpSpPr>
          <p:cNvPr id="11271" name="Group 12"/>
          <p:cNvGrpSpPr>
            <a:grpSpLocks/>
          </p:cNvGrpSpPr>
          <p:nvPr/>
        </p:nvGrpSpPr>
        <p:grpSpPr bwMode="auto">
          <a:xfrm>
            <a:off x="6907213" y="4011613"/>
            <a:ext cx="2122487" cy="1584325"/>
            <a:chOff x="222" y="2761"/>
            <a:chExt cx="1587" cy="998"/>
          </a:xfrm>
        </p:grpSpPr>
        <p:sp>
          <p:nvSpPr>
            <p:cNvPr id="11288" name="Oval 13"/>
            <p:cNvSpPr>
              <a:spLocks noChangeArrowheads="1"/>
            </p:cNvSpPr>
            <p:nvPr/>
          </p:nvSpPr>
          <p:spPr bwMode="auto">
            <a:xfrm>
              <a:off x="295" y="2761"/>
              <a:ext cx="1442" cy="998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89" name="Text Box 14"/>
            <p:cNvSpPr txBox="1">
              <a:spLocks noChangeArrowheads="1"/>
            </p:cNvSpPr>
            <p:nvPr/>
          </p:nvSpPr>
          <p:spPr bwMode="auto">
            <a:xfrm>
              <a:off x="222" y="3010"/>
              <a:ext cx="158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000"/>
                <a:t>Fisica Biosanitaria</a:t>
              </a:r>
            </a:p>
          </p:txBody>
        </p:sp>
      </p:grpSp>
      <p:grpSp>
        <p:nvGrpSpPr>
          <p:cNvPr id="11272" name="Group 15"/>
          <p:cNvGrpSpPr>
            <a:grpSpLocks/>
          </p:cNvGrpSpPr>
          <p:nvPr/>
        </p:nvGrpSpPr>
        <p:grpSpPr bwMode="auto">
          <a:xfrm>
            <a:off x="217488" y="4370388"/>
            <a:ext cx="2351087" cy="1584325"/>
            <a:chOff x="3424" y="2750"/>
            <a:chExt cx="1678" cy="998"/>
          </a:xfrm>
        </p:grpSpPr>
        <p:sp>
          <p:nvSpPr>
            <p:cNvPr id="11286" name="Oval 16"/>
            <p:cNvSpPr>
              <a:spLocks noChangeArrowheads="1"/>
            </p:cNvSpPr>
            <p:nvPr/>
          </p:nvSpPr>
          <p:spPr bwMode="auto">
            <a:xfrm>
              <a:off x="3424" y="2750"/>
              <a:ext cx="1678" cy="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87" name="Text Box 17"/>
            <p:cNvSpPr txBox="1">
              <a:spLocks noChangeArrowheads="1"/>
            </p:cNvSpPr>
            <p:nvPr/>
          </p:nvSpPr>
          <p:spPr bwMode="auto">
            <a:xfrm>
              <a:off x="3425" y="3044"/>
              <a:ext cx="15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000"/>
                <a:t>Didattica e Storia della Fisica</a:t>
              </a:r>
            </a:p>
          </p:txBody>
        </p:sp>
      </p:grp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124075" y="2573338"/>
            <a:ext cx="1008063" cy="855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787900" y="1600200"/>
            <a:ext cx="885825" cy="147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2411413" y="4113213"/>
            <a:ext cx="803275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895850" y="4302125"/>
            <a:ext cx="4826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 rot="-1200000">
            <a:off x="2274888" y="1602086"/>
            <a:ext cx="25669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Fisica computazionale, </a:t>
            </a:r>
            <a:r>
              <a:rPr lang="it-IT" altLang="it-IT" dirty="0" smtClean="0"/>
              <a:t>sistemi complessi, </a:t>
            </a:r>
            <a:r>
              <a:rPr lang="it-IT" altLang="it-IT" dirty="0"/>
              <a:t>s</a:t>
            </a:r>
            <a:r>
              <a:rPr lang="it-IT" altLang="it-IT" dirty="0" smtClean="0"/>
              <a:t>istemi correlati…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 rot="-1200000">
            <a:off x="2957513" y="4640263"/>
            <a:ext cx="23034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Rivelatori, materiali, superconduttori…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 rot="900000">
            <a:off x="5313363" y="3667125"/>
            <a:ext cx="18716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NMR-MRI, nanostrutture funzionali,  biosensori, …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 rot="1200000">
            <a:off x="1027113" y="3662363"/>
            <a:ext cx="181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Laboratori e progetti didattici</a:t>
            </a:r>
          </a:p>
        </p:txBody>
      </p:sp>
      <p:grpSp>
        <p:nvGrpSpPr>
          <p:cNvPr id="11281" name="Group 6"/>
          <p:cNvGrpSpPr>
            <a:grpSpLocks/>
          </p:cNvGrpSpPr>
          <p:nvPr/>
        </p:nvGrpSpPr>
        <p:grpSpPr bwMode="auto">
          <a:xfrm>
            <a:off x="5673725" y="677863"/>
            <a:ext cx="2236788" cy="1584325"/>
            <a:chOff x="641" y="666"/>
            <a:chExt cx="1678" cy="998"/>
          </a:xfrm>
        </p:grpSpPr>
        <p:sp>
          <p:nvSpPr>
            <p:cNvPr id="11284" name="Oval 7"/>
            <p:cNvSpPr>
              <a:spLocks noChangeArrowheads="1"/>
            </p:cNvSpPr>
            <p:nvPr/>
          </p:nvSpPr>
          <p:spPr bwMode="auto">
            <a:xfrm>
              <a:off x="641" y="666"/>
              <a:ext cx="1678" cy="99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85" name="Text Box 8"/>
            <p:cNvSpPr txBox="1">
              <a:spLocks noChangeArrowheads="1"/>
            </p:cNvSpPr>
            <p:nvPr/>
          </p:nvSpPr>
          <p:spPr bwMode="auto">
            <a:xfrm>
              <a:off x="654" y="822"/>
              <a:ext cx="158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000"/>
                <a:t>Fisica delle Tecnologie Quantistiche</a:t>
              </a:r>
            </a:p>
          </p:txBody>
        </p:sp>
      </p:grp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268913" y="3702050"/>
            <a:ext cx="1966912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 rot="1200000">
            <a:off x="5173663" y="2127250"/>
            <a:ext cx="20256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Quantum optics, Q photonics,       Q nanostructures, Q information,     Q technologies…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47" grpId="0" animBg="1"/>
      <p:bldP spid="22548" grpId="0" animBg="1"/>
      <p:bldP spid="22549" grpId="0" animBg="1"/>
      <p:bldP spid="22551" grpId="0"/>
      <p:bldP spid="22552" grpId="0"/>
      <p:bldP spid="22553" grpId="0"/>
      <p:bldP spid="22554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it-IT" altLang="it-IT" sz="3200"/>
              <a:t>Caratteristiche delle ricerche in Fisica della Materia</a:t>
            </a:r>
          </a:p>
        </p:txBody>
      </p:sp>
      <p:sp>
        <p:nvSpPr>
          <p:cNvPr id="13315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1484313"/>
            <a:ext cx="8002588" cy="455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accent6"/>
                </a:solidFill>
              </a:rPr>
              <a:t>Esperimento e teoria sono molto vicini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accent6"/>
                </a:solidFill>
              </a:rPr>
              <a:t>Vi sono linee di ricerca di natura fondamentale o applicativa (salute, ambiente, energia…), a volte sugli stessi sistemi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accent6"/>
                </a:solidFill>
              </a:rPr>
              <a:t>Il mondo delle nanotecnologie offre innumerevoli spunti e sempre nuovi materiali/strutture per ricerche innovative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accent6"/>
                </a:solidFill>
              </a:rPr>
              <a:t>Molte collaborazioni, internazionali, nazionali, interdisciplinari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accent6"/>
                </a:solidFill>
              </a:rPr>
              <a:t>I progetti di ricerca e gli esperimenti sono spesso sulla scala di </a:t>
            </a:r>
            <a:r>
              <a:rPr lang="it-IT" sz="2000" dirty="0" smtClean="0">
                <a:solidFill>
                  <a:schemeClr val="accent6"/>
                </a:solidFill>
              </a:rPr>
              <a:t>1-3 </a:t>
            </a:r>
            <a:r>
              <a:rPr lang="it-IT" sz="2000" dirty="0">
                <a:solidFill>
                  <a:schemeClr val="accent6"/>
                </a:solidFill>
              </a:rPr>
              <a:t>anni, in gruppi medio-piccoli: è possibile concepire l’idea e vederla realizzata qualche anno dopo (il tempo di </a:t>
            </a:r>
            <a:r>
              <a:rPr lang="it-IT" sz="2000" dirty="0" smtClean="0">
                <a:solidFill>
                  <a:schemeClr val="accent6"/>
                </a:solidFill>
              </a:rPr>
              <a:t>laurea o dottorato</a:t>
            </a:r>
            <a:r>
              <a:rPr lang="it-IT" sz="2000" dirty="0">
                <a:solidFill>
                  <a:schemeClr val="accent6"/>
                </a:solidFill>
              </a:rPr>
              <a:t>…)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accent6"/>
                </a:solidFill>
              </a:rPr>
              <a:t>La scala dei progetti e degli esperimenti permette di impratichirsi di tecniche diverse, curare i dettagli, diventare responsabile della propria </a:t>
            </a:r>
            <a:r>
              <a:rPr lang="it-IT" sz="2000" dirty="0" smtClean="0">
                <a:solidFill>
                  <a:schemeClr val="accent6"/>
                </a:solidFill>
              </a:rPr>
              <a:t>attività. E sviluppare abilità (</a:t>
            </a:r>
            <a:r>
              <a:rPr lang="it-IT" sz="2000" dirty="0" err="1" smtClean="0">
                <a:solidFill>
                  <a:schemeClr val="accent6"/>
                </a:solidFill>
              </a:rPr>
              <a:t>skills</a:t>
            </a:r>
            <a:r>
              <a:rPr lang="it-IT" sz="2000" dirty="0" smtClean="0">
                <a:solidFill>
                  <a:schemeClr val="accent6"/>
                </a:solidFill>
              </a:rPr>
              <a:t>) … </a:t>
            </a:r>
            <a:endParaRPr lang="it-IT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sz="3000" dirty="0" smtClean="0"/>
              <a:t>Fisica sperimentale della materia &amp; fotonica</a:t>
            </a:r>
            <a:endParaRPr lang="it-IT" sz="3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LM in Scienze Fisiche, Fisica della Materia – Dipartimento di Fisica, Università di Pavia – 4 maggio 2023</a:t>
            </a:r>
            <a:endParaRPr lang="it-IT" alt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457200" y="837938"/>
                <a:ext cx="8507288" cy="289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solidFill>
                      <a:srgbClr val="333399"/>
                    </a:solidFill>
                  </a:rPr>
                  <a:t>Gruppo NMR-NQR: superconduttività, magnetismo, proprietà collettive e  transizioni di fase, rotori molecolari, quantum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sensing</a:t>
                </a:r>
                <a:endParaRPr lang="it-IT" dirty="0">
                  <a:solidFill>
                    <a:srgbClr val="333399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solidFill>
                      <a:srgbClr val="333399"/>
                    </a:solidFill>
                  </a:rPr>
                  <a:t>Gruppo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Raman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-EPR: ossidi, isolanti, SERS –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Surface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enhanced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Raman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scattering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, beni culturali,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plasmonica</a:t>
                </a:r>
                <a:endParaRPr lang="it-IT" dirty="0">
                  <a:solidFill>
                    <a:srgbClr val="333399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solidFill>
                      <a:srgbClr val="333399"/>
                    </a:solidFill>
                  </a:rPr>
                  <a:t>Gruppo di dinamica ultraveloce: microscopia EUV-soft X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ray</a:t>
                </a:r>
                <a:r>
                  <a:rPr lang="it-IT" dirty="0">
                    <a:solidFill>
                      <a:srgbClr val="333399"/>
                    </a:solidFill>
                  </a:rPr>
                  <a:t>,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nanomateriali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, processi risolti in tempo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b="0" i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dirty="0" smtClean="0">
                    <a:solidFill>
                      <a:srgbClr val="333399"/>
                    </a:solidFill>
                  </a:rPr>
                  <a:t>e spazialmente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it-IT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solidFill>
                    <a:srgbClr val="333399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solidFill>
                      <a:srgbClr val="333399"/>
                    </a:solidFill>
                  </a:rPr>
                  <a:t>Gruppo di </a:t>
                </a:r>
                <a:r>
                  <a:rPr lang="it-IT" dirty="0">
                    <a:solidFill>
                      <a:srgbClr val="333399"/>
                    </a:solidFill>
                  </a:rPr>
                  <a:t>spettroscopia 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ottica: fotonica </a:t>
                </a:r>
                <a:r>
                  <a:rPr lang="it-IT" dirty="0">
                    <a:solidFill>
                      <a:srgbClr val="333399"/>
                    </a:solidFill>
                  </a:rPr>
                  <a:t>integrata in 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Si, sistemi nano-fotonici </a:t>
                </a:r>
                <a:r>
                  <a:rPr lang="it-IT" dirty="0">
                    <a:solidFill>
                      <a:srgbClr val="333399"/>
                    </a:solidFill>
                  </a:rPr>
                  <a:t>e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plasmonici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,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metamateriali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 e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metasuperfici</a:t>
                </a:r>
                <a:r>
                  <a:rPr lang="it-IT" dirty="0" smtClean="0">
                    <a:solidFill>
                      <a:srgbClr val="333399"/>
                    </a:solidFill>
                  </a:rPr>
                  <a:t>, materiali compositi, </a:t>
                </a:r>
                <a:r>
                  <a:rPr lang="it-IT" dirty="0" err="1" smtClean="0">
                    <a:solidFill>
                      <a:srgbClr val="333399"/>
                    </a:solidFill>
                  </a:rPr>
                  <a:t>nanoparticelle</a:t>
                </a:r>
                <a:endParaRPr lang="it-IT" dirty="0">
                  <a:solidFill>
                    <a:srgbClr val="333399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endParaRPr lang="it-IT" dirty="0">
                  <a:solidFill>
                    <a:srgbClr val="333399"/>
                  </a:solidFill>
                </a:endParaRPr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7938"/>
                <a:ext cx="8507288" cy="2896177"/>
              </a:xfrm>
              <a:prstGeom prst="rect">
                <a:avLst/>
              </a:prstGeom>
              <a:blipFill rotWithShape="0">
                <a:blip r:embed="rId2"/>
                <a:stretch>
                  <a:fillRect l="-430" t="-10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/>
          <p:cNvSpPr/>
          <p:nvPr/>
        </p:nvSpPr>
        <p:spPr>
          <a:xfrm>
            <a:off x="1043608" y="3789040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000" b="1" dirty="0">
                <a:solidFill>
                  <a:srgbClr val="333399"/>
                </a:solidFill>
              </a:rPr>
              <a:t>Fisica </a:t>
            </a:r>
            <a:r>
              <a:rPr lang="it-IT" altLang="it-IT" sz="3000" b="1" dirty="0" smtClean="0">
                <a:solidFill>
                  <a:srgbClr val="333399"/>
                </a:solidFill>
              </a:rPr>
              <a:t>teorica della materia</a:t>
            </a:r>
            <a:endParaRPr lang="it-IT" sz="3000" b="1" dirty="0">
              <a:solidFill>
                <a:srgbClr val="33339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410157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333399"/>
                </a:solidFill>
              </a:rPr>
              <a:t>Fisica computazionale a principi primi, materiali per l’energia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333399"/>
                </a:solidFill>
              </a:rPr>
              <a:t>Fotonica e </a:t>
            </a:r>
            <a:r>
              <a:rPr lang="it-IT" dirty="0" err="1" smtClean="0">
                <a:solidFill>
                  <a:srgbClr val="333399"/>
                </a:solidFill>
              </a:rPr>
              <a:t>nanostrutture</a:t>
            </a:r>
            <a:r>
              <a:rPr lang="it-IT" dirty="0" smtClean="0">
                <a:solidFill>
                  <a:srgbClr val="333399"/>
                </a:solidFill>
              </a:rPr>
              <a:t> quantistiche, interazione radiazione-materia, ottica </a:t>
            </a:r>
            <a:r>
              <a:rPr lang="it-IT" dirty="0" err="1" smtClean="0">
                <a:solidFill>
                  <a:srgbClr val="333399"/>
                </a:solidFill>
              </a:rPr>
              <a:t>nonlineare</a:t>
            </a:r>
            <a:r>
              <a:rPr lang="it-IT" dirty="0" smtClean="0">
                <a:solidFill>
                  <a:srgbClr val="333399"/>
                </a:solidFill>
              </a:rPr>
              <a:t>, sistemi quantistici aperti, (quantum </a:t>
            </a:r>
            <a:r>
              <a:rPr lang="it-IT" dirty="0" err="1">
                <a:solidFill>
                  <a:srgbClr val="333399"/>
                </a:solidFill>
              </a:rPr>
              <a:t>computing</a:t>
            </a:r>
            <a:r>
              <a:rPr lang="it-IT" dirty="0">
                <a:solidFill>
                  <a:srgbClr val="333399"/>
                </a:solidFill>
              </a:rPr>
              <a:t>, quantum </a:t>
            </a:r>
            <a:r>
              <a:rPr lang="it-IT" dirty="0" err="1" smtClean="0">
                <a:solidFill>
                  <a:srgbClr val="333399"/>
                </a:solidFill>
              </a:rPr>
              <a:t>tech</a:t>
            </a:r>
            <a:r>
              <a:rPr lang="it-IT" dirty="0" smtClean="0">
                <a:solidFill>
                  <a:srgbClr val="333399"/>
                </a:solidFill>
              </a:rPr>
              <a:t>…)</a:t>
            </a:r>
            <a:endParaRPr lang="it-IT" dirty="0">
              <a:solidFill>
                <a:srgbClr val="333399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9532" y="5596205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https://</a:t>
            </a:r>
            <a:r>
              <a:rPr lang="it-IT" sz="1600" dirty="0" smtClean="0"/>
              <a:t>fisica.dip.unipv.it/it/ricerca/linee-e-gruppi-di-ricerca/fisica-sperimentale-della-materia</a:t>
            </a:r>
          </a:p>
          <a:p>
            <a:pPr algn="ctr"/>
            <a:r>
              <a:rPr lang="it-IT" sz="1600" dirty="0"/>
              <a:t>https://fisica.dip.unipv.it/it/ricerca/linee-e-gruppi-di-ricerca/fisica-teorica-della-materia</a:t>
            </a:r>
          </a:p>
        </p:txBody>
      </p:sp>
    </p:spTree>
    <p:extLst>
      <p:ext uri="{BB962C8B-B14F-4D97-AF65-F5344CB8AC3E}">
        <p14:creationId xmlns:p14="http://schemas.microsoft.com/office/powerpoint/2010/main" val="41177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 noChangeArrowheads="1"/>
          </p:cNvSpPr>
          <p:nvPr>
            <p:ph type="title"/>
          </p:nvPr>
        </p:nvSpPr>
        <p:spPr>
          <a:xfrm>
            <a:off x="-31750" y="0"/>
            <a:ext cx="8580438" cy="1143000"/>
          </a:xfrm>
        </p:spPr>
        <p:txBody>
          <a:bodyPr/>
          <a:lstStyle/>
          <a:p>
            <a:r>
              <a:rPr lang="it-IT" altLang="it-IT" dirty="0"/>
              <a:t>Gruppo NMR </a:t>
            </a:r>
            <a:r>
              <a:rPr lang="it-IT" altLang="it-IT" sz="3000" dirty="0"/>
              <a:t>(</a:t>
            </a:r>
            <a:r>
              <a:rPr lang="it-IT" altLang="it-IT" sz="3000" dirty="0">
                <a:hlinkClick r:id="rId3"/>
              </a:rPr>
              <a:t>http://nmrphysics.unipv.it</a:t>
            </a:r>
            <a:r>
              <a:rPr lang="it-IT" altLang="it-IT" sz="3000" dirty="0"/>
              <a:t>)</a:t>
            </a:r>
          </a:p>
        </p:txBody>
      </p:sp>
      <p:sp>
        <p:nvSpPr>
          <p:cNvPr id="15363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mtClean="0">
                <a:solidFill>
                  <a:schemeClr val="accent2"/>
                </a:solidFill>
              </a:rPr>
              <a:t>LM in Scienze Fisiche, Fisica della Materia – Dipartimento di Fisica, Università di Pavia – 4 maggio 2023</a:t>
            </a:r>
            <a:endParaRPr lang="it-IT" altLang="it-IT" dirty="0">
              <a:solidFill>
                <a:schemeClr val="accent2"/>
              </a:solidFill>
            </a:endParaRPr>
          </a:p>
        </p:txBody>
      </p:sp>
      <p:pic>
        <p:nvPicPr>
          <p:cNvPr id="15364" name="Immagine 5" descr="Immagine che contiene persona, interni, uomo, tenendo&#10;&#10;Descrizione generata automa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2050"/>
            <a:ext cx="15478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magine 7" descr="Immagine che contiene uomo, occhiali, persona, interni&#10;&#10;Descrizione generat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182688"/>
            <a:ext cx="15478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magine 9" descr="Immagine che contiene persona, uomo, interni, abbigliamento&#10;&#10;Descrizione generata automaticam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-1003" r="-16882" b="17686"/>
          <a:stretch>
            <a:fillRect/>
          </a:stretch>
        </p:blipFill>
        <p:spPr bwMode="auto">
          <a:xfrm>
            <a:off x="3786188" y="1182688"/>
            <a:ext cx="190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magine 11" descr="Immagine che contiene persona, uomo, inpiedi, tenendo&#10;&#10;Descrizione generata automaticamen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t="16394" r="29340" b="24277"/>
          <a:stretch>
            <a:fillRect/>
          </a:stretch>
        </p:blipFill>
        <p:spPr bwMode="auto">
          <a:xfrm>
            <a:off x="5576888" y="1196975"/>
            <a:ext cx="14430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magine 13" descr="Immagine che contiene persona, interni, tavolo, uomo&#10;&#10;Descrizione generata automaticame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9360" b="40994"/>
          <a:stretch>
            <a:fillRect/>
          </a:stretch>
        </p:blipFill>
        <p:spPr bwMode="auto">
          <a:xfrm>
            <a:off x="7380288" y="1196975"/>
            <a:ext cx="144303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CasellaDiTesto 14"/>
          <p:cNvSpPr txBox="1">
            <a:spLocks noChangeArrowheads="1"/>
          </p:cNvSpPr>
          <p:nvPr/>
        </p:nvSpPr>
        <p:spPr bwMode="auto">
          <a:xfrm>
            <a:off x="395288" y="2713682"/>
            <a:ext cx="1403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Pietro Carretta</a:t>
            </a:r>
          </a:p>
        </p:txBody>
      </p:sp>
      <p:sp>
        <p:nvSpPr>
          <p:cNvPr id="15370" name="CasellaDiTesto 15"/>
          <p:cNvSpPr txBox="1">
            <a:spLocks noChangeArrowheads="1"/>
          </p:cNvSpPr>
          <p:nvPr/>
        </p:nvSpPr>
        <p:spPr bwMode="auto">
          <a:xfrm>
            <a:off x="5641975" y="2708920"/>
            <a:ext cx="1403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Marco Moscardini</a:t>
            </a:r>
          </a:p>
        </p:txBody>
      </p:sp>
      <p:sp>
        <p:nvSpPr>
          <p:cNvPr id="15371" name="CasellaDiTesto 16"/>
          <p:cNvSpPr txBox="1">
            <a:spLocks noChangeArrowheads="1"/>
          </p:cNvSpPr>
          <p:nvPr/>
        </p:nvSpPr>
        <p:spPr bwMode="auto">
          <a:xfrm>
            <a:off x="7380288" y="2713682"/>
            <a:ext cx="1403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Giacomo Prando</a:t>
            </a:r>
          </a:p>
        </p:txBody>
      </p:sp>
      <p:sp>
        <p:nvSpPr>
          <p:cNvPr id="15372" name="CasellaDiTesto 17"/>
          <p:cNvSpPr txBox="1">
            <a:spLocks noChangeArrowheads="1"/>
          </p:cNvSpPr>
          <p:nvPr/>
        </p:nvSpPr>
        <p:spPr bwMode="auto">
          <a:xfrm>
            <a:off x="3810000" y="2713682"/>
            <a:ext cx="1482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Manuel Mariani</a:t>
            </a:r>
          </a:p>
        </p:txBody>
      </p:sp>
      <p:sp>
        <p:nvSpPr>
          <p:cNvPr id="15373" name="CasellaDiTesto 18"/>
          <p:cNvSpPr txBox="1">
            <a:spLocks noChangeArrowheads="1"/>
          </p:cNvSpPr>
          <p:nvPr/>
        </p:nvSpPr>
        <p:spPr bwMode="auto">
          <a:xfrm>
            <a:off x="2057400" y="2713682"/>
            <a:ext cx="1401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/>
              <a:t>Alessandro Lascialfari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61938" y="4149080"/>
            <a:ext cx="8413750" cy="22365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it-IT" b="1" dirty="0">
                <a:solidFill>
                  <a:schemeClr val="accent6"/>
                </a:solidFill>
                <a:latin typeface="+mj-lt"/>
              </a:rPr>
              <a:t>Linee di Ricerca in Fisica della Materia: </a:t>
            </a:r>
            <a:endParaRPr lang="it-IT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Superconduttività: </a:t>
            </a:r>
            <a:r>
              <a:rPr lang="it-IT" dirty="0">
                <a:solidFill>
                  <a:schemeClr val="accent6"/>
                </a:solidFill>
                <a:latin typeface="+mn-lt"/>
              </a:rPr>
              <a:t>Fe-</a:t>
            </a:r>
            <a:r>
              <a:rPr lang="it-IT" dirty="0" err="1">
                <a:solidFill>
                  <a:schemeClr val="accent6"/>
                </a:solidFill>
                <a:latin typeface="+mn-lt"/>
              </a:rPr>
              <a:t>based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SC, effetti di impurezze, fluttuazioni nematiche e termodinamiche, ordine di carica, effetti orbitalmente selettivi. 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Magnetismo: magneti frustrati, magneti molecolari, transizioni di spin indotte otticamente, effetti di correlazione e spin-orbita, nanoparticelle.</a:t>
            </a:r>
          </a:p>
          <a:p>
            <a:pPr>
              <a:spcBef>
                <a:spcPts val="400"/>
              </a:spcBef>
              <a:defRPr/>
            </a:pPr>
            <a:r>
              <a:rPr lang="it-IT" dirty="0">
                <a:solidFill>
                  <a:schemeClr val="accent6"/>
                </a:solidFill>
                <a:latin typeface="+mj-lt"/>
              </a:rPr>
              <a:t>• Rotori molecolari </a:t>
            </a:r>
            <a:endParaRPr lang="it-IT" dirty="0" smtClean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400"/>
              </a:spcBef>
              <a:defRPr/>
            </a:pPr>
            <a:r>
              <a:rPr lang="it-IT" dirty="0" smtClean="0">
                <a:solidFill>
                  <a:schemeClr val="accent6"/>
                </a:solidFill>
              </a:rPr>
              <a:t>• 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Q</a:t>
            </a:r>
            <a:r>
              <a:rPr lang="it-IT" dirty="0" smtClean="0">
                <a:solidFill>
                  <a:schemeClr val="accent6"/>
                </a:solidFill>
                <a:latin typeface="+mj-lt"/>
              </a:rPr>
              <a:t>uantum </a:t>
            </a:r>
            <a:r>
              <a:rPr lang="it-IT" dirty="0" err="1">
                <a:solidFill>
                  <a:schemeClr val="accent6"/>
                </a:solidFill>
                <a:latin typeface="+mj-lt"/>
              </a:rPr>
              <a:t>sensing</a:t>
            </a:r>
            <a:r>
              <a:rPr lang="it-IT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it-IT" dirty="0" smtClean="0">
                <a:solidFill>
                  <a:schemeClr val="accent6"/>
                </a:solidFill>
                <a:latin typeface="+mj-lt"/>
              </a:rPr>
              <a:t>mediante NMR/</a:t>
            </a:r>
            <a:r>
              <a:rPr lang="it-IT" dirty="0" err="1" smtClean="0">
                <a:solidFill>
                  <a:schemeClr val="accent6"/>
                </a:solidFill>
                <a:latin typeface="+mj-lt"/>
              </a:rPr>
              <a:t>muSR</a:t>
            </a:r>
            <a:r>
              <a:rPr lang="it-IT" dirty="0" smtClean="0">
                <a:solidFill>
                  <a:schemeClr val="accent6"/>
                </a:solidFill>
                <a:latin typeface="+mj-lt"/>
              </a:rPr>
              <a:t>/magnetometria</a:t>
            </a:r>
            <a:endParaRPr lang="it-IT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87338" y="3356992"/>
            <a:ext cx="8578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6"/>
                </a:solidFill>
                <a:cs typeface="Arial" panose="020B0604020202020204" pitchFamily="34" charset="0"/>
              </a:rPr>
              <a:t>Tecniche sperimentali: </a:t>
            </a:r>
            <a:r>
              <a:rPr lang="it-IT" dirty="0">
                <a:solidFill>
                  <a:schemeClr val="accent6"/>
                </a:solidFill>
                <a:cs typeface="Arial" panose="020B0604020202020204" pitchFamily="34" charset="0"/>
              </a:rPr>
              <a:t>Risonanze Magnetiche NMR, NQR, </a:t>
            </a:r>
            <a:r>
              <a:rPr lang="el-GR" dirty="0">
                <a:solidFill>
                  <a:schemeClr val="accent6"/>
                </a:solidFill>
                <a:cs typeface="Arial" panose="020B0604020202020204" pitchFamily="34" charset="0"/>
              </a:rPr>
              <a:t>μ</a:t>
            </a:r>
            <a:r>
              <a:rPr lang="it-IT" dirty="0">
                <a:solidFill>
                  <a:schemeClr val="accent6"/>
                </a:solidFill>
                <a:cs typeface="Arial" panose="020B0604020202020204" pitchFamily="34" charset="0"/>
              </a:rPr>
              <a:t>SR, MRI, WBESR; Magnetometria SQUID, trasporto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1494</Words>
  <Application>Microsoft Office PowerPoint</Application>
  <PresentationFormat>Presentazione su schermo (4:3)</PresentationFormat>
  <Paragraphs>228</Paragraphs>
  <Slides>17</Slides>
  <Notes>16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Cambria Math</vt:lpstr>
      <vt:lpstr>Helvetica</vt:lpstr>
      <vt:lpstr>Wingdings</vt:lpstr>
      <vt:lpstr>Struttura predefinita</vt:lpstr>
      <vt:lpstr>Personalizza struttura</vt:lpstr>
      <vt:lpstr>Laurea Magistrale in Scienze Fisiche:   Curriculum di Fisica della Materia  </vt:lpstr>
      <vt:lpstr>Fisica della Materia</vt:lpstr>
      <vt:lpstr>Piano di studi del curriculum (1)</vt:lpstr>
      <vt:lpstr>Piano di studi del curriculum (2)</vt:lpstr>
      <vt:lpstr>Piano di studi del curriculum (3)</vt:lpstr>
      <vt:lpstr>I curricula della laurea magistrale</vt:lpstr>
      <vt:lpstr>Caratteristiche delle ricerche in Fisica della Materia</vt:lpstr>
      <vt:lpstr>Fisica sperimentale della materia &amp; fotonica</vt:lpstr>
      <vt:lpstr>Gruppo NMR (http://nmrphysics.unipv.it)</vt:lpstr>
      <vt:lpstr>Gruppo Raman-EPR</vt:lpstr>
      <vt:lpstr>Gruppo di dinamica ultraveloce </vt:lpstr>
      <vt:lpstr>Gruppo di spettroscopia ottica</vt:lpstr>
      <vt:lpstr>Presentazione standard di PowerPoint</vt:lpstr>
      <vt:lpstr>X-ray helical dichroism and chirality</vt:lpstr>
      <vt:lpstr>Presentazione standard di PowerPoint</vt:lpstr>
      <vt:lpstr>Fisica della materia </vt:lpstr>
      <vt:lpstr>… ma non è un po’ noiosa?</vt:lpstr>
    </vt:vector>
  </TitlesOfParts>
  <Company>Dipartimento di Fisica Volta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di ricerca</dc:title>
  <dc:creator>Andreani</dc:creator>
  <cp:lastModifiedBy>Lucio Claudio Andreani</cp:lastModifiedBy>
  <cp:revision>151</cp:revision>
  <cp:lastPrinted>2022-05-16T07:58:22Z</cp:lastPrinted>
  <dcterms:created xsi:type="dcterms:W3CDTF">2013-05-20T13:07:32Z</dcterms:created>
  <dcterms:modified xsi:type="dcterms:W3CDTF">2023-05-03T17:54:47Z</dcterms:modified>
</cp:coreProperties>
</file>