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312" r:id="rId3"/>
    <p:sldId id="283" r:id="rId4"/>
    <p:sldId id="313" r:id="rId5"/>
    <p:sldId id="274" r:id="rId6"/>
    <p:sldId id="284" r:id="rId7"/>
    <p:sldId id="289" r:id="rId8"/>
    <p:sldId id="290" r:id="rId9"/>
    <p:sldId id="295" r:id="rId10"/>
    <p:sldId id="300" r:id="rId11"/>
    <p:sldId id="276" r:id="rId12"/>
    <p:sldId id="275" r:id="rId13"/>
    <p:sldId id="287" r:id="rId14"/>
    <p:sldId id="297" r:id="rId15"/>
    <p:sldId id="301" r:id="rId16"/>
    <p:sldId id="291" r:id="rId17"/>
    <p:sldId id="277" r:id="rId18"/>
    <p:sldId id="316" r:id="rId19"/>
    <p:sldId id="317" r:id="rId20"/>
    <p:sldId id="302" r:id="rId21"/>
    <p:sldId id="278" r:id="rId22"/>
    <p:sldId id="315" r:id="rId23"/>
    <p:sldId id="294" r:id="rId24"/>
    <p:sldId id="304" r:id="rId25"/>
    <p:sldId id="292" r:id="rId26"/>
    <p:sldId id="293" r:id="rId27"/>
    <p:sldId id="266" r:id="rId28"/>
    <p:sldId id="264" r:id="rId29"/>
    <p:sldId id="303" r:id="rId30"/>
    <p:sldId id="296" r:id="rId31"/>
    <p:sldId id="279" r:id="rId32"/>
    <p:sldId id="305" r:id="rId33"/>
    <p:sldId id="281" r:id="rId34"/>
    <p:sldId id="306" r:id="rId35"/>
    <p:sldId id="282" r:id="rId36"/>
    <p:sldId id="307" r:id="rId37"/>
    <p:sldId id="268" r:id="rId38"/>
    <p:sldId id="309" r:id="rId39"/>
    <p:sldId id="318" r:id="rId40"/>
    <p:sldId id="308" r:id="rId41"/>
    <p:sldId id="311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244"/>
    <a:srgbClr val="0000FF"/>
    <a:srgbClr val="E5A50A"/>
    <a:srgbClr val="FFDE35"/>
    <a:srgbClr val="FDFEF0"/>
    <a:srgbClr val="767173"/>
    <a:srgbClr val="BFB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81FB9-CB7D-4778-B1E1-1E4B04DD5922}" v="42" dt="2023-11-16T13:56:25.341"/>
    <p1510:client id="{5DBEC357-78BB-4213-9508-B505491FE9B6}" v="278" dt="2023-11-16T14:31:04.304"/>
    <p1510:client id="{BF45B1AF-8675-473D-81D5-F5B2A9B84E27}" v="21" dt="2023-11-16T15:43:36.561"/>
    <p1510:client id="{CAF6BDEC-3894-4624-B949-8B916372A428}" v="185" dt="2023-11-16T15:10:39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105" autoAdjust="0"/>
  </p:normalViewPr>
  <p:slideViewPr>
    <p:cSldViewPr snapToGrid="0" showGuides="1">
      <p:cViewPr varScale="1">
        <p:scale>
          <a:sx n="69" d="100"/>
          <a:sy n="69" d="100"/>
        </p:scale>
        <p:origin x="1157" y="6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aria Vai" clId="Web-{5DBEC357-78BB-4213-9508-B505491FE9B6}"/>
    <pc:docChg chg="addSld delSld modSld">
      <pc:chgData name="Ilaria Vai" userId="" providerId="" clId="Web-{5DBEC357-78BB-4213-9508-B505491FE9B6}" dt="2023-11-16T14:31:04.304" v="182"/>
      <pc:docMkLst>
        <pc:docMk/>
      </pc:docMkLst>
      <pc:sldChg chg="addSp delSp modSp del">
        <pc:chgData name="Ilaria Vai" userId="" providerId="" clId="Web-{5DBEC357-78BB-4213-9508-B505491FE9B6}" dt="2023-11-16T14:31:04.304" v="182"/>
        <pc:sldMkLst>
          <pc:docMk/>
          <pc:sldMk cId="2873760789" sldId="257"/>
        </pc:sldMkLst>
        <pc:spChg chg="del mod">
          <ac:chgData name="Ilaria Vai" userId="" providerId="" clId="Web-{5DBEC357-78BB-4213-9508-B505491FE9B6}" dt="2023-11-16T14:14:07.301" v="24"/>
          <ac:spMkLst>
            <pc:docMk/>
            <pc:sldMk cId="2873760789" sldId="257"/>
            <ac:spMk id="2" creationId="{02508C04-CA99-E8CC-7C54-A9A3FDD49AA1}"/>
          </ac:spMkLst>
        </pc:spChg>
        <pc:spChg chg="del mod">
          <ac:chgData name="Ilaria Vai" userId="" providerId="" clId="Web-{5DBEC357-78BB-4213-9508-B505491FE9B6}" dt="2023-11-16T14:13:25.831" v="21"/>
          <ac:spMkLst>
            <pc:docMk/>
            <pc:sldMk cId="2873760789" sldId="257"/>
            <ac:spMk id="3" creationId="{C59BC634-12FD-25C4-CC28-E0A0BFFF3A32}"/>
          </ac:spMkLst>
        </pc:spChg>
        <pc:spChg chg="add del mod">
          <ac:chgData name="Ilaria Vai" userId="" providerId="" clId="Web-{5DBEC357-78BB-4213-9508-B505491FE9B6}" dt="2023-11-16T14:13:28.831" v="22"/>
          <ac:spMkLst>
            <pc:docMk/>
            <pc:sldMk cId="2873760789" sldId="257"/>
            <ac:spMk id="6" creationId="{446EE71D-7FE6-03F2-D186-E3B5A512EE86}"/>
          </ac:spMkLst>
        </pc:spChg>
        <pc:spChg chg="add del mod">
          <ac:chgData name="Ilaria Vai" userId="" providerId="" clId="Web-{5DBEC357-78BB-4213-9508-B505491FE9B6}" dt="2023-11-16T14:14:33.208" v="31"/>
          <ac:spMkLst>
            <pc:docMk/>
            <pc:sldMk cId="2873760789" sldId="257"/>
            <ac:spMk id="8" creationId="{D4FCDB23-BBDB-68C9-F3A0-DB36B3A8795F}"/>
          </ac:spMkLst>
        </pc:spChg>
        <pc:spChg chg="add del mod">
          <ac:chgData name="Ilaria Vai" userId="" providerId="" clId="Web-{5DBEC357-78BB-4213-9508-B505491FE9B6}" dt="2023-11-16T14:14:43.177" v="35" actId="20577"/>
          <ac:spMkLst>
            <pc:docMk/>
            <pc:sldMk cId="2873760789" sldId="257"/>
            <ac:spMk id="10" creationId="{A4B9C486-E895-9AE4-5B46-58A6CDA56955}"/>
          </ac:spMkLst>
        </pc:spChg>
        <pc:spChg chg="add mod">
          <ac:chgData name="Ilaria Vai" userId="" providerId="" clId="Web-{5DBEC357-78BB-4213-9508-B505491FE9B6}" dt="2023-11-16T14:16:14.008" v="46" actId="1076"/>
          <ac:spMkLst>
            <pc:docMk/>
            <pc:sldMk cId="2873760789" sldId="257"/>
            <ac:spMk id="13" creationId="{2EE8DF50-CC03-7D70-86EE-BC57356C4486}"/>
          </ac:spMkLst>
        </pc:spChg>
        <pc:spChg chg="add mod">
          <ac:chgData name="Ilaria Vai" userId="" providerId="" clId="Web-{5DBEC357-78BB-4213-9508-B505491FE9B6}" dt="2023-11-16T14:19:10.123" v="71"/>
          <ac:spMkLst>
            <pc:docMk/>
            <pc:sldMk cId="2873760789" sldId="257"/>
            <ac:spMk id="16" creationId="{68539E00-ABDF-8545-78C4-5A0659473B86}"/>
          </ac:spMkLst>
        </pc:spChg>
        <pc:spChg chg="add del">
          <ac:chgData name="Ilaria Vai" userId="" providerId="" clId="Web-{5DBEC357-78BB-4213-9508-B505491FE9B6}" dt="2023-11-16T14:18:36.450" v="57"/>
          <ac:spMkLst>
            <pc:docMk/>
            <pc:sldMk cId="2873760789" sldId="257"/>
            <ac:spMk id="17" creationId="{E9B15561-84A1-E212-C7FE-6F88ED76D8E1}"/>
          </ac:spMkLst>
        </pc:spChg>
        <pc:spChg chg="add mod">
          <ac:chgData name="Ilaria Vai" userId="" providerId="" clId="Web-{5DBEC357-78BB-4213-9508-B505491FE9B6}" dt="2023-11-16T14:19:18.936" v="73" actId="1076"/>
          <ac:spMkLst>
            <pc:docMk/>
            <pc:sldMk cId="2873760789" sldId="257"/>
            <ac:spMk id="18" creationId="{A2CF907F-042B-7915-F180-3381B7EC6A5D}"/>
          </ac:spMkLst>
        </pc:spChg>
        <pc:spChg chg="add mod">
          <ac:chgData name="Ilaria Vai" userId="" providerId="" clId="Web-{5DBEC357-78BB-4213-9508-B505491FE9B6}" dt="2023-11-16T14:22:18.177" v="84" actId="20577"/>
          <ac:spMkLst>
            <pc:docMk/>
            <pc:sldMk cId="2873760789" sldId="257"/>
            <ac:spMk id="19" creationId="{FB9D6EDA-EEDC-4838-C364-7481E561CEC1}"/>
          </ac:spMkLst>
        </pc:spChg>
        <pc:picChg chg="add mod">
          <ac:chgData name="Ilaria Vai" userId="" providerId="" clId="Web-{5DBEC357-78BB-4213-9508-B505491FE9B6}" dt="2023-11-16T14:13:19.721" v="19" actId="1076"/>
          <ac:picMkLst>
            <pc:docMk/>
            <pc:sldMk cId="2873760789" sldId="257"/>
            <ac:picMk id="4" creationId="{F09B7041-27B9-9250-DC4F-FEEAF8769630}"/>
          </ac:picMkLst>
        </pc:picChg>
        <pc:picChg chg="add del mod">
          <ac:chgData name="Ilaria Vai" userId="" providerId="" clId="Web-{5DBEC357-78BB-4213-9508-B505491FE9B6}" dt="2023-11-16T14:15:45.038" v="42"/>
          <ac:picMkLst>
            <pc:docMk/>
            <pc:sldMk cId="2873760789" sldId="257"/>
            <ac:picMk id="12" creationId="{7A26EAD0-1042-38B4-78D1-F4215743ED28}"/>
          </ac:picMkLst>
        </pc:picChg>
        <pc:picChg chg="add mod">
          <ac:chgData name="Ilaria Vai" userId="" providerId="" clId="Web-{5DBEC357-78BB-4213-9508-B505491FE9B6}" dt="2023-11-16T14:16:32.274" v="49" actId="1076"/>
          <ac:picMkLst>
            <pc:docMk/>
            <pc:sldMk cId="2873760789" sldId="257"/>
            <ac:picMk id="15" creationId="{9A50047C-9565-8CDE-F5D8-E864785934DF}"/>
          </ac:picMkLst>
        </pc:picChg>
      </pc:sldChg>
      <pc:sldChg chg="addSp delSp modSp">
        <pc:chgData name="Ilaria Vai" userId="" providerId="" clId="Web-{5DBEC357-78BB-4213-9508-B505491FE9B6}" dt="2023-11-16T14:08:47.681" v="13"/>
        <pc:sldMkLst>
          <pc:docMk/>
          <pc:sldMk cId="1191298626" sldId="274"/>
        </pc:sldMkLst>
        <pc:spChg chg="add mod">
          <ac:chgData name="Ilaria Vai" userId="" providerId="" clId="Web-{5DBEC357-78BB-4213-9508-B505491FE9B6}" dt="2023-11-16T13:59:34.631" v="7" actId="20577"/>
          <ac:spMkLst>
            <pc:docMk/>
            <pc:sldMk cId="1191298626" sldId="274"/>
            <ac:spMk id="3" creationId="{8AF27C3E-3E3C-9A7D-8760-D53D2C30BE25}"/>
          </ac:spMkLst>
        </pc:spChg>
        <pc:picChg chg="add del mod">
          <ac:chgData name="Ilaria Vai" userId="" providerId="" clId="Web-{5DBEC357-78BB-4213-9508-B505491FE9B6}" dt="2023-11-16T14:01:03.571" v="9"/>
          <ac:picMkLst>
            <pc:docMk/>
            <pc:sldMk cId="1191298626" sldId="274"/>
            <ac:picMk id="4" creationId="{F00F356D-0976-AD86-B0C7-35F62DF801E8}"/>
          </ac:picMkLst>
        </pc:picChg>
        <pc:picChg chg="add del mod">
          <ac:chgData name="Ilaria Vai" userId="" providerId="" clId="Web-{5DBEC357-78BB-4213-9508-B505491FE9B6}" dt="2023-11-16T14:08:47.681" v="13"/>
          <ac:picMkLst>
            <pc:docMk/>
            <pc:sldMk cId="1191298626" sldId="274"/>
            <ac:picMk id="5" creationId="{A708E49D-5C48-7C48-E63B-17FECB7E0885}"/>
          </ac:picMkLst>
        </pc:picChg>
      </pc:sldChg>
      <pc:sldChg chg="modSp">
        <pc:chgData name="Ilaria Vai" userId="" providerId="" clId="Web-{5DBEC357-78BB-4213-9508-B505491FE9B6}" dt="2023-11-16T14:09:25.338" v="14" actId="1076"/>
        <pc:sldMkLst>
          <pc:docMk/>
          <pc:sldMk cId="4046662516" sldId="284"/>
        </pc:sldMkLst>
        <pc:spChg chg="mod">
          <ac:chgData name="Ilaria Vai" userId="" providerId="" clId="Web-{5DBEC357-78BB-4213-9508-B505491FE9B6}" dt="2023-11-16T14:09:25.338" v="14" actId="1076"/>
          <ac:spMkLst>
            <pc:docMk/>
            <pc:sldMk cId="4046662516" sldId="284"/>
            <ac:spMk id="2" creationId="{045A6372-C376-477F-35DD-FB63CC6FD9EF}"/>
          </ac:spMkLst>
        </pc:spChg>
      </pc:sldChg>
      <pc:sldChg chg="addSp modSp add replId">
        <pc:chgData name="Ilaria Vai" userId="" providerId="" clId="Web-{5DBEC357-78BB-4213-9508-B505491FE9B6}" dt="2023-11-16T14:29:20.613" v="181" actId="20577"/>
        <pc:sldMkLst>
          <pc:docMk/>
          <pc:sldMk cId="1977122478" sldId="287"/>
        </pc:sldMkLst>
        <pc:spChg chg="add mod">
          <ac:chgData name="Ilaria Vai" userId="" providerId="" clId="Web-{5DBEC357-78BB-4213-9508-B505491FE9B6}" dt="2023-11-16T14:28:20.517" v="165" actId="20577"/>
          <ac:spMkLst>
            <pc:docMk/>
            <pc:sldMk cId="1977122478" sldId="287"/>
            <ac:spMk id="2" creationId="{33B63BF0-1516-8F9C-C642-9E9EB813C460}"/>
          </ac:spMkLst>
        </pc:spChg>
        <pc:spChg chg="add mod">
          <ac:chgData name="Ilaria Vai" userId="" providerId="" clId="Web-{5DBEC357-78BB-4213-9508-B505491FE9B6}" dt="2023-11-16T14:29:03.347" v="177" actId="20577"/>
          <ac:spMkLst>
            <pc:docMk/>
            <pc:sldMk cId="1977122478" sldId="287"/>
            <ac:spMk id="3" creationId="{6EE21234-0C33-6C57-482C-897DB8E7171B}"/>
          </ac:spMkLst>
        </pc:spChg>
        <pc:spChg chg="add mod">
          <ac:chgData name="Ilaria Vai" userId="" providerId="" clId="Web-{5DBEC357-78BB-4213-9508-B505491FE9B6}" dt="2023-11-16T14:29:20.613" v="181" actId="20577"/>
          <ac:spMkLst>
            <pc:docMk/>
            <pc:sldMk cId="1977122478" sldId="287"/>
            <ac:spMk id="5" creationId="{71D89E96-D300-42FF-10DA-7E798E2E05D6}"/>
          </ac:spMkLst>
        </pc:spChg>
        <pc:spChg chg="add mod">
          <ac:chgData name="Ilaria Vai" userId="" providerId="" clId="Web-{5DBEC357-78BB-4213-9508-B505491FE9B6}" dt="2023-11-16T14:29:12.206" v="179" actId="20577"/>
          <ac:spMkLst>
            <pc:docMk/>
            <pc:sldMk cId="1977122478" sldId="287"/>
            <ac:spMk id="6" creationId="{FCBE71A4-BFFF-C7EF-5D04-A381886B2A4D}"/>
          </ac:spMkLst>
        </pc:spChg>
        <pc:spChg chg="add mod">
          <ac:chgData name="Ilaria Vai" userId="" providerId="" clId="Web-{5DBEC357-78BB-4213-9508-B505491FE9B6}" dt="2023-11-16T14:28:38.627" v="173" actId="20577"/>
          <ac:spMkLst>
            <pc:docMk/>
            <pc:sldMk cId="1977122478" sldId="287"/>
            <ac:spMk id="7" creationId="{DC633154-E0CC-4BCC-2208-61A2E4D7A43E}"/>
          </ac:spMkLst>
        </pc:spChg>
        <pc:spChg chg="add mod">
          <ac:chgData name="Ilaria Vai" userId="" providerId="" clId="Web-{5DBEC357-78BB-4213-9508-B505491FE9B6}" dt="2023-11-16T14:28:32.158" v="171" actId="20577"/>
          <ac:spMkLst>
            <pc:docMk/>
            <pc:sldMk cId="1977122478" sldId="287"/>
            <ac:spMk id="8" creationId="{0E502374-7DCC-CD46-814E-5803B627687F}"/>
          </ac:spMkLst>
        </pc:spChg>
        <pc:spChg chg="mod">
          <ac:chgData name="Ilaria Vai" userId="" providerId="" clId="Web-{5DBEC357-78BB-4213-9508-B505491FE9B6}" dt="2023-11-16T14:28:03.704" v="161" actId="20577"/>
          <ac:spMkLst>
            <pc:docMk/>
            <pc:sldMk cId="1977122478" sldId="287"/>
            <ac:spMk id="16" creationId="{68539E00-ABDF-8545-78C4-5A0659473B86}"/>
          </ac:spMkLst>
        </pc:spChg>
        <pc:spChg chg="mod">
          <ac:chgData name="Ilaria Vai" userId="" providerId="" clId="Web-{5DBEC357-78BB-4213-9508-B505491FE9B6}" dt="2023-11-16T14:28:12.189" v="163" actId="20577"/>
          <ac:spMkLst>
            <pc:docMk/>
            <pc:sldMk cId="1977122478" sldId="287"/>
            <ac:spMk id="18" creationId="{A2CF907F-042B-7915-F180-3381B7EC6A5D}"/>
          </ac:spMkLst>
        </pc:spChg>
        <pc:spChg chg="mod">
          <ac:chgData name="Ilaria Vai" userId="" providerId="" clId="Web-{5DBEC357-78BB-4213-9508-B505491FE9B6}" dt="2023-11-16T14:27:54" v="158" actId="20577"/>
          <ac:spMkLst>
            <pc:docMk/>
            <pc:sldMk cId="1977122478" sldId="287"/>
            <ac:spMk id="19" creationId="{FB9D6EDA-EEDC-4838-C364-7481E561CEC1}"/>
          </ac:spMkLst>
        </pc:spChg>
        <pc:picChg chg="mod">
          <ac:chgData name="Ilaria Vai" userId="" providerId="" clId="Web-{5DBEC357-78BB-4213-9508-B505491FE9B6}" dt="2023-11-16T14:27:11.343" v="152" actId="1076"/>
          <ac:picMkLst>
            <pc:docMk/>
            <pc:sldMk cId="1977122478" sldId="287"/>
            <ac:picMk id="4" creationId="{F09B7041-27B9-9250-DC4F-FEEAF8769630}"/>
          </ac:picMkLst>
        </pc:picChg>
      </pc:sldChg>
    </pc:docChg>
  </pc:docChgLst>
  <pc:docChgLst>
    <pc:chgData name="Ilaria Vai" clId="Web-{BF45B1AF-8675-473D-81D5-F5B2A9B84E27}"/>
    <pc:docChg chg="delSld modSld">
      <pc:chgData name="Ilaria Vai" userId="" providerId="" clId="Web-{BF45B1AF-8675-473D-81D5-F5B2A9B84E27}" dt="2023-11-16T15:43:36.561" v="19"/>
      <pc:docMkLst>
        <pc:docMk/>
      </pc:docMkLst>
      <pc:sldChg chg="addSp delSp modSp">
        <pc:chgData name="Ilaria Vai" userId="" providerId="" clId="Web-{BF45B1AF-8675-473D-81D5-F5B2A9B84E27}" dt="2023-11-16T15:43:03.107" v="13" actId="1076"/>
        <pc:sldMkLst>
          <pc:docMk/>
          <pc:sldMk cId="4046662516" sldId="284"/>
        </pc:sldMkLst>
        <pc:spChg chg="del">
          <ac:chgData name="Ilaria Vai" userId="" providerId="" clId="Web-{BF45B1AF-8675-473D-81D5-F5B2A9B84E27}" dt="2023-11-16T15:42:03.230" v="0"/>
          <ac:spMkLst>
            <pc:docMk/>
            <pc:sldMk cId="4046662516" sldId="284"/>
            <ac:spMk id="3" creationId="{6A396A9D-EAD3-2635-8994-7B49FCD1450B}"/>
          </ac:spMkLst>
        </pc:spChg>
        <pc:spChg chg="add del mod">
          <ac:chgData name="Ilaria Vai" userId="" providerId="" clId="Web-{BF45B1AF-8675-473D-81D5-F5B2A9B84E27}" dt="2023-11-16T15:42:33.544" v="5"/>
          <ac:spMkLst>
            <pc:docMk/>
            <pc:sldMk cId="4046662516" sldId="284"/>
            <ac:spMk id="5" creationId="{B2E6517C-D17C-ACDA-76C9-4D3ECEDCC445}"/>
          </ac:spMkLst>
        </pc:spChg>
        <pc:spChg chg="add mod">
          <ac:chgData name="Ilaria Vai" userId="" providerId="" clId="Web-{BF45B1AF-8675-473D-81D5-F5B2A9B84E27}" dt="2023-11-16T15:43:03.107" v="13" actId="1076"/>
          <ac:spMkLst>
            <pc:docMk/>
            <pc:sldMk cId="4046662516" sldId="284"/>
            <ac:spMk id="7" creationId="{AF0789B6-4A6A-23B2-D04A-107B0824BDC7}"/>
          </ac:spMkLst>
        </pc:spChg>
        <pc:spChg chg="add mod">
          <ac:chgData name="Ilaria Vai" userId="" providerId="" clId="Web-{BF45B1AF-8675-473D-81D5-F5B2A9B84E27}" dt="2023-11-16T15:43:03.060" v="12" actId="1076"/>
          <ac:spMkLst>
            <pc:docMk/>
            <pc:sldMk cId="4046662516" sldId="284"/>
            <ac:spMk id="9" creationId="{B9FDFF3C-111D-7A74-8799-F4E7964B1420}"/>
          </ac:spMkLst>
        </pc:spChg>
        <pc:spChg chg="add mod">
          <ac:chgData name="Ilaria Vai" userId="" providerId="" clId="Web-{BF45B1AF-8675-473D-81D5-F5B2A9B84E27}" dt="2023-11-16T15:43:02.966" v="10" actId="1076"/>
          <ac:spMkLst>
            <pc:docMk/>
            <pc:sldMk cId="4046662516" sldId="284"/>
            <ac:spMk id="11" creationId="{0AE35046-FD41-1E15-12B7-574A7DAEED2C}"/>
          </ac:spMkLst>
        </pc:spChg>
        <pc:spChg chg="add mod">
          <ac:chgData name="Ilaria Vai" userId="" providerId="" clId="Web-{BF45B1AF-8675-473D-81D5-F5B2A9B84E27}" dt="2023-11-16T15:43:03.014" v="11" actId="1076"/>
          <ac:spMkLst>
            <pc:docMk/>
            <pc:sldMk cId="4046662516" sldId="284"/>
            <ac:spMk id="13" creationId="{D2AEB891-1777-44EA-953D-C52BFA8828A5}"/>
          </ac:spMkLst>
        </pc:spChg>
      </pc:sldChg>
      <pc:sldChg chg="del">
        <pc:chgData name="Ilaria Vai" userId="" providerId="" clId="Web-{BF45B1AF-8675-473D-81D5-F5B2A9B84E27}" dt="2023-11-16T15:43:36.561" v="19"/>
        <pc:sldMkLst>
          <pc:docMk/>
          <pc:sldMk cId="3481790977" sldId="286"/>
        </pc:sldMkLst>
      </pc:sldChg>
      <pc:sldChg chg="addSp delSp modSp">
        <pc:chgData name="Ilaria Vai" userId="" providerId="" clId="Web-{BF45B1AF-8675-473D-81D5-F5B2A9B84E27}" dt="2023-11-16T15:43:31.671" v="18"/>
        <pc:sldMkLst>
          <pc:docMk/>
          <pc:sldMk cId="3325613873" sldId="290"/>
        </pc:sldMkLst>
        <pc:spChg chg="del mod">
          <ac:chgData name="Ilaria Vai" userId="" providerId="" clId="Web-{BF45B1AF-8675-473D-81D5-F5B2A9B84E27}" dt="2023-11-16T15:43:24.249" v="15"/>
          <ac:spMkLst>
            <pc:docMk/>
            <pc:sldMk cId="3325613873" sldId="290"/>
            <ac:spMk id="6" creationId="{2F3C02B6-9D4D-12A7-00BE-C9289DDBC1D8}"/>
          </ac:spMkLst>
        </pc:spChg>
        <pc:spChg chg="add del mod">
          <ac:chgData name="Ilaria Vai" userId="" providerId="" clId="Web-{BF45B1AF-8675-473D-81D5-F5B2A9B84E27}" dt="2023-11-16T15:43:31.671" v="18"/>
          <ac:spMkLst>
            <pc:docMk/>
            <pc:sldMk cId="3325613873" sldId="290"/>
            <ac:spMk id="18" creationId="{30E61B38-5B5C-F91D-55D3-FDD4DFDDE522}"/>
          </ac:spMkLst>
        </pc:spChg>
        <pc:spChg chg="add mod">
          <ac:chgData name="Ilaria Vai" userId="" providerId="" clId="Web-{BF45B1AF-8675-473D-81D5-F5B2A9B84E27}" dt="2023-11-16T15:43:25.405" v="17" actId="1076"/>
          <ac:spMkLst>
            <pc:docMk/>
            <pc:sldMk cId="3325613873" sldId="290"/>
            <ac:spMk id="30" creationId="{D8E2EBB5-2EF2-C61B-01EA-56A1369E869B}"/>
          </ac:spMkLst>
        </pc:spChg>
      </pc:sldChg>
    </pc:docChg>
  </pc:docChgLst>
  <pc:docChgLst>
    <pc:chgData name="Ilaria Vai" clId="Web-{59081FB9-CB7D-4778-B1E1-1E4B04DD5922}"/>
    <pc:docChg chg="modSld">
      <pc:chgData name="Ilaria Vai" userId="" providerId="" clId="Web-{59081FB9-CB7D-4778-B1E1-1E4B04DD5922}" dt="2023-11-16T13:56:25.341" v="30"/>
      <pc:docMkLst>
        <pc:docMk/>
      </pc:docMkLst>
      <pc:sldChg chg="addSp delSp modSp">
        <pc:chgData name="Ilaria Vai" userId="" providerId="" clId="Web-{59081FB9-CB7D-4778-B1E1-1E4B04DD5922}" dt="2023-11-16T13:56:25.341" v="30"/>
        <pc:sldMkLst>
          <pc:docMk/>
          <pc:sldMk cId="1191298626" sldId="274"/>
        </pc:sldMkLst>
        <pc:picChg chg="add del mod">
          <ac:chgData name="Ilaria Vai" userId="" providerId="" clId="Web-{59081FB9-CB7D-4778-B1E1-1E4B04DD5922}" dt="2023-11-16T13:43:14.474" v="3"/>
          <ac:picMkLst>
            <pc:docMk/>
            <pc:sldMk cId="1191298626" sldId="274"/>
            <ac:picMk id="4" creationId="{1B85BF48-0A52-B2A1-4D83-9FEF5F667A48}"/>
          </ac:picMkLst>
        </pc:picChg>
        <pc:picChg chg="add del mod">
          <ac:chgData name="Ilaria Vai" userId="" providerId="" clId="Web-{59081FB9-CB7D-4778-B1E1-1E4B04DD5922}" dt="2023-11-16T13:45:56.620" v="5"/>
          <ac:picMkLst>
            <pc:docMk/>
            <pc:sldMk cId="1191298626" sldId="274"/>
            <ac:picMk id="5" creationId="{A6368358-4B28-5A6A-D752-6460D986C382}"/>
          </ac:picMkLst>
        </pc:picChg>
        <pc:picChg chg="add del mod">
          <ac:chgData name="Ilaria Vai" userId="" providerId="" clId="Web-{59081FB9-CB7D-4778-B1E1-1E4B04DD5922}" dt="2023-11-16T13:46:44.652" v="7"/>
          <ac:picMkLst>
            <pc:docMk/>
            <pc:sldMk cId="1191298626" sldId="274"/>
            <ac:picMk id="6" creationId="{EDB597B8-D670-245A-69EB-CDF32469759F}"/>
          </ac:picMkLst>
        </pc:picChg>
        <pc:picChg chg="add del mod">
          <ac:chgData name="Ilaria Vai" userId="" providerId="" clId="Web-{59081FB9-CB7D-4778-B1E1-1E4B04DD5922}" dt="2023-11-16T13:47:30.138" v="9"/>
          <ac:picMkLst>
            <pc:docMk/>
            <pc:sldMk cId="1191298626" sldId="274"/>
            <ac:picMk id="7" creationId="{BAF2F9ED-87EF-F29B-8631-5CC0B940817F}"/>
          </ac:picMkLst>
        </pc:picChg>
        <pc:picChg chg="add del mod">
          <ac:chgData name="Ilaria Vai" userId="" providerId="" clId="Web-{59081FB9-CB7D-4778-B1E1-1E4B04DD5922}" dt="2023-11-16T13:48:20.734" v="11"/>
          <ac:picMkLst>
            <pc:docMk/>
            <pc:sldMk cId="1191298626" sldId="274"/>
            <ac:picMk id="8" creationId="{54FDC834-06F0-E687-1545-49E445E714B8}"/>
          </ac:picMkLst>
        </pc:picChg>
        <pc:picChg chg="add del mod">
          <ac:chgData name="Ilaria Vai" userId="" providerId="" clId="Web-{59081FB9-CB7D-4778-B1E1-1E4B04DD5922}" dt="2023-11-16T13:48:32.452" v="14"/>
          <ac:picMkLst>
            <pc:docMk/>
            <pc:sldMk cId="1191298626" sldId="274"/>
            <ac:picMk id="9" creationId="{BDDFC4D0-340D-1A17-6840-8E3AEB2F63C3}"/>
          </ac:picMkLst>
        </pc:picChg>
        <pc:picChg chg="add del mod">
          <ac:chgData name="Ilaria Vai" userId="" providerId="" clId="Web-{59081FB9-CB7D-4778-B1E1-1E4B04DD5922}" dt="2023-11-16T13:49:35.579" v="16"/>
          <ac:picMkLst>
            <pc:docMk/>
            <pc:sldMk cId="1191298626" sldId="274"/>
            <ac:picMk id="10" creationId="{F5FF345D-7120-1442-CB68-C8702AB1CB49}"/>
          </ac:picMkLst>
        </pc:picChg>
        <pc:picChg chg="add del mod">
          <ac:chgData name="Ilaria Vai" userId="" providerId="" clId="Web-{59081FB9-CB7D-4778-B1E1-1E4B04DD5922}" dt="2023-11-16T13:49:53.345" v="20"/>
          <ac:picMkLst>
            <pc:docMk/>
            <pc:sldMk cId="1191298626" sldId="274"/>
            <ac:picMk id="11" creationId="{6B7D4680-7382-0212-2938-5FB00D80A4AC}"/>
          </ac:picMkLst>
        </pc:picChg>
        <pc:picChg chg="add del mod">
          <ac:chgData name="Ilaria Vai" userId="" providerId="" clId="Web-{59081FB9-CB7D-4778-B1E1-1E4B04DD5922}" dt="2023-11-16T13:53:04.070" v="22"/>
          <ac:picMkLst>
            <pc:docMk/>
            <pc:sldMk cId="1191298626" sldId="274"/>
            <ac:picMk id="12" creationId="{6EB769F6-ECB2-5068-89B4-4371386ADF92}"/>
          </ac:picMkLst>
        </pc:picChg>
        <pc:picChg chg="add del mod">
          <ac:chgData name="Ilaria Vai" userId="" providerId="" clId="Web-{59081FB9-CB7D-4778-B1E1-1E4B04DD5922}" dt="2023-11-16T13:54:27.463" v="24"/>
          <ac:picMkLst>
            <pc:docMk/>
            <pc:sldMk cId="1191298626" sldId="274"/>
            <ac:picMk id="13" creationId="{D8905B94-98CC-BF85-DD07-C0FED223529F}"/>
          </ac:picMkLst>
        </pc:picChg>
        <pc:picChg chg="add del mod">
          <ac:chgData name="Ilaria Vai" userId="" providerId="" clId="Web-{59081FB9-CB7D-4778-B1E1-1E4B04DD5922}" dt="2023-11-16T13:54:35.635" v="26"/>
          <ac:picMkLst>
            <pc:docMk/>
            <pc:sldMk cId="1191298626" sldId="274"/>
            <ac:picMk id="14" creationId="{057AE119-EF57-47E4-376C-AFD1C452CE78}"/>
          </ac:picMkLst>
        </pc:picChg>
        <pc:picChg chg="add del mod">
          <ac:chgData name="Ilaria Vai" userId="" providerId="" clId="Web-{59081FB9-CB7D-4778-B1E1-1E4B04DD5922}" dt="2023-11-16T13:55:03.980" v="28"/>
          <ac:picMkLst>
            <pc:docMk/>
            <pc:sldMk cId="1191298626" sldId="274"/>
            <ac:picMk id="15" creationId="{8885D6D9-268C-24B9-CCF3-227A1CA2E27D}"/>
          </ac:picMkLst>
        </pc:picChg>
        <pc:picChg chg="add del mod">
          <ac:chgData name="Ilaria Vai" userId="" providerId="" clId="Web-{59081FB9-CB7D-4778-B1E1-1E4B04DD5922}" dt="2023-11-16T13:56:25.341" v="30"/>
          <ac:picMkLst>
            <pc:docMk/>
            <pc:sldMk cId="1191298626" sldId="274"/>
            <ac:picMk id="16" creationId="{E5B5E714-C720-E3C4-145E-B12E0B2E410D}"/>
          </ac:picMkLst>
        </pc:picChg>
      </pc:sldChg>
      <pc:sldChg chg="modSp">
        <pc:chgData name="Ilaria Vai" userId="" providerId="" clId="Web-{59081FB9-CB7D-4778-B1E1-1E4B04DD5922}" dt="2023-11-16T13:37:25.948" v="1" actId="20577"/>
        <pc:sldMkLst>
          <pc:docMk/>
          <pc:sldMk cId="3968118936" sldId="283"/>
        </pc:sldMkLst>
        <pc:spChg chg="mod">
          <ac:chgData name="Ilaria Vai" userId="" providerId="" clId="Web-{59081FB9-CB7D-4778-B1E1-1E4B04DD5922}" dt="2023-11-16T13:37:25.948" v="1" actId="20577"/>
          <ac:spMkLst>
            <pc:docMk/>
            <pc:sldMk cId="3968118936" sldId="283"/>
            <ac:spMk id="3" creationId="{6A396A9D-EAD3-2635-8994-7B49FCD1450B}"/>
          </ac:spMkLst>
        </pc:spChg>
      </pc:sldChg>
    </pc:docChg>
  </pc:docChgLst>
  <pc:docChgLst>
    <pc:chgData name="Ilaria Vai" clId="Web-{CAF6BDEC-3894-4624-B949-8B916372A428}"/>
    <pc:docChg chg="addSld delSld modSld">
      <pc:chgData name="Ilaria Vai" userId="" providerId="" clId="Web-{CAF6BDEC-3894-4624-B949-8B916372A428}" dt="2023-11-16T15:10:39.529" v="179" actId="14100"/>
      <pc:docMkLst>
        <pc:docMk/>
      </pc:docMkLst>
      <pc:sldChg chg="addSp delSp modSp new del">
        <pc:chgData name="Ilaria Vai" userId="" providerId="" clId="Web-{CAF6BDEC-3894-4624-B949-8B916372A428}" dt="2023-11-16T14:55:58.326" v="15"/>
        <pc:sldMkLst>
          <pc:docMk/>
          <pc:sldMk cId="2504999250" sldId="288"/>
        </pc:sldMkLst>
        <pc:spChg chg="del mod">
          <ac:chgData name="Ilaria Vai" userId="" providerId="" clId="Web-{CAF6BDEC-3894-4624-B949-8B916372A428}" dt="2023-11-16T14:55:01.652" v="8"/>
          <ac:spMkLst>
            <pc:docMk/>
            <pc:sldMk cId="2504999250" sldId="288"/>
            <ac:spMk id="2" creationId="{98587CB2-679A-784D-3400-762D7C9BA0F6}"/>
          </ac:spMkLst>
        </pc:spChg>
        <pc:spChg chg="add mod">
          <ac:chgData name="Ilaria Vai" userId="" providerId="" clId="Web-{CAF6BDEC-3894-4624-B949-8B916372A428}" dt="2023-11-16T14:55:08.575" v="12" actId="20577"/>
          <ac:spMkLst>
            <pc:docMk/>
            <pc:sldMk cId="2504999250" sldId="288"/>
            <ac:spMk id="5" creationId="{C89F5400-381E-58DD-39DA-63E7FA25D242}"/>
          </ac:spMkLst>
        </pc:spChg>
      </pc:sldChg>
      <pc:sldChg chg="addSp delSp modSp new">
        <pc:chgData name="Ilaria Vai" userId="" providerId="" clId="Web-{CAF6BDEC-3894-4624-B949-8B916372A428}" dt="2023-11-16T15:03:07.857" v="76" actId="1076"/>
        <pc:sldMkLst>
          <pc:docMk/>
          <pc:sldMk cId="579501767" sldId="289"/>
        </pc:sldMkLst>
        <pc:spChg chg="del mod">
          <ac:chgData name="Ilaria Vai" userId="" providerId="" clId="Web-{CAF6BDEC-3894-4624-B949-8B916372A428}" dt="2023-11-16T14:56:17.374" v="18"/>
          <ac:spMkLst>
            <pc:docMk/>
            <pc:sldMk cId="579501767" sldId="289"/>
            <ac:spMk id="2" creationId="{76AF7E51-59B2-BC41-28CF-66452F19D86E}"/>
          </ac:spMkLst>
        </pc:spChg>
        <pc:spChg chg="mod">
          <ac:chgData name="Ilaria Vai" userId="" providerId="" clId="Web-{CAF6BDEC-3894-4624-B949-8B916372A428}" dt="2023-11-16T14:56:39.218" v="26" actId="20577"/>
          <ac:spMkLst>
            <pc:docMk/>
            <pc:sldMk cId="579501767" sldId="289"/>
            <ac:spMk id="3" creationId="{0E14BFFC-2EF6-3698-761C-B69C9D5CFCAE}"/>
          </ac:spMkLst>
        </pc:spChg>
        <pc:spChg chg="del mod">
          <ac:chgData name="Ilaria Vai" userId="" providerId="" clId="Web-{CAF6BDEC-3894-4624-B949-8B916372A428}" dt="2023-11-16T15:02:13.496" v="69"/>
          <ac:spMkLst>
            <pc:docMk/>
            <pc:sldMk cId="579501767" sldId="289"/>
            <ac:spMk id="4" creationId="{25EFBF65-7AC0-EEF6-095A-6832E60F0532}"/>
          </ac:spMkLst>
        </pc:spChg>
        <pc:spChg chg="add mod">
          <ac:chgData name="Ilaria Vai" userId="" providerId="" clId="Web-{CAF6BDEC-3894-4624-B949-8B916372A428}" dt="2023-11-16T14:56:12.327" v="17" actId="14100"/>
          <ac:spMkLst>
            <pc:docMk/>
            <pc:sldMk cId="579501767" sldId="289"/>
            <ac:spMk id="8" creationId="{EE91E65C-6376-3E36-ABB1-6059C3D1D7F8}"/>
          </ac:spMkLst>
        </pc:spChg>
        <pc:spChg chg="add mod">
          <ac:chgData name="Ilaria Vai" userId="" providerId="" clId="Web-{CAF6BDEC-3894-4624-B949-8B916372A428}" dt="2023-11-16T15:02:18.387" v="70" actId="1076"/>
          <ac:spMkLst>
            <pc:docMk/>
            <pc:sldMk cId="579501767" sldId="289"/>
            <ac:spMk id="15" creationId="{0A25EFEC-6FF4-364C-B496-2C89082A886E}"/>
          </ac:spMkLst>
        </pc:spChg>
        <pc:spChg chg="add mod">
          <ac:chgData name="Ilaria Vai" userId="" providerId="" clId="Web-{CAF6BDEC-3894-4624-B949-8B916372A428}" dt="2023-11-16T15:02:30.028" v="72" actId="1076"/>
          <ac:spMkLst>
            <pc:docMk/>
            <pc:sldMk cId="579501767" sldId="289"/>
            <ac:spMk id="17" creationId="{0C5D278A-84FF-A688-44AE-A637BC0C3BC9}"/>
          </ac:spMkLst>
        </pc:spChg>
        <pc:spChg chg="add mod">
          <ac:chgData name="Ilaria Vai" userId="" providerId="" clId="Web-{CAF6BDEC-3894-4624-B949-8B916372A428}" dt="2023-11-16T15:02:25.449" v="71" actId="1076"/>
          <ac:spMkLst>
            <pc:docMk/>
            <pc:sldMk cId="579501767" sldId="289"/>
            <ac:spMk id="19" creationId="{536D72F1-30CA-9797-2FC2-5AB56821274F}"/>
          </ac:spMkLst>
        </pc:spChg>
        <pc:spChg chg="add mod">
          <ac:chgData name="Ilaria Vai" userId="" providerId="" clId="Web-{CAF6BDEC-3894-4624-B949-8B916372A428}" dt="2023-11-16T15:02:36.012" v="73" actId="1076"/>
          <ac:spMkLst>
            <pc:docMk/>
            <pc:sldMk cId="579501767" sldId="289"/>
            <ac:spMk id="21" creationId="{DB007517-D2DE-DBBB-D832-3FCC43497691}"/>
          </ac:spMkLst>
        </pc:spChg>
        <pc:spChg chg="add mod">
          <ac:chgData name="Ilaria Vai" userId="" providerId="" clId="Web-{CAF6BDEC-3894-4624-B949-8B916372A428}" dt="2023-11-16T15:02:42.778" v="74" actId="1076"/>
          <ac:spMkLst>
            <pc:docMk/>
            <pc:sldMk cId="579501767" sldId="289"/>
            <ac:spMk id="23" creationId="{84C06701-0839-4BDE-B505-8081E2FCDACC}"/>
          </ac:spMkLst>
        </pc:spChg>
        <pc:spChg chg="add mod">
          <ac:chgData name="Ilaria Vai" userId="" providerId="" clId="Web-{CAF6BDEC-3894-4624-B949-8B916372A428}" dt="2023-11-16T15:03:07.857" v="76" actId="1076"/>
          <ac:spMkLst>
            <pc:docMk/>
            <pc:sldMk cId="579501767" sldId="289"/>
            <ac:spMk id="25" creationId="{4A009584-D573-4FAA-00E1-B9F1F19F55ED}"/>
          </ac:spMkLst>
        </pc:spChg>
        <pc:picChg chg="add mod modCrop">
          <ac:chgData name="Ilaria Vai" userId="" providerId="" clId="Web-{CAF6BDEC-3894-4624-B949-8B916372A428}" dt="2023-11-16T14:58:07.643" v="31" actId="14100"/>
          <ac:picMkLst>
            <pc:docMk/>
            <pc:sldMk cId="579501767" sldId="289"/>
            <ac:picMk id="10" creationId="{EAA1845D-04FD-2A05-D331-C46FB8AFEBA0}"/>
          </ac:picMkLst>
        </pc:picChg>
        <pc:picChg chg="add mod">
          <ac:chgData name="Ilaria Vai" userId="" providerId="" clId="Web-{CAF6BDEC-3894-4624-B949-8B916372A428}" dt="2023-11-16T14:58:15.816" v="33" actId="1076"/>
          <ac:picMkLst>
            <pc:docMk/>
            <pc:sldMk cId="579501767" sldId="289"/>
            <ac:picMk id="11" creationId="{00745469-FACD-7900-955E-C32059AF0D27}"/>
          </ac:picMkLst>
        </pc:picChg>
        <pc:cxnChg chg="add mod">
          <ac:chgData name="Ilaria Vai" userId="" providerId="" clId="Web-{CAF6BDEC-3894-4624-B949-8B916372A428}" dt="2023-11-16T14:59:54.444" v="48" actId="14100"/>
          <ac:cxnSpMkLst>
            <pc:docMk/>
            <pc:sldMk cId="579501767" sldId="289"/>
            <ac:cxnSpMk id="12" creationId="{47FA6C19-2FF7-B2CB-26D1-3BC136664856}"/>
          </ac:cxnSpMkLst>
        </pc:cxnChg>
        <pc:cxnChg chg="add mod">
          <ac:chgData name="Ilaria Vai" userId="" providerId="" clId="Web-{CAF6BDEC-3894-4624-B949-8B916372A428}" dt="2023-11-16T15:00:12.538" v="55" actId="14100"/>
          <ac:cxnSpMkLst>
            <pc:docMk/>
            <pc:sldMk cId="579501767" sldId="289"/>
            <ac:cxnSpMk id="13" creationId="{58D4A568-B1B8-70C8-C803-23BF09210E31}"/>
          </ac:cxnSpMkLst>
        </pc:cxnChg>
      </pc:sldChg>
      <pc:sldChg chg="addSp modSp add replId">
        <pc:chgData name="Ilaria Vai" userId="" providerId="" clId="Web-{CAF6BDEC-3894-4624-B949-8B916372A428}" dt="2023-11-16T15:10:39.529" v="179" actId="14100"/>
        <pc:sldMkLst>
          <pc:docMk/>
          <pc:sldMk cId="3325613873" sldId="290"/>
        </pc:sldMkLst>
        <pc:spChg chg="mod">
          <ac:chgData name="Ilaria Vai" userId="" providerId="" clId="Web-{CAF6BDEC-3894-4624-B949-8B916372A428}" dt="2023-11-16T15:05:44.660" v="86" actId="20577"/>
          <ac:spMkLst>
            <pc:docMk/>
            <pc:sldMk cId="3325613873" sldId="290"/>
            <ac:spMk id="5" creationId="{9FA048E1-54D6-7C67-239C-67E30EC96DC9}"/>
          </ac:spMkLst>
        </pc:spChg>
        <pc:spChg chg="mod">
          <ac:chgData name="Ilaria Vai" userId="" providerId="" clId="Web-{CAF6BDEC-3894-4624-B949-8B916372A428}" dt="2023-11-16T15:10:39.529" v="179" actId="14100"/>
          <ac:spMkLst>
            <pc:docMk/>
            <pc:sldMk cId="3325613873" sldId="290"/>
            <ac:spMk id="6" creationId="{2F3C02B6-9D4D-12A7-00BE-C9289DDBC1D8}"/>
          </ac:spMkLst>
        </pc:spChg>
        <pc:spChg chg="add mod">
          <ac:chgData name="Ilaria Vai" userId="" providerId="" clId="Web-{CAF6BDEC-3894-4624-B949-8B916372A428}" dt="2023-11-16T15:08:20.165" v="113" actId="1076"/>
          <ac:spMkLst>
            <pc:docMk/>
            <pc:sldMk cId="3325613873" sldId="290"/>
            <ac:spMk id="9" creationId="{FB1424D7-58AD-7DED-A825-96BC98D7F370}"/>
          </ac:spMkLst>
        </pc:spChg>
        <pc:spChg chg="add mod">
          <ac:chgData name="Ilaria Vai" userId="" providerId="" clId="Web-{CAF6BDEC-3894-4624-B949-8B916372A428}" dt="2023-11-16T15:08:16.556" v="112" actId="1076"/>
          <ac:spMkLst>
            <pc:docMk/>
            <pc:sldMk cId="3325613873" sldId="290"/>
            <ac:spMk id="16" creationId="{CBE6530C-3933-DD0E-CC44-38590063F47E}"/>
          </ac:spMkLst>
        </pc:spChg>
        <pc:spChg chg="add mod">
          <ac:chgData name="Ilaria Vai" userId="" providerId="" clId="Web-{CAF6BDEC-3894-4624-B949-8B916372A428}" dt="2023-11-16T15:08:25.728" v="114" actId="1076"/>
          <ac:spMkLst>
            <pc:docMk/>
            <pc:sldMk cId="3325613873" sldId="290"/>
            <ac:spMk id="20" creationId="{339D641A-8DC5-CC3B-90D2-E92B3E546AD1}"/>
          </ac:spMkLst>
        </pc:spChg>
        <pc:spChg chg="add mod">
          <ac:chgData name="Ilaria Vai" userId="" providerId="" clId="Web-{CAF6BDEC-3894-4624-B949-8B916372A428}" dt="2023-11-16T15:08:29.947" v="115" actId="1076"/>
          <ac:spMkLst>
            <pc:docMk/>
            <pc:sldMk cId="3325613873" sldId="290"/>
            <ac:spMk id="24" creationId="{980989EE-5796-3629-9717-0F5DEC6E804C}"/>
          </ac:spMkLst>
        </pc:spChg>
        <pc:spChg chg="add mod">
          <ac:chgData name="Ilaria Vai" userId="" providerId="" clId="Web-{CAF6BDEC-3894-4624-B949-8B916372A428}" dt="2023-11-16T15:08:40.260" v="116" actId="1076"/>
          <ac:spMkLst>
            <pc:docMk/>
            <pc:sldMk cId="3325613873" sldId="290"/>
            <ac:spMk id="27" creationId="{958B53AC-B83F-F922-15D1-531B96D62819}"/>
          </ac:spMkLst>
        </pc:spChg>
        <pc:spChg chg="add mod">
          <ac:chgData name="Ilaria Vai" userId="" providerId="" clId="Web-{CAF6BDEC-3894-4624-B949-8B916372A428}" dt="2023-11-16T15:08:48.979" v="118" actId="1076"/>
          <ac:spMkLst>
            <pc:docMk/>
            <pc:sldMk cId="3325613873" sldId="290"/>
            <ac:spMk id="29" creationId="{3852C57B-56C7-2BC2-9B24-3A7791D25385}"/>
          </ac:spMkLst>
        </pc:spChg>
        <pc:spChg chg="add mod">
          <ac:chgData name="Ilaria Vai" userId="" providerId="" clId="Web-{CAF6BDEC-3894-4624-B949-8B916372A428}" dt="2023-11-16T15:08:51.682" v="119" actId="1076"/>
          <ac:spMkLst>
            <pc:docMk/>
            <pc:sldMk cId="3325613873" sldId="290"/>
            <ac:spMk id="31" creationId="{E06C9B86-753B-D97B-0055-B3CBBFAFFF63}"/>
          </ac:spMkLst>
        </pc:spChg>
        <pc:spChg chg="add mod">
          <ac:chgData name="Ilaria Vai" userId="" providerId="" clId="Web-{CAF6BDEC-3894-4624-B949-8B916372A428}" dt="2023-11-16T15:08:58.073" v="120" actId="1076"/>
          <ac:spMkLst>
            <pc:docMk/>
            <pc:sldMk cId="3325613873" sldId="290"/>
            <ac:spMk id="33" creationId="{084931ED-3D7C-B973-0982-525071E8EF0B}"/>
          </ac:spMkLst>
        </pc:spChg>
        <pc:picChg chg="add mod">
          <ac:chgData name="Ilaria Vai" userId="" providerId="" clId="Web-{CAF6BDEC-3894-4624-B949-8B916372A428}" dt="2023-11-16T15:06:01.348" v="91" actId="1076"/>
          <ac:picMkLst>
            <pc:docMk/>
            <pc:sldMk cId="3325613873" sldId="290"/>
            <ac:picMk id="2" creationId="{597D39EC-169D-9F81-C58F-C919D385F2A8}"/>
          </ac:picMkLst>
        </pc:picChg>
        <pc:cxnChg chg="add mod">
          <ac:chgData name="Ilaria Vai" userId="" providerId="" clId="Web-{CAF6BDEC-3894-4624-B949-8B916372A428}" dt="2023-11-16T15:06:01.379" v="92" actId="1076"/>
          <ac:cxnSpMkLst>
            <pc:docMk/>
            <pc:sldMk cId="3325613873" sldId="290"/>
            <ac:cxnSpMk id="4" creationId="{62285617-5E01-687A-A1D3-3562A31318DA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9348\Dropbox\con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2 TeV</c:v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Foglio1!$B$2:$B$30</c:f>
              <c:numCache>
                <c:formatCode>General</c:formatCode>
                <c:ptCount val="29"/>
                <c:pt idx="0">
                  <c:v>7.8125000000000002E-5</c:v>
                </c:pt>
                <c:pt idx="1">
                  <c:v>3.1250000000000001E-4</c:v>
                </c:pt>
                <c:pt idx="2">
                  <c:v>1.953125E-3</c:v>
                </c:pt>
                <c:pt idx="3">
                  <c:v>7.8125E-3</c:v>
                </c:pt>
                <c:pt idx="4">
                  <c:v>1.7578125E-2</c:v>
                </c:pt>
                <c:pt idx="5">
                  <c:v>3.125E-2</c:v>
                </c:pt>
                <c:pt idx="6">
                  <c:v>4.8828125E-2</c:v>
                </c:pt>
                <c:pt idx="7">
                  <c:v>7.03125E-2</c:v>
                </c:pt>
                <c:pt idx="8">
                  <c:v>9.5703125E-2</c:v>
                </c:pt>
                <c:pt idx="9">
                  <c:v>0.125</c:v>
                </c:pt>
                <c:pt idx="10">
                  <c:v>0.158203125</c:v>
                </c:pt>
                <c:pt idx="11">
                  <c:v>0.1953125</c:v>
                </c:pt>
                <c:pt idx="12">
                  <c:v>0.236328125</c:v>
                </c:pt>
                <c:pt idx="13">
                  <c:v>0.28125</c:v>
                </c:pt>
                <c:pt idx="14">
                  <c:v>0.330078125</c:v>
                </c:pt>
                <c:pt idx="15">
                  <c:v>0.3828125</c:v>
                </c:pt>
                <c:pt idx="16">
                  <c:v>0.439453125</c:v>
                </c:pt>
                <c:pt idx="17">
                  <c:v>0.5</c:v>
                </c:pt>
                <c:pt idx="18">
                  <c:v>0.564453125</c:v>
                </c:pt>
                <c:pt idx="19">
                  <c:v>0.6328125</c:v>
                </c:pt>
                <c:pt idx="20">
                  <c:v>0.705078125</c:v>
                </c:pt>
                <c:pt idx="21">
                  <c:v>0.78125</c:v>
                </c:pt>
                <c:pt idx="22">
                  <c:v>0</c:v>
                </c:pt>
                <c:pt idx="23">
                  <c:v>0</c:v>
                </c:pt>
              </c:numCache>
            </c:numRef>
          </c:xVal>
          <c:yVal>
            <c:numRef>
              <c:f>Foglio1!$C$2:$C$30</c:f>
              <c:numCache>
                <c:formatCode>General</c:formatCode>
                <c:ptCount val="29"/>
                <c:pt idx="0">
                  <c:v>38.941000000000003</c:v>
                </c:pt>
                <c:pt idx="1">
                  <c:v>10.022830097250823</c:v>
                </c:pt>
                <c:pt idx="2">
                  <c:v>1.6665710424708189</c:v>
                </c:pt>
                <c:pt idx="3">
                  <c:v>0.42895042252852233</c:v>
                </c:pt>
                <c:pt idx="4">
                  <c:v>0.19391902312881784</c:v>
                </c:pt>
                <c:pt idx="5">
                  <c:v>0.11040541344976586</c:v>
                </c:pt>
                <c:pt idx="6">
                  <c:v>7.1324800071962E-2</c:v>
                </c:pt>
                <c:pt idx="7">
                  <c:v>4.9911851812870625E-2</c:v>
                </c:pt>
                <c:pt idx="8">
                  <c:v>3.6908115338345523E-2</c:v>
                </c:pt>
                <c:pt idx="9">
                  <c:v>2.8416699643659216E-2</c:v>
                </c:pt>
                <c:pt idx="10">
                  <c:v>2.2564047120057589E-2</c:v>
                </c:pt>
                <c:pt idx="11">
                  <c:v>1.8357935154250219E-2</c:v>
                </c:pt>
                <c:pt idx="12">
                  <c:v>1.5232702278355182E-2</c:v>
                </c:pt>
                <c:pt idx="13">
                  <c:v>1.2846563019942036E-2</c:v>
                </c:pt>
                <c:pt idx="14">
                  <c:v>1.098304461159498E-2</c:v>
                </c:pt>
                <c:pt idx="15">
                  <c:v>9.4995960362079489E-3</c:v>
                </c:pt>
                <c:pt idx="16">
                  <c:v>8.2992174964874304E-3</c:v>
                </c:pt>
                <c:pt idx="17">
                  <c:v>7.3140328305129473E-3</c:v>
                </c:pt>
                <c:pt idx="18">
                  <c:v>6.4953841828178874E-3</c:v>
                </c:pt>
                <c:pt idx="19">
                  <c:v>5.8076477386481808E-3</c:v>
                </c:pt>
                <c:pt idx="20">
                  <c:v>5.2242539625882147E-3</c:v>
                </c:pt>
                <c:pt idx="21">
                  <c:v>4.725057522595665E-3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93-4A7F-8007-6B51A13FFD8B}"/>
            </c:ext>
          </c:extLst>
        </c:ser>
        <c:ser>
          <c:idx val="1"/>
          <c:order val="1"/>
          <c:tx>
            <c:v>3 TeV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Foglio1!$G$2:$G$30</c:f>
              <c:numCache>
                <c:formatCode>General</c:formatCode>
                <c:ptCount val="29"/>
                <c:pt idx="0">
                  <c:v>7.8125000000000002E-5</c:v>
                </c:pt>
                <c:pt idx="1">
                  <c:v>3.1250000000000001E-4</c:v>
                </c:pt>
                <c:pt idx="2">
                  <c:v>1.953125E-3</c:v>
                </c:pt>
                <c:pt idx="3">
                  <c:v>7.8125E-3</c:v>
                </c:pt>
                <c:pt idx="4">
                  <c:v>1.7578125E-2</c:v>
                </c:pt>
                <c:pt idx="5">
                  <c:v>3.125E-2</c:v>
                </c:pt>
                <c:pt idx="6">
                  <c:v>4.8828125E-2</c:v>
                </c:pt>
                <c:pt idx="7">
                  <c:v>7.03125E-2</c:v>
                </c:pt>
                <c:pt idx="8">
                  <c:v>9.5703125E-2</c:v>
                </c:pt>
                <c:pt idx="9">
                  <c:v>0.125</c:v>
                </c:pt>
                <c:pt idx="10">
                  <c:v>0.158203125</c:v>
                </c:pt>
                <c:pt idx="11">
                  <c:v>0.1953125</c:v>
                </c:pt>
                <c:pt idx="12">
                  <c:v>0.236328125</c:v>
                </c:pt>
                <c:pt idx="13">
                  <c:v>0.28125</c:v>
                </c:pt>
                <c:pt idx="14">
                  <c:v>0.330078125</c:v>
                </c:pt>
                <c:pt idx="15">
                  <c:v>0.3828125</c:v>
                </c:pt>
                <c:pt idx="16">
                  <c:v>0.439453125</c:v>
                </c:pt>
                <c:pt idx="17">
                  <c:v>0.5</c:v>
                </c:pt>
                <c:pt idx="18">
                  <c:v>0.564453125</c:v>
                </c:pt>
                <c:pt idx="19">
                  <c:v>0.6328125</c:v>
                </c:pt>
                <c:pt idx="20">
                  <c:v>0.705078125</c:v>
                </c:pt>
                <c:pt idx="21">
                  <c:v>0.78125</c:v>
                </c:pt>
              </c:numCache>
            </c:numRef>
          </c:xVal>
          <c:yVal>
            <c:numRef>
              <c:f>Foglio1!$H$2:$H$30</c:f>
              <c:numCache>
                <c:formatCode>General</c:formatCode>
                <c:ptCount val="29"/>
                <c:pt idx="0">
                  <c:v>174.62</c:v>
                </c:pt>
                <c:pt idx="1">
                  <c:v>41.587411804608095</c:v>
                </c:pt>
                <c:pt idx="2">
                  <c:v>6.2405960936294358</c:v>
                </c:pt>
                <c:pt idx="3">
                  <c:v>1.4862572423089904</c:v>
                </c:pt>
                <c:pt idx="4">
                  <c:v>0.64207399052185266</c:v>
                </c:pt>
                <c:pt idx="5">
                  <c:v>0.35396628097288513</c:v>
                </c:pt>
                <c:pt idx="6">
                  <c:v>0.2230273714570094</c:v>
                </c:pt>
                <c:pt idx="7">
                  <c:v>0.15291602023170492</c:v>
                </c:pt>
                <c:pt idx="8">
                  <c:v>0.11114070109888664</c:v>
                </c:pt>
                <c:pt idx="9">
                  <c:v>8.4300432320266766E-2</c:v>
                </c:pt>
                <c:pt idx="10">
                  <c:v>6.6060838278814565E-2</c:v>
                </c:pt>
                <c:pt idx="11">
                  <c:v>5.3116087163451779E-2</c:v>
                </c:pt>
                <c:pt idx="12">
                  <c:v>4.3605695385583128E-2</c:v>
                </c:pt>
                <c:pt idx="13">
                  <c:v>3.6418402845594416E-2</c:v>
                </c:pt>
                <c:pt idx="14">
                  <c:v>3.0857684591502156E-2</c:v>
                </c:pt>
                <c:pt idx="15">
                  <c:v>2.6469213749010741E-2</c:v>
                </c:pt>
                <c:pt idx="16">
                  <c:v>2.2946537836855671E-2</c:v>
                </c:pt>
                <c:pt idx="17">
                  <c:v>2.0076948769954372E-2</c:v>
                </c:pt>
                <c:pt idx="18">
                  <c:v>1.7709112939563971E-2</c:v>
                </c:pt>
                <c:pt idx="19">
                  <c:v>1.5733016181758552E-2</c:v>
                </c:pt>
                <c:pt idx="20">
                  <c:v>1.4067150081287687E-2</c:v>
                </c:pt>
                <c:pt idx="21">
                  <c:v>1.2650100734829485E-2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93-4A7F-8007-6B51A13FFD8B}"/>
            </c:ext>
          </c:extLst>
        </c:ser>
        <c:ser>
          <c:idx val="2"/>
          <c:order val="2"/>
          <c:tx>
            <c:v>4 TeV</c:v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Foglio1!$K$2:$K$30</c:f>
              <c:numCache>
                <c:formatCode>General</c:formatCode>
                <c:ptCount val="29"/>
                <c:pt idx="0">
                  <c:v>7.8125000000000002E-5</c:v>
                </c:pt>
                <c:pt idx="1">
                  <c:v>3.1250000000000001E-4</c:v>
                </c:pt>
                <c:pt idx="2">
                  <c:v>1.953125E-3</c:v>
                </c:pt>
                <c:pt idx="3">
                  <c:v>2.8124999999999999E-3</c:v>
                </c:pt>
                <c:pt idx="4">
                  <c:v>7.8125E-3</c:v>
                </c:pt>
                <c:pt idx="5">
                  <c:v>1.7578125E-2</c:v>
                </c:pt>
                <c:pt idx="6">
                  <c:v>3.125E-2</c:v>
                </c:pt>
                <c:pt idx="7">
                  <c:v>4.8828125E-2</c:v>
                </c:pt>
                <c:pt idx="8">
                  <c:v>7.03125E-2</c:v>
                </c:pt>
                <c:pt idx="9">
                  <c:v>9.5703125E-2</c:v>
                </c:pt>
                <c:pt idx="10">
                  <c:v>0.125</c:v>
                </c:pt>
                <c:pt idx="11">
                  <c:v>0.158203125</c:v>
                </c:pt>
                <c:pt idx="12">
                  <c:v>0.1953125</c:v>
                </c:pt>
                <c:pt idx="13">
                  <c:v>0.236328125</c:v>
                </c:pt>
                <c:pt idx="14">
                  <c:v>0.28125</c:v>
                </c:pt>
                <c:pt idx="15">
                  <c:v>0.330078125</c:v>
                </c:pt>
                <c:pt idx="16">
                  <c:v>0.3828125</c:v>
                </c:pt>
                <c:pt idx="17">
                  <c:v>0.439453125</c:v>
                </c:pt>
                <c:pt idx="18">
                  <c:v>0.5</c:v>
                </c:pt>
                <c:pt idx="19">
                  <c:v>0.564453125</c:v>
                </c:pt>
                <c:pt idx="20">
                  <c:v>0.6328125</c:v>
                </c:pt>
                <c:pt idx="21">
                  <c:v>0.705078125</c:v>
                </c:pt>
                <c:pt idx="22">
                  <c:v>0.78125</c:v>
                </c:pt>
              </c:numCache>
            </c:numRef>
          </c:xVal>
          <c:yVal>
            <c:numRef>
              <c:f>Foglio1!$L$2:$L$30</c:f>
              <c:numCache>
                <c:formatCode>General</c:formatCode>
                <c:ptCount val="29"/>
                <c:pt idx="0">
                  <c:v>383.05</c:v>
                </c:pt>
                <c:pt idx="1">
                  <c:v>92.821616094244177</c:v>
                </c:pt>
                <c:pt idx="2">
                  <c:v>14.251540384565809</c:v>
                </c:pt>
                <c:pt idx="3">
                  <c:v>9.8160363878110743</c:v>
                </c:pt>
                <c:pt idx="4">
                  <c:v>3.4534682425996177</c:v>
                </c:pt>
                <c:pt idx="5">
                  <c:v>1.5071235007933852</c:v>
                </c:pt>
                <c:pt idx="6">
                  <c:v>0.83685290016511171</c:v>
                </c:pt>
                <c:pt idx="7">
                  <c:v>0.53023470391048211</c:v>
                </c:pt>
                <c:pt idx="8">
                  <c:v>0.36520986554563867</c:v>
                </c:pt>
                <c:pt idx="9">
                  <c:v>0.26646263361493722</c:v>
                </c:pt>
                <c:pt idx="10">
                  <c:v>0.20278824860065484</c:v>
                </c:pt>
                <c:pt idx="11">
                  <c:v>0.15938075361338655</c:v>
                </c:pt>
                <c:pt idx="12">
                  <c:v>0.12848777477150228</c:v>
                </c:pt>
                <c:pt idx="13">
                  <c:v>0.10573378196631456</c:v>
                </c:pt>
                <c:pt idx="14">
                  <c:v>8.8498550929403008E-2</c:v>
                </c:pt>
                <c:pt idx="15">
                  <c:v>7.5135927587174897E-2</c:v>
                </c:pt>
                <c:pt idx="16">
                  <c:v>6.4569879339164332E-2</c:v>
                </c:pt>
                <c:pt idx="17">
                  <c:v>5.6073179574690352E-2</c:v>
                </c:pt>
                <c:pt idx="18">
                  <c:v>4.9140146090677843E-2</c:v>
                </c:pt>
                <c:pt idx="19">
                  <c:v>4.3410397598819234E-2</c:v>
                </c:pt>
                <c:pt idx="20">
                  <c:v>3.8621535373223076E-2</c:v>
                </c:pt>
                <c:pt idx="21">
                  <c:v>3.457886179613353E-2</c:v>
                </c:pt>
                <c:pt idx="22">
                  <c:v>3.1135472921665821E-2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493-4A7F-8007-6B51A13FFD8B}"/>
            </c:ext>
          </c:extLst>
        </c:ser>
        <c:ser>
          <c:idx val="3"/>
          <c:order val="3"/>
          <c:tx>
            <c:v>10 TeV</c:v>
          </c:tx>
          <c:spPr>
            <a:ln w="254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Foglio1!$P$2:$P$23</c:f>
              <c:numCache>
                <c:formatCode>General</c:formatCode>
                <c:ptCount val="22"/>
                <c:pt idx="0">
                  <c:v>7.8125000000000002E-5</c:v>
                </c:pt>
                <c:pt idx="1">
                  <c:v>3.1250000000000001E-4</c:v>
                </c:pt>
                <c:pt idx="2">
                  <c:v>1.953125E-3</c:v>
                </c:pt>
                <c:pt idx="3">
                  <c:v>7.8125E-3</c:v>
                </c:pt>
                <c:pt idx="4">
                  <c:v>1.7578125E-2</c:v>
                </c:pt>
                <c:pt idx="5">
                  <c:v>3.125E-2</c:v>
                </c:pt>
                <c:pt idx="6">
                  <c:v>4.8828125E-2</c:v>
                </c:pt>
                <c:pt idx="7">
                  <c:v>7.03125E-2</c:v>
                </c:pt>
                <c:pt idx="8">
                  <c:v>9.5703125E-2</c:v>
                </c:pt>
                <c:pt idx="9">
                  <c:v>0.125</c:v>
                </c:pt>
                <c:pt idx="10">
                  <c:v>0.158203125</c:v>
                </c:pt>
                <c:pt idx="11">
                  <c:v>0.1953125</c:v>
                </c:pt>
                <c:pt idx="12">
                  <c:v>0.236328125</c:v>
                </c:pt>
                <c:pt idx="13">
                  <c:v>0.28125</c:v>
                </c:pt>
                <c:pt idx="14">
                  <c:v>0.330078125</c:v>
                </c:pt>
                <c:pt idx="15">
                  <c:v>0.3828125</c:v>
                </c:pt>
                <c:pt idx="16">
                  <c:v>0.439453125</c:v>
                </c:pt>
                <c:pt idx="17">
                  <c:v>0.5</c:v>
                </c:pt>
                <c:pt idx="18">
                  <c:v>0.564453125</c:v>
                </c:pt>
                <c:pt idx="19">
                  <c:v>0.6328125</c:v>
                </c:pt>
                <c:pt idx="20">
                  <c:v>0.705078125</c:v>
                </c:pt>
                <c:pt idx="21">
                  <c:v>0.78125</c:v>
                </c:pt>
              </c:numCache>
            </c:numRef>
          </c:xVal>
          <c:yVal>
            <c:numRef>
              <c:f>Foglio1!$Q$2:$Q$23</c:f>
              <c:numCache>
                <c:formatCode>General</c:formatCode>
                <c:ptCount val="22"/>
                <c:pt idx="0">
                  <c:v>3589.1200000000003</c:v>
                </c:pt>
                <c:pt idx="1">
                  <c:v>897.28000000000009</c:v>
                </c:pt>
                <c:pt idx="2">
                  <c:v>143.56480000000002</c:v>
                </c:pt>
                <c:pt idx="3">
                  <c:v>35.891200000000005</c:v>
                </c:pt>
                <c:pt idx="4">
                  <c:v>15.951644444444446</c:v>
                </c:pt>
                <c:pt idx="5">
                  <c:v>8.9728000000000012</c:v>
                </c:pt>
                <c:pt idx="6">
                  <c:v>5.742592000000001</c:v>
                </c:pt>
                <c:pt idx="7">
                  <c:v>3.9879111111111114</c:v>
                </c:pt>
                <c:pt idx="8">
                  <c:v>2.9298938775510206</c:v>
                </c:pt>
                <c:pt idx="9">
                  <c:v>2.2432000000000003</c:v>
                </c:pt>
                <c:pt idx="10">
                  <c:v>1.7724049382716052</c:v>
                </c:pt>
                <c:pt idx="11">
                  <c:v>1.4356480000000003</c:v>
                </c:pt>
                <c:pt idx="12">
                  <c:v>1.1864859504132232</c:v>
                </c:pt>
                <c:pt idx="13">
                  <c:v>0.99697777777777785</c:v>
                </c:pt>
                <c:pt idx="14">
                  <c:v>0.84949585798816574</c:v>
                </c:pt>
                <c:pt idx="15">
                  <c:v>0.73247346938775515</c:v>
                </c:pt>
                <c:pt idx="16">
                  <c:v>0.63806577777777784</c:v>
                </c:pt>
                <c:pt idx="17">
                  <c:v>0.56080000000000008</c:v>
                </c:pt>
                <c:pt idx="18">
                  <c:v>0.49676401384083052</c:v>
                </c:pt>
                <c:pt idx="19">
                  <c:v>0.44310123456790129</c:v>
                </c:pt>
                <c:pt idx="20">
                  <c:v>0.39768642659279785</c:v>
                </c:pt>
                <c:pt idx="21">
                  <c:v>0.35891200000000006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493-4A7F-8007-6B51A13FF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9256624"/>
        <c:axId val="775940864"/>
      </c:scatterChart>
      <c:valAx>
        <c:axId val="869256624"/>
        <c:scaling>
          <c:orientation val="minMax"/>
          <c:max val="0.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it-IT" sz="1200" b="0" i="0" u="none" strike="noStrike" kern="1200" baseline="0">
                    <a:solidFill>
                      <a:sysClr val="windowText" lastClr="000000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it-IT" sz="1200" b="0" i="0" u="none" strike="noStrike" kern="1200" baseline="0">
                    <a:solidFill>
                      <a:sysClr val="windowText" lastClr="000000"/>
                    </a:solidFill>
                    <a:latin typeface="Aptos Display" panose="020B0004020202020204" pitchFamily="34" charset="0"/>
                    <a:ea typeface="+mn-ea"/>
                    <a:cs typeface="+mn-cs"/>
                  </a:rPr>
                  <a:t>Profondità (km)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it-IT" sz="1200" b="0" i="0" u="none" strike="noStrike" kern="1200" baseline="0">
                  <a:solidFill>
                    <a:sysClr val="windowText" lastClr="000000"/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ysClr val="windowText" lastClr="000000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775940864"/>
        <c:crossesAt val="1.0000000000000002E-3"/>
        <c:crossBetween val="midCat"/>
      </c:valAx>
      <c:valAx>
        <c:axId val="7759408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ptos Display" panose="020B0004020202020204" pitchFamily="34" charset="0"/>
                    <a:ea typeface="+mn-ea"/>
                    <a:cs typeface="+mn-cs"/>
                  </a:rPr>
                  <a:t>Dose equivalente (mSv/anno)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869256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39195912575893"/>
          <c:y val="3.0121393526331992E-2"/>
          <c:w val="0.11980193919934766"/>
          <c:h val="0.23758159877298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050" b="0" i="0" u="none" strike="noStrike" kern="1200" baseline="0">
              <a:solidFill>
                <a:sysClr val="windowText" lastClr="000000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6:55.768"/>
    </inkml:context>
    <inkml:brush xml:id="br0">
      <inkml:brushProperty name="width" value="0.025" units="cm"/>
      <inkml:brushProperty name="height" value="0.025" units="cm"/>
      <inkml:brushProperty name="color" value="#1C1C1C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6:56.815"/>
    </inkml:context>
    <inkml:brush xml:id="br0">
      <inkml:brushProperty name="width" value="0.025" units="cm"/>
      <inkml:brushProperty name="height" value="0.025" units="cm"/>
      <inkml:brushProperty name="color" value="#1C1C1C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6:57.516"/>
    </inkml:context>
    <inkml:brush xml:id="br0">
      <inkml:brushProperty name="width" value="0.025" units="cm"/>
      <inkml:brushProperty name="height" value="0.025" units="cm"/>
      <inkml:brushProperty name="color" value="#1C1C1C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5:55.257"/>
    </inkml:context>
    <inkml:brush xml:id="br0">
      <inkml:brushProperty name="width" value="0.025" units="cm"/>
      <inkml:brushProperty name="height" value="0.025" units="cm"/>
      <inkml:brushProperty name="color" value="#1C1C1C"/>
    </inkml:brush>
  </inkml:definitions>
  <inkml:trace contextRef="#ctx0" brushRef="#br0">0 747 24575,'8'-1'0,"-1"1"0,1-2 0,-1 1 0,0-1 0,1 0 0,-1 0 0,0-1 0,0 0 0,0 0 0,-1 0 0,1-1 0,-1 0 0,9-8 0,6-6 0,-1-1 0,23-29 0,-15 17 0,15-19 0,-2-2 0,-2-2 0,33-60 0,73-184 0,-137 277 0,-12 27 0,-16 36 0,6-6 0,2 1 0,2 0 0,1 1 0,-7 71 0,16-105 0,0 0 0,0 0 0,0 0 0,0 0 0,1 0 0,0 0 0,0 0 0,0 0 0,0 0 0,1 0 0,-1 0 0,1-1 0,0 1 0,0 0 0,0-1 0,1 0 0,-1 0 0,1 1 0,0-1 0,0-1 0,0 1 0,0 0 0,0-1 0,1 0 0,-1 1 0,1-1 0,-1-1 0,1 1 0,0 0 0,0-1 0,0 0 0,4 1 0,14 2 0,0 0 0,0-2 0,0 0 0,39-3 0,-47 0 0,19-1 0,-1-1 0,0-2 0,0-1 0,-1-2 0,0-1 0,0-1 0,-1-2 0,0-1 0,-1-1 0,0-1 0,-2-2 0,40-31 0,-64 46 0,0-1 0,0 0 0,0 0 0,0 0 0,-1-1 0,1 1 0,-1 0 0,0-1 0,0 0 0,0 1 0,2-8 0,-4 11 0,0-1 0,0 0 0,0 0 0,0 1 0,0-1 0,0 0 0,0 0 0,0 1 0,0-1 0,0 0 0,0 0 0,0 1 0,-1-1 0,1 0 0,0 0 0,0 1 0,-1-1 0,1 0 0,-1 1 0,1-1 0,-1 0 0,1 1 0,-2-2 0,1 1 0,-1 0 0,1 1 0,-1-1 0,1 0 0,-1 1 0,0-1 0,0 1 0,1 0 0,-1-1 0,0 1 0,0 0 0,1 0 0,-1 0 0,0 0 0,-2 1 0,-1 0 0,0 0 0,0 1 0,0-1 0,0 1 0,1 0 0,-1 1 0,0-1 0,1 1 0,-1 0 0,1 0 0,0 0 0,0 0 0,0 1 0,1 0 0,-1 0 0,1 0 0,0 0 0,0 0 0,0 1 0,1-1 0,-1 1 0,-1 5 0,0-2 0,1 0 0,0 1 0,0-1 0,1 1 0,0 0 0,1-1 0,0 1 0,0 0 0,1 0 0,0 0 0,0 0 0,3 12 0,-3-19 0,0-1 0,0 1 0,1-1 0,-1 1 0,0-1 0,1 1 0,-1-1 0,1 0 0,-1 1 0,1-1 0,0 1 0,0-1 0,-1 0 0,1 0 0,0 0 0,0 1 0,0-1 0,0 0 0,1 0 0,-1 0 0,0 0 0,0-1 0,1 1 0,-1 0 0,0 0 0,1-1 0,-1 1 0,1-1 0,-1 1 0,0-1 0,1 0 0,-1 0 0,1 1 0,-1-1 0,1 0 0,-1 0 0,1 0 0,-1-1 0,1 1 0,-1 0 0,1 0 0,-1-1 0,1 1 0,-1-1 0,2 0 0,3-2 0,0 0 0,-1-1 0,1 0 0,-1 1 0,0-1 0,0-1 0,0 1 0,-1-1 0,7-8 0,-4 2 0,-4 6 0,1 0 0,-1 0 0,1 0 0,0 1 0,0-1 0,8-5 0,-11 9 0,0 1 0,0-1 0,0 1 0,0-1 0,0 1 0,0-1 0,1 1 0,-1 0 0,0 0 0,0 0 0,0-1 0,1 1 0,-1 0 0,0 1 0,0-1 0,1 0 0,-1 0 0,0 0 0,0 1 0,0-1 0,1 0 0,-1 1 0,0 0 0,0-1 0,0 1 0,0-1 0,0 1 0,0 0 0,0 0 0,0 0 0,0-1 0,0 1 0,-1 0 0,1 0 0,0 0 0,-1 0 0,1 0 0,1 3 0,21 31 0,-9-14 0,0-1 0,30 33 0,-37-47 0,0 0 0,0 0 0,0-1 0,0 0 0,1 0 0,0-1 0,0 0 0,0 0 0,1 0 0,-1-1 0,16 3 0,-15-4 0,0-1 0,1 0 0,-1 0 0,0-1 0,1 0 0,-1 0 0,1-1 0,-1-1 0,0 1 0,0-2 0,0 1 0,0-1 0,0 0 0,0-1 0,-1 0 0,0-1 0,1 1 0,-2-2 0,1 1 0,-1-1 0,14-13 0,-10 6 0,-8 9 0,0 0 0,0 0 0,0 1 0,1-1 0,0 1 0,0 0 0,7-5 0,-10 8 0,0-1 0,1 1 0,-1 0 0,1 0 0,-1-1 0,1 1 0,-1 0 0,1 0 0,-1 0 0,1 1 0,-1-1 0,1 0 0,-1 1 0,0-1 0,1 0 0,-1 1 0,1 0 0,-1-1 0,0 1 0,1 0 0,-1 0 0,0-1 0,0 1 0,0 0 0,0 0 0,0 0 0,0 1 0,0-1 0,0 0 0,0 0 0,0 2 0,31 38 0,-22-26 0,1-1 0,1 0 0,18 17 0,-25-26 0,1-1 0,-1 0 0,1 0 0,0-1 0,0 0 0,1 0 0,-1 0 0,1-1 0,-1 0 0,1 0 0,0 0 0,12 0 0,13 0 0,41-4 0,-42 0 0,55 4 0,-72-1 0,229 21 0,-183-19 0,0-3 0,63-8 0,-108 6 0,0-1 0,-1 0 0,1-1 0,-1-1 0,0 0 0,0-1 0,-1 0 0,15-10 0,-25 14 0,0 1 0,0-1 0,0-1 0,0 1 0,-1 0 0,1-1 0,0 1 0,-1-1 0,0 0 0,0 0 0,0 0 0,0 0 0,0 0 0,-1 0 0,1 0 0,-1-1 0,0 1 0,0-1 0,0 1 0,0-1 0,-1 1 0,1-1 0,-1 1 0,0-1 0,0 0 0,0 1 0,-1-1 0,1 1 0,-1-1 0,0 1 0,0-1 0,0 1 0,0-1 0,-1 1 0,1 0 0,-1 0 0,0 0 0,-4-5 0,-9-16 0,-1 2 0,-31-34 0,42 50 0,-1 0 0,0 1 0,0 0 0,-1 0 0,1 0 0,-1 1 0,0 0 0,-1 0 0,1 1 0,0 0 0,-1 0 0,0 1 0,-13-3 0,7 3 0,1 1 0,-1 0 0,0 1 0,1 1 0,-27 4 0,37-5 0,0 1 0,0 0 0,0 0 0,0 1 0,0-1 0,0 0 0,0 1 0,0 0 0,1 0 0,-1 0 0,0 0 0,1 0 0,0 0 0,-1 1 0,1-1 0,0 1 0,0-1 0,1 1 0,-1 0 0,1 0 0,-1 0 0,1 0 0,0 0 0,0 0 0,0 0 0,0 1 0,1-1 0,-1 0 0,1 6 0,-1-2 0,1-1 0,1 1 0,-1-1 0,1 1 0,0-1 0,1 1 0,-1-1 0,1 0 0,0 0 0,1 1 0,0-2 0,0 1 0,0 0 0,1-1 0,-1 1 0,1-1 0,0 0 0,1 0 0,-1-1 0,8 6 0,-3-3 0,0 0 0,1-1 0,0-1 0,0 0 0,0 0 0,1-1 0,-1 0 0,1 0 0,0-2 0,0 1 0,13 0 0,64 2 0,131-8 0,-78-2 0,-122 5 0,-1 0 0,0-2 0,0 0 0,24-7 0,-33 6 0,0 0 0,-1-1 0,1 0 0,-1 0 0,0-1 0,0 0 0,-1 0 0,0-1 0,0 0 0,9-9 0,51-66 19,-50 59-296,0 1 0,1 1 0,1 0 1,35-28-1,-27 31-6549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5:00.143"/>
    </inkml:context>
    <inkml:brush xml:id="br0">
      <inkml:brushProperty name="width" value="0.025" units="cm"/>
      <inkml:brushProperty name="height" value="0.025" units="cm"/>
      <inkml:brushProperty name="color" value="#1C1C1C"/>
    </inkml:brush>
  </inkml:definitions>
  <inkml:trace contextRef="#ctx0" brushRef="#br0">1 641 24575,'3'-47'0,"2"0"0,3 1 0,1 0 0,21-61 0,-4 11 0,-6-17 0,-16 81 0,1-1 0,11-33 0,-16 65 0,0 1 0,0 0 0,0-1 0,0 1 0,1 0 0,-1 0 0,0-1 0,0 1 0,0 0 0,0-1 0,0 1 0,0 0 0,0 0 0,1-1 0,-1 1 0,0 0 0,0 0 0,0 0 0,1-1 0,-1 1 0,0 0 0,0 0 0,0 0 0,1-1 0,-1 1 0,0 0 0,1 0 0,-1 0 0,0 0 0,0 0 0,1 0 0,-1 0 0,0 0 0,1-1 0,-1 1 0,0 0 0,0 0 0,1 0 0,-1 1 0,0-1 0,1 0 0,-1 0 0,0 0 0,0 0 0,1 0 0,-1 0 0,0 0 0,1 0 0,-1 0 0,0 1 0,0-1 0,1 0 0,-1 0 0,0 0 0,0 1 0,0-1 0,1 0 0,-1 0 0,0 1 0,0-1 0,0 0 0,0 0 0,0 1 0,1-1 0,-1 0 0,0 1 0,14 24 0,-11-19 0,0 1 0,1 0 0,0 0 0,1-1 0,0 0 0,-1 0 0,2 0 0,-1-1 0,1 1 0,0-1 0,0-1 0,0 1 0,1-1 0,-1 0 0,1-1 0,0 1 0,0-1 0,0-1 0,1 1 0,-1-1 0,1 0 0,-1-1 0,1 0 0,0 0 0,0-1 0,-1 0 0,1 0 0,0-1 0,-1 0 0,1 0 0,14-5 0,80-41 0,-101 46 0,0 1 0,1-1 0,-1 0 0,1 1 0,-1-1 0,1 1 0,-1-1 0,1 1 0,-1 0 0,1 0 0,-1 0 0,1 0 0,-1 0 0,1 0 0,0 0 0,-1 0 0,1 1 0,-1-1 0,1 1 0,-1-1 0,0 1 0,1-1 0,-1 1 0,1 0 0,-1 0 0,0 0 0,0-1 0,1 1 0,-1 0 0,0 1 0,0-1 0,0 0 0,0 0 0,0 0 0,0 1 0,-1-1 0,1 0 0,0 1 0,0 2 0,2 3 0,-1 1 0,0 0 0,0 0 0,-1-1 0,0 1 0,-1 16 0,-2 21 0,-3 0 0,-15 63 0,10-57 0,-7 76 0,18-92-1365,3-11-5461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5:02.096"/>
    </inkml:context>
    <inkml:brush xml:id="br0">
      <inkml:brushProperty name="width" value="0.025" units="cm"/>
      <inkml:brushProperty name="height" value="0.025" units="cm"/>
      <inkml:brushProperty name="color" value="#1C1C1C"/>
    </inkml:brush>
  </inkml:definitions>
  <inkml:trace contextRef="#ctx0" brushRef="#br0">459 30 24575,'-11'-5'0,"0"1"0,-1 0 0,1 1 0,-1 0 0,-23-2 0,-64 1 0,70 3 0,12 1 0,0 0 0,1 1 0,-1 0 0,0 1 0,0 1 0,1 1 0,-29 10 0,40-12 0,0 1 0,0-1 0,1 1 0,-1 0 0,1 0 0,0 0 0,0 0 0,0 1 0,0-1 0,1 1 0,0 0 0,-1 1 0,1-1 0,1 0 0,-1 1 0,0 0 0,1-1 0,0 1 0,0 0 0,1 0 0,0 0 0,-1 0 0,2 1 0,-1-1 0,0 0 0,1 0 0,0 1 0,2 8 0,-2-10 0,1-1 0,0 0 0,0 1 0,0-1 0,0 0 0,0 1 0,1-1 0,0 0 0,-1 0 0,1 0 0,0 0 0,1-1 0,-1 1 0,0-1 0,1 1 0,-1-1 0,1 0 0,0 0 0,0 0 0,0 0 0,0 0 0,0 0 0,0-1 0,1 0 0,-1 0 0,0 0 0,1 0 0,5 1 0,11 1 0,0 0 0,0-1 0,35-2 0,-39 0 0,52-3 0,-48 1 0,1 1 0,0 1 0,0 1 0,0 0 0,36 8 0,-53-7 0,1 1 0,-1-1 0,1 0 0,-1 1 0,0 0 0,0 0 0,0 0 0,0 1 0,-1-1 0,1 1 0,-1 0 0,0 0 0,0 0 0,0 0 0,-1 1 0,1-1 0,-1 1 0,0-1 0,-1 1 0,1 0 0,-1 0 0,2 9 0,1 12 0,0 0 0,-2 0 0,-1 29 0,-1-42 0,0 5 0,1-2 0,-1-1 0,-1 1 0,0-1 0,-6 26 0,6-37 0,-1 0 0,1 1 0,-1-1 0,0 0 0,0 0 0,0 0 0,-1 0 0,1-1 0,-1 1 0,0-1 0,0 1 0,0-1 0,-1 0 0,1 0 0,-1-1 0,0 1 0,0-1 0,0 1 0,0-1 0,-6 2 0,-3 0-62,1 0 0,-1-2 0,0 1 0,0-1 0,0-1 0,0-1 0,0 1 0,0-2 0,0 0 0,1-1 0,-1 0 0,0 0-1,0-2 1,1 1 0,0-2 0,0 0 0,0 0 0,0-1 0,1 0 0,0-1 0,-17-14 0,8 0-6764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AC8E-1A50-482E-B3FB-91DDA9F126D2}" type="datetimeFigureOut">
              <a:rPr lang="it-IT" smtClean="0"/>
              <a:t>28/11/2023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99CDC-F916-4467-9EAF-618760EC6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Scoprire nuove particelle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37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499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Foglli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855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87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061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770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616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32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p= quantità di moto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29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96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2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Plateau Rosa sul monte Rosa a 3000m, dove dal 1950 era stato anche allestito un laboratorio dell’INFN per lo studio dei raggi cosmici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66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chiamano mesotrone perché la massa è intermedia tra l’elettrone e il protone (noti all’epoca più chiaramente) </a:t>
            </a:r>
            <a:r>
              <a:rPr lang="it-IT" dirty="0">
                <a:sym typeface="Wingdings" panose="05000000000000000000" pitchFamily="2" charset="2"/>
              </a:rPr>
              <a:t> ma rimane il dubbio su cosa sia davvero, anche al povero </a:t>
            </a:r>
            <a:r>
              <a:rPr lang="it-IT" dirty="0" err="1">
                <a:sym typeface="Wingdings" panose="05000000000000000000" pitchFamily="2" charset="2"/>
              </a:rPr>
              <a:t>Rabi</a:t>
            </a:r>
            <a:r>
              <a:rPr lang="it-IT" dirty="0">
                <a:sym typeface="Wingdings" panose="05000000000000000000" pitchFamily="2" charset="2"/>
              </a:rPr>
              <a:t>..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7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432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94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9CDC-F916-4467-9EAF-618760EC6B8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6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41677-4975-E2C2-85B9-9C6937A7B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0D213EC-C7AC-34F2-CF4C-128B994CF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110F32-FAE4-A0F8-8FB0-EA00067F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A4EC-F0D5-403E-A3DC-0809CA022279}" type="datetime1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0FD0C8-23BA-F8BC-B6E9-E3D77CDE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309CF2-BF7D-CB0E-909C-D0B7CF83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946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BBFE8F-20F2-5738-A633-1AD8AB0B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BC1253-5977-2FFA-5C47-17641A8EF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9E03-AC20-A310-6572-3F7C7DF3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49E1-FF5A-4A94-8572-4466F232DFE8}" type="datetime1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18D002-576C-AFF4-F8DE-084B9A29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B1A25B-CC1D-78B3-7E2E-30C49FED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36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4A7BEDA-9B70-5B6F-09C3-5246293D2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6BA627-8811-6299-956A-C770130E0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0CABB6-4939-07BE-4F02-A9ADDB17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171A-5145-4249-B814-D18AF5519E73}" type="datetime1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CC01AB-6DDC-D2E2-D0EC-5860D86A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870D93-B264-2D1D-6D39-342AA986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86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5926A-8FCF-A8A7-9BF3-FD2FD15F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0CA6E6-06C0-706E-B814-0E842B8D9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AA2663-6601-4493-C3DD-6C6636E4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C764-A5D8-4C2A-891D-9FEC0F9C5112}" type="datetime1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A69B28-4FD6-4705-09D4-3B0F1238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10F25A-352D-FBD9-1E26-EC97746F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680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FB972-CACB-AA2C-E892-ABBB0045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C1C6AF-A482-DC99-F5CA-CECAE2A7E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5E8575-D941-1DA3-BD8A-42877AE5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0CE-F6DE-4834-AFE0-F88A16C88F28}" type="datetime1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CD67AE-E289-2BC4-9EC9-AB7A82C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312412-0854-23BE-4D54-34CB6E2A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42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6A96B-2CCC-28CF-08C3-79B00FE0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833FD0-98AD-C912-0177-C3DF8736A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D37F57-7281-1236-B846-D2A078B45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26DFE6-6AF1-5905-2738-3D0484B7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E7F0-41D2-4189-8047-115C00398C42}" type="datetime1">
              <a:rPr lang="it-IT" smtClean="0"/>
              <a:t>28/11/2023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93998C-6A94-7582-FF61-12F6EB04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2614A8-2EAA-03AB-7437-FAF93AB3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40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8FD1DB-D41D-AB50-53CE-92D800A0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412063-3C53-83EA-8F33-693012BCC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95372D-2818-987D-EBCB-7D5DB0835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DF2EFB-ACC0-8F0F-575C-7574B6EE1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CCB79D-2250-8E90-2EAA-08F5B3770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2B4BF92-48E7-961E-AAB6-F6152BCA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0C91-36C2-44F1-A1DD-BA2AA4941976}" type="datetime1">
              <a:rPr lang="it-IT" smtClean="0"/>
              <a:t>28/11/2023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C5FD2AC-C0D8-2429-96AE-682AF728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F23CC65-4510-6CCF-A2CF-AF3F88F4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34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6B936-009A-DF9C-F3B3-7D8FD1C3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3354791-00D6-D2E9-D30E-61F8ECBC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BA4-8F44-48E3-A5E8-C020ED128BF1}" type="datetime1">
              <a:rPr lang="it-IT" smtClean="0"/>
              <a:t>28/11/2023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BD0920-9350-5C32-E321-216AB4CC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F007F9-814F-E8D5-6128-D72B3658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86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47636B-C6ED-36FB-8BF9-B9A00254A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5DB-A2FA-43E6-AA6E-2C1BD1815B91}" type="datetime1">
              <a:rPr lang="it-IT" smtClean="0"/>
              <a:t>28/11/2023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E1AEFD-8C6C-5407-30C0-B5877C54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61542B-45F5-011C-6720-10575922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82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20D5E9-B26C-42D8-654D-61F95964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214E25-FD61-C96D-8B8A-8CF4424A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31DA03-2130-1099-5959-7E38FC9FB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E294DD-C80D-AF30-988E-A55F2C4C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31CA-6A5D-4A6D-9E5E-BF30FCAD9315}" type="datetime1">
              <a:rPr lang="it-IT" smtClean="0"/>
              <a:t>28/11/2023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483EC9-7600-C400-36B0-791F06D7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54B84A-4D38-3F50-AF64-B708FBC6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23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21AC3-87C3-3660-DB75-7AC8EFB4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0618297-D845-356A-536A-E89BD0A86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C59E04-1E41-BABE-F4FA-EC59B1847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E58CF2-A576-D46D-8DEB-BC3423D8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DB9B-2191-4A49-B7F4-4CB2F2A62BAE}" type="datetime1">
              <a:rPr lang="it-IT" smtClean="0"/>
              <a:t>28/11/2023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B10549-8AE6-D7CA-722F-4CF44694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15F5CF-F0A8-07FB-B89C-EFE90948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82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126AA9-2D03-65B7-2513-58D84F41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FE3DC9-D587-597D-C665-C8B7C07BA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17AEAB-5E18-E850-93B8-6CE5655F7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A775-0C9C-4829-AECA-21E6DFF7870D}" type="datetime1">
              <a:rPr lang="it-IT" smtClean="0"/>
              <a:t>28/11/2023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A417EC-CD6A-ED2B-2EA9-2B414A063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D7F7B-0B42-BB9F-D402-1EF27D74A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54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C5D2145F-2A5D-4575-81A3-8839E03196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87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2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customXml" Target="../ink/ink1.xml"/><Relationship Id="rId4" Type="http://schemas.openxmlformats.org/officeDocument/2006/relationships/image" Target="../media/image43.pn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4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6.xml"/><Relationship Id="rId5" Type="http://schemas.openxmlformats.org/officeDocument/2006/relationships/image" Target="../media/image47.png"/><Relationship Id="rId10" Type="http://schemas.openxmlformats.org/officeDocument/2006/relationships/image" Target="../media/image401.png"/><Relationship Id="rId4" Type="http://schemas.openxmlformats.org/officeDocument/2006/relationships/image" Target="../media/image10.png"/><Relationship Id="rId9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7.jp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9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23" Type="http://schemas.openxmlformats.org/officeDocument/2006/relationships/image" Target="../media/image630.png"/><Relationship Id="rId10" Type="http://schemas.openxmlformats.org/officeDocument/2006/relationships/image" Target="../media/image29.sv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29.svg"/><Relationship Id="rId3" Type="http://schemas.openxmlformats.org/officeDocument/2006/relationships/image" Target="../media/image71.png"/><Relationship Id="rId7" Type="http://schemas.openxmlformats.org/officeDocument/2006/relationships/image" Target="../media/image73.svg"/><Relationship Id="rId12" Type="http://schemas.openxmlformats.org/officeDocument/2006/relationships/image" Target="../media/image2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11" Type="http://schemas.openxmlformats.org/officeDocument/2006/relationships/image" Target="../media/image23.svg"/><Relationship Id="rId5" Type="http://schemas.openxmlformats.org/officeDocument/2006/relationships/image" Target="../media/image21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1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81.png"/><Relationship Id="rId18" Type="http://schemas.openxmlformats.org/officeDocument/2006/relationships/image" Target="../media/image10.png"/><Relationship Id="rId3" Type="http://schemas.openxmlformats.org/officeDocument/2006/relationships/image" Target="../media/image70.png"/><Relationship Id="rId21" Type="http://schemas.openxmlformats.org/officeDocument/2006/relationships/image" Target="../media/image28.png"/><Relationship Id="rId7" Type="http://schemas.openxmlformats.org/officeDocument/2006/relationships/image" Target="../media/image72.png"/><Relationship Id="rId12" Type="http://schemas.openxmlformats.org/officeDocument/2006/relationships/image" Target="../media/image80.png"/><Relationship Id="rId17" Type="http://schemas.openxmlformats.org/officeDocument/2006/relationships/image" Target="../media/image74.png"/><Relationship Id="rId2" Type="http://schemas.openxmlformats.org/officeDocument/2006/relationships/image" Target="../media/image76.png"/><Relationship Id="rId16" Type="http://schemas.openxmlformats.org/officeDocument/2006/relationships/image" Target="../media/image84.pn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11" Type="http://schemas.openxmlformats.org/officeDocument/2006/relationships/image" Target="../media/image79.png"/><Relationship Id="rId5" Type="http://schemas.openxmlformats.org/officeDocument/2006/relationships/image" Target="../media/image20.png"/><Relationship Id="rId15" Type="http://schemas.openxmlformats.org/officeDocument/2006/relationships/image" Target="../media/image83.svg"/><Relationship Id="rId23" Type="http://schemas.openxmlformats.org/officeDocument/2006/relationships/image" Target="../media/image75.png"/><Relationship Id="rId10" Type="http://schemas.openxmlformats.org/officeDocument/2006/relationships/image" Target="../media/image78.png"/><Relationship Id="rId19" Type="http://schemas.openxmlformats.org/officeDocument/2006/relationships/image" Target="../media/image22.png"/><Relationship Id="rId4" Type="http://schemas.openxmlformats.org/officeDocument/2006/relationships/image" Target="../media/image71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40.png"/><Relationship Id="rId18" Type="http://schemas.openxmlformats.org/officeDocument/2006/relationships/image" Target="../media/image99.png"/><Relationship Id="rId3" Type="http://schemas.openxmlformats.org/officeDocument/2006/relationships/image" Target="../media/image94.png"/><Relationship Id="rId21" Type="http://schemas.openxmlformats.org/officeDocument/2006/relationships/image" Target="../media/image102.png"/><Relationship Id="rId7" Type="http://schemas.openxmlformats.org/officeDocument/2006/relationships/image" Target="../media/image880.png"/><Relationship Id="rId12" Type="http://schemas.openxmlformats.org/officeDocument/2006/relationships/image" Target="../media/image930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11" Type="http://schemas.openxmlformats.org/officeDocument/2006/relationships/image" Target="../media/image920.png"/><Relationship Id="rId5" Type="http://schemas.openxmlformats.org/officeDocument/2006/relationships/image" Target="../media/image860.png"/><Relationship Id="rId15" Type="http://schemas.openxmlformats.org/officeDocument/2006/relationships/image" Target="../media/image96.jpg"/><Relationship Id="rId10" Type="http://schemas.openxmlformats.org/officeDocument/2006/relationships/image" Target="../media/image910.png"/><Relationship Id="rId19" Type="http://schemas.openxmlformats.org/officeDocument/2006/relationships/image" Target="../media/image100.png"/><Relationship Id="rId4" Type="http://schemas.openxmlformats.org/officeDocument/2006/relationships/image" Target="../media/image95.jpg"/><Relationship Id="rId9" Type="http://schemas.openxmlformats.org/officeDocument/2006/relationships/image" Target="../media/image900.png"/><Relationship Id="rId1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5.jpg"/><Relationship Id="rId7" Type="http://schemas.openxmlformats.org/officeDocument/2006/relationships/image" Target="../media/image106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Relationship Id="rId9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10.png"/><Relationship Id="rId4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2.png"/><Relationship Id="rId7" Type="http://schemas.openxmlformats.org/officeDocument/2006/relationships/image" Target="../media/image11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1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1.jp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emf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5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830.png"/><Relationship Id="rId4" Type="http://schemas.openxmlformats.org/officeDocument/2006/relationships/image" Target="../media/image8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26" Type="http://schemas.openxmlformats.org/officeDocument/2006/relationships/image" Target="../media/image157.png"/><Relationship Id="rId3" Type="http://schemas.openxmlformats.org/officeDocument/2006/relationships/image" Target="../media/image131.png"/><Relationship Id="rId21" Type="http://schemas.openxmlformats.org/officeDocument/2006/relationships/image" Target="../media/image152.png"/><Relationship Id="rId7" Type="http://schemas.openxmlformats.org/officeDocument/2006/relationships/image" Target="../media/image136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156.png"/><Relationship Id="rId2" Type="http://schemas.openxmlformats.org/officeDocument/2006/relationships/image" Target="../media/image129.png"/><Relationship Id="rId16" Type="http://schemas.openxmlformats.org/officeDocument/2006/relationships/image" Target="../media/image146.png"/><Relationship Id="rId20" Type="http://schemas.openxmlformats.org/officeDocument/2006/relationships/image" Target="../media/image151.png"/><Relationship Id="rId29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1.png"/><Relationship Id="rId24" Type="http://schemas.openxmlformats.org/officeDocument/2006/relationships/image" Target="../media/image155.png"/><Relationship Id="rId5" Type="http://schemas.openxmlformats.org/officeDocument/2006/relationships/image" Target="../media/image134.png"/><Relationship Id="rId15" Type="http://schemas.openxmlformats.org/officeDocument/2006/relationships/image" Target="../media/image145.png"/><Relationship Id="rId23" Type="http://schemas.openxmlformats.org/officeDocument/2006/relationships/image" Target="../media/image154.png"/><Relationship Id="rId28" Type="http://schemas.openxmlformats.org/officeDocument/2006/relationships/image" Target="../media/image159.png"/><Relationship Id="rId10" Type="http://schemas.openxmlformats.org/officeDocument/2006/relationships/image" Target="../media/image139.png"/><Relationship Id="rId19" Type="http://schemas.openxmlformats.org/officeDocument/2006/relationships/image" Target="../media/image149.png"/><Relationship Id="rId4" Type="http://schemas.openxmlformats.org/officeDocument/2006/relationships/image" Target="../media/image132.png"/><Relationship Id="rId9" Type="http://schemas.openxmlformats.org/officeDocument/2006/relationships/image" Target="../media/image138.png"/><Relationship Id="rId14" Type="http://schemas.openxmlformats.org/officeDocument/2006/relationships/image" Target="../media/image144.png"/><Relationship Id="rId22" Type="http://schemas.openxmlformats.org/officeDocument/2006/relationships/image" Target="../media/image153.png"/><Relationship Id="rId27" Type="http://schemas.openxmlformats.org/officeDocument/2006/relationships/image" Target="../media/image15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10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32.png"/><Relationship Id="rId26" Type="http://schemas.openxmlformats.org/officeDocument/2006/relationships/image" Target="../media/image39.png"/><Relationship Id="rId3" Type="http://schemas.openxmlformats.org/officeDocument/2006/relationships/image" Target="../media/image10.png"/><Relationship Id="rId21" Type="http://schemas.openxmlformats.org/officeDocument/2006/relationships/image" Target="../media/image35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31.png"/><Relationship Id="rId25" Type="http://schemas.openxmlformats.org/officeDocument/2006/relationships/image" Target="../media/image38.png"/><Relationship Id="rId2" Type="http://schemas.openxmlformats.org/officeDocument/2006/relationships/image" Target="../media/image11.png"/><Relationship Id="rId16" Type="http://schemas.openxmlformats.org/officeDocument/2006/relationships/image" Target="../media/image29.sv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111.png"/><Relationship Id="rId5" Type="http://schemas.openxmlformats.org/officeDocument/2006/relationships/image" Target="../media/image14.png"/><Relationship Id="rId15" Type="http://schemas.openxmlformats.org/officeDocument/2006/relationships/image" Target="../media/image28.png"/><Relationship Id="rId23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6.png"/><Relationship Id="rId27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Limone su sfondo giallo">
            <a:extLst>
              <a:ext uri="{FF2B5EF4-FFF2-40B4-BE49-F238E27FC236}">
                <a16:creationId xmlns:a16="http://schemas.microsoft.com/office/drawing/2014/main" id="{3ADA8EEE-AB13-9EF0-13B9-3BE53BB45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3" b="2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803CF5D-69DD-D49C-43F5-2631D33EE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67" y="1383103"/>
            <a:ext cx="4474052" cy="2640247"/>
          </a:xfrm>
        </p:spPr>
        <p:txBody>
          <a:bodyPr>
            <a:noAutofit/>
          </a:bodyPr>
          <a:lstStyle/>
          <a:p>
            <a:pPr algn="l"/>
            <a:r>
              <a:rPr lang="it-IT" sz="5400" dirty="0">
                <a:latin typeface="Aptos ExtraBold" panose="020F0502020204030204" pitchFamily="34" charset="0"/>
              </a:rPr>
              <a:t>Signori, </a:t>
            </a:r>
            <a:br>
              <a:rPr lang="it-IT" sz="5400" dirty="0">
                <a:latin typeface="Aptos ExtraBold" panose="020F0502020204030204" pitchFamily="34" charset="0"/>
              </a:rPr>
            </a:br>
            <a:r>
              <a:rPr lang="it-IT" sz="5400" dirty="0">
                <a:latin typeface="Aptos ExtraBold" panose="020F0502020204030204" pitchFamily="34" charset="0"/>
              </a:rPr>
              <a:t>i </a:t>
            </a:r>
            <a:r>
              <a:rPr lang="it-IT" sz="5400" dirty="0" err="1">
                <a:latin typeface="Aptos ExtraBold" panose="020F0502020204030204" pitchFamily="34" charset="0"/>
              </a:rPr>
              <a:t>muoniiii</a:t>
            </a:r>
            <a:r>
              <a:rPr lang="it-IT" sz="5400" dirty="0">
                <a:latin typeface="Aptos ExtraBold" panose="020F0502020204030204" pitchFamily="34" charset="0"/>
              </a:rPr>
              <a:t>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4206D0-3034-AC01-D674-59C091B45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112" y="4000490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Chiara Aimè e Ilaria Vai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7B6553F-E25F-F4AB-A12E-0D239EBD9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57" y="4666292"/>
            <a:ext cx="1897925" cy="18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8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84D6929A-A777-193A-C0A1-D8E1E6B4DB9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18003" y="6688826"/>
            <a:ext cx="11197276" cy="1249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5740165A-0B76-E208-D96E-4496282F286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18003" y="6250057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EBFEE33-1AE2-956A-048D-B029C96D244E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18003" y="5232969"/>
            <a:ext cx="11188874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209180D7-5389-BFB5-28C3-DCF77B713E8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18003" y="4820462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2A4423D-A033-2DED-10A7-4C0D4B38F50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18003" y="4387635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84AA4FE-9B5B-2D48-501B-6014FAB2058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8003" y="3961969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7767759-6A52-D054-C129-7D8BE8D281E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18003" y="35287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1D8386A-D8A8-2F65-8497-8284E935A54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8003" y="30891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B651889-8B23-5DD5-49A7-476958DA1F2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8003" y="2118218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2F6CCFFB-A9AF-C534-1DA5-CCD2B4E6EEA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18003" y="1063720"/>
            <a:ext cx="11197276" cy="154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558949D3-0BF4-F6B6-4FFD-4C483D83E5C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18003" y="632433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2780F324-C17A-45B0-E4C4-DA3213037A6C}"/>
              </a:ext>
            </a:extLst>
          </p:cNvPr>
          <p:cNvCxnSpPr>
            <a:cxnSpLocks/>
            <a:stCxn id="144" idx="7"/>
          </p:cNvCxnSpPr>
          <p:nvPr/>
        </p:nvCxnSpPr>
        <p:spPr>
          <a:xfrm flipV="1">
            <a:off x="6578010" y="1210857"/>
            <a:ext cx="3228879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847A92D1-0473-8427-7E19-CCA65ED5A41A}"/>
              </a:ext>
            </a:extLst>
          </p:cNvPr>
          <p:cNvGrpSpPr/>
          <p:nvPr/>
        </p:nvGrpSpPr>
        <p:grpSpPr>
          <a:xfrm>
            <a:off x="2845887" y="0"/>
            <a:ext cx="8514751" cy="6898850"/>
            <a:chOff x="3059247" y="0"/>
            <a:chExt cx="8514751" cy="6898850"/>
          </a:xfrm>
        </p:grpSpPr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B2883240-2E26-A008-C61E-1C2765C89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247" y="0"/>
              <a:ext cx="2895525" cy="6858000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BAF8D0CB-BB47-D042-96D3-EEBB35226673}"/>
                </a:ext>
              </a:extLst>
            </p:cNvPr>
            <p:cNvCxnSpPr>
              <a:cxnSpLocks/>
            </p:cNvCxnSpPr>
            <p:nvPr/>
          </p:nvCxnSpPr>
          <p:spPr>
            <a:xfrm>
              <a:off x="5629626" y="759929"/>
              <a:ext cx="1168001" cy="53844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4E2AED93-0A6F-3BB2-020D-AF3BD7C3CA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775" y="1232846"/>
              <a:ext cx="266353" cy="566600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025B3151-CB88-97CF-8FB4-F2EAF7ABAD7A}"/>
                </a:ext>
              </a:extLst>
            </p:cNvPr>
            <p:cNvCxnSpPr>
              <a:cxnSpLocks/>
            </p:cNvCxnSpPr>
            <p:nvPr/>
          </p:nvCxnSpPr>
          <p:spPr>
            <a:xfrm>
              <a:off x="6806028" y="1302227"/>
              <a:ext cx="747138" cy="66504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F701C870-CDC9-AA79-8F35-7225C74F7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058" y="1903056"/>
              <a:ext cx="297186" cy="499579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2DDE3CB8-0453-B0A3-7662-9F89314A12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5462" y="1949193"/>
              <a:ext cx="773243" cy="125252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304E424A-12A5-F684-ACEB-B12EA8E86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2458" y="3129473"/>
              <a:ext cx="301858" cy="20073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18D9AE04-085A-8F3E-EC77-7DC15E9F23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71789" y="3109123"/>
              <a:ext cx="511767" cy="201378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D9F2715C-9DCB-D102-751E-F01A01FD90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6325" y="3129473"/>
              <a:ext cx="3307673" cy="376937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F10D5C4A-C89D-7D9E-2875-99C71AFC2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0374" y="1910249"/>
              <a:ext cx="301858" cy="2007339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2C981CB8-D4B0-2407-EE6C-A5E04F32F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3347" y="2040268"/>
              <a:ext cx="165742" cy="1950767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FD72EA6E-7A4D-1C01-6FB9-D541993F12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7672" y="4211273"/>
              <a:ext cx="718423" cy="6799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34FF1530-A1E1-2607-EFF6-67CA7F9EE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5938" y="5115650"/>
              <a:ext cx="276019" cy="81348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FDECE6A2-72C8-5872-4088-B2C16441356A}"/>
                </a:ext>
              </a:extLst>
            </p:cNvPr>
            <p:cNvCxnSpPr>
              <a:cxnSpLocks/>
            </p:cNvCxnSpPr>
            <p:nvPr/>
          </p:nvCxnSpPr>
          <p:spPr>
            <a:xfrm>
              <a:off x="5294996" y="1511122"/>
              <a:ext cx="941807" cy="132089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E1340ABA-9B82-AB17-1348-674411FB1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2467" y="2172416"/>
              <a:ext cx="270020" cy="137844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ACF6E58C-2E7B-E494-AC32-8F9BE33034B7}"/>
                </a:ext>
              </a:extLst>
            </p:cNvPr>
            <p:cNvCxnSpPr>
              <a:cxnSpLocks/>
            </p:cNvCxnSpPr>
            <p:nvPr/>
          </p:nvCxnSpPr>
          <p:spPr>
            <a:xfrm>
              <a:off x="4889121" y="2497109"/>
              <a:ext cx="694066" cy="439957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4B4EB4F9-48F3-8E48-306C-485F997D3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3325" y="3109123"/>
              <a:ext cx="165252" cy="378756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07FD5B5D-7CF3-C124-8A42-5FD2F4C77D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7137" y="1725337"/>
              <a:ext cx="192004" cy="810734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723EC5FD-8DE5-B476-B574-54F4AF06F1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4486" y="1718850"/>
              <a:ext cx="20618" cy="869895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1DAB9263-9D85-4F7C-72FE-A9227E410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8682782" y="5196632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5DBEE9DA-D177-4695-1990-4FF1BFB72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5502600" y="2912617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132BA8-309B-06A6-1AFF-83C3FC1DA0C0}"/>
              </a:ext>
            </a:extLst>
          </p:cNvPr>
          <p:cNvSpPr txBox="1"/>
          <p:nvPr/>
        </p:nvSpPr>
        <p:spPr>
          <a:xfrm>
            <a:off x="-2680" y="13744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anni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91B5F9-EC5B-7C52-8783-37621C817954}"/>
              </a:ext>
            </a:extLst>
          </p:cNvPr>
          <p:cNvSpPr txBox="1"/>
          <p:nvPr/>
        </p:nvSpPr>
        <p:spPr>
          <a:xfrm>
            <a:off x="-2680" y="4631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1935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8A8CB9-4311-3A36-A0D7-58683F151726}"/>
              </a:ext>
            </a:extLst>
          </p:cNvPr>
          <p:cNvSpPr txBox="1"/>
          <p:nvPr/>
        </p:nvSpPr>
        <p:spPr>
          <a:xfrm>
            <a:off x="-2680" y="89598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1945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49CF1C-9B80-4623-12AD-7AA2464771A9}"/>
              </a:ext>
            </a:extLst>
          </p:cNvPr>
          <p:cNvSpPr txBox="1"/>
          <p:nvPr/>
        </p:nvSpPr>
        <p:spPr>
          <a:xfrm>
            <a:off x="-2680" y="195873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1955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98A822-4E2D-D0FF-AB39-DDB951E16767}"/>
              </a:ext>
            </a:extLst>
          </p:cNvPr>
          <p:cNvSpPr txBox="1"/>
          <p:nvPr/>
        </p:nvSpPr>
        <p:spPr>
          <a:xfrm>
            <a:off x="-2680" y="293062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1965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2CB720-D085-A79B-34B5-29A6278CDDAF}"/>
              </a:ext>
            </a:extLst>
          </p:cNvPr>
          <p:cNvSpPr txBox="1"/>
          <p:nvPr/>
        </p:nvSpPr>
        <p:spPr>
          <a:xfrm>
            <a:off x="-2680" y="33616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1975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84874E-791F-C5AF-94FC-9A2BDA3399DE}"/>
              </a:ext>
            </a:extLst>
          </p:cNvPr>
          <p:cNvSpPr txBox="1"/>
          <p:nvPr/>
        </p:nvSpPr>
        <p:spPr>
          <a:xfrm>
            <a:off x="-2680" y="379269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1985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409749-BA8E-5432-402F-09C627273B99}"/>
              </a:ext>
            </a:extLst>
          </p:cNvPr>
          <p:cNvSpPr txBox="1"/>
          <p:nvPr/>
        </p:nvSpPr>
        <p:spPr>
          <a:xfrm>
            <a:off x="-2680" y="422372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1995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DB5107-EEE1-A306-CAF0-D505975EFE19}"/>
              </a:ext>
            </a:extLst>
          </p:cNvPr>
          <p:cNvSpPr txBox="1"/>
          <p:nvPr/>
        </p:nvSpPr>
        <p:spPr>
          <a:xfrm>
            <a:off x="5952312" y="559989"/>
            <a:ext cx="26050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1937</a:t>
            </a:r>
            <a:r>
              <a:rPr lang="it-IT" sz="1500" dirty="0">
                <a:solidFill>
                  <a:srgbClr val="C00000"/>
                </a:solidFill>
                <a:latin typeface="Aptos" panose="020B0004020202020204" pitchFamily="34" charset="0"/>
              </a:rPr>
              <a:t> scoperta del mesotrone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BABF1A-730D-F5A6-840A-18AE65B900C2}"/>
              </a:ext>
            </a:extLst>
          </p:cNvPr>
          <p:cNvSpPr txBox="1"/>
          <p:nvPr/>
        </p:nvSpPr>
        <p:spPr>
          <a:xfrm>
            <a:off x="-2680" y="465476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2005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E74D0C-BF4D-838A-4CE5-69D5F1154B6C}"/>
              </a:ext>
            </a:extLst>
          </p:cNvPr>
          <p:cNvSpPr txBox="1"/>
          <p:nvPr/>
        </p:nvSpPr>
        <p:spPr>
          <a:xfrm>
            <a:off x="-2680" y="508580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097A59-F313-B1C0-9BE0-01FFE75DD6AE}"/>
              </a:ext>
            </a:extLst>
          </p:cNvPr>
          <p:cNvSpPr txBox="1"/>
          <p:nvPr/>
        </p:nvSpPr>
        <p:spPr>
          <a:xfrm>
            <a:off x="-2680" y="608600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2065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59BFCA-07B7-CF43-5923-3D17D771369D}"/>
              </a:ext>
            </a:extLst>
          </p:cNvPr>
          <p:cNvSpPr txBox="1"/>
          <p:nvPr/>
        </p:nvSpPr>
        <p:spPr>
          <a:xfrm>
            <a:off x="-2680" y="65207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2075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42FD50F-E14F-477F-2E1C-91435034F765}"/>
              </a:ext>
            </a:extLst>
          </p:cNvPr>
          <p:cNvSpPr txBox="1"/>
          <p:nvPr/>
        </p:nvSpPr>
        <p:spPr>
          <a:xfrm>
            <a:off x="233680" y="2782728"/>
            <a:ext cx="184896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studio piramide di Giza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FD7CC9-109B-40F3-051A-03F058C291B4}"/>
              </a:ext>
            </a:extLst>
          </p:cNvPr>
          <p:cNvSpPr txBox="1"/>
          <p:nvPr/>
        </p:nvSpPr>
        <p:spPr>
          <a:xfrm>
            <a:off x="6414421" y="817525"/>
            <a:ext cx="2748506" cy="28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vita media del mesotrone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FB2B951-7F7D-63FF-E3D5-E952F1DFEAEF}"/>
              </a:ext>
            </a:extLst>
          </p:cNvPr>
          <p:cNvSpPr txBox="1"/>
          <p:nvPr/>
        </p:nvSpPr>
        <p:spPr>
          <a:xfrm>
            <a:off x="6963303" y="1106935"/>
            <a:ext cx="2234394" cy="3231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84D0458-C988-DF3D-5425-757E7FFE27A9}"/>
              </a:ext>
            </a:extLst>
          </p:cNvPr>
          <p:cNvSpPr txBox="1"/>
          <p:nvPr/>
        </p:nvSpPr>
        <p:spPr>
          <a:xfrm>
            <a:off x="7156044" y="1353716"/>
            <a:ext cx="2166071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1947-48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universalità dell’interazione debole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DB9BFA-757D-4727-444C-72D8ACDE4111}"/>
              </a:ext>
            </a:extLst>
          </p:cNvPr>
          <p:cNvSpPr txBox="1"/>
          <p:nvPr/>
        </p:nvSpPr>
        <p:spPr>
          <a:xfrm>
            <a:off x="7792537" y="1885658"/>
            <a:ext cx="2096310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conservazione del numero leptonico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E169BCF-7B20-A160-9D4B-5B4E46C53EE1}"/>
              </a:ext>
            </a:extLst>
          </p:cNvPr>
          <p:cNvSpPr txBox="1"/>
          <p:nvPr/>
        </p:nvSpPr>
        <p:spPr>
          <a:xfrm>
            <a:off x="158690" y="2336212"/>
            <a:ext cx="169922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ricerca di processi LFV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91527DB-AC1E-AD68-49DD-3267A7F1945A}"/>
              </a:ext>
            </a:extLst>
          </p:cNvPr>
          <p:cNvSpPr txBox="1"/>
          <p:nvPr/>
        </p:nvSpPr>
        <p:spPr>
          <a:xfrm>
            <a:off x="617144" y="2070727"/>
            <a:ext cx="36319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1957-59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ipotesi di due famiglie leptoniche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DCA26F8-56AA-47E9-99DC-F9C715259A7D}"/>
              </a:ext>
            </a:extLst>
          </p:cNvPr>
          <p:cNvSpPr txBox="1"/>
          <p:nvPr/>
        </p:nvSpPr>
        <p:spPr>
          <a:xfrm>
            <a:off x="1675475" y="2863537"/>
            <a:ext cx="239788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neutrino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distinto dal neutrino </a:t>
            </a:r>
            <a:r>
              <a:rPr lang="it-IT" sz="1500" i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034562D-A289-9E52-DFFE-A61D1271BBB8}"/>
              </a:ext>
            </a:extLst>
          </p:cNvPr>
          <p:cNvSpPr txBox="1"/>
          <p:nvPr/>
        </p:nvSpPr>
        <p:spPr>
          <a:xfrm>
            <a:off x="8596532" y="2760374"/>
            <a:ext cx="3780414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della vita media di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cosmici, test della dilatazione relativistica della vita media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6AAC79-8B19-67EB-FAF8-EA1B76F7AFA3}"/>
              </a:ext>
            </a:extLst>
          </p:cNvPr>
          <p:cNvSpPr txBox="1"/>
          <p:nvPr/>
        </p:nvSpPr>
        <p:spPr>
          <a:xfrm>
            <a:off x="631795" y="3521057"/>
            <a:ext cx="2560334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1977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tempo di vita del muone al CERN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9E49C98-D075-BBCF-9F93-8B4A8F4F523C}"/>
              </a:ext>
            </a:extLst>
          </p:cNvPr>
          <p:cNvSpPr txBox="1"/>
          <p:nvPr/>
        </p:nvSpPr>
        <p:spPr>
          <a:xfrm>
            <a:off x="9096861" y="3516145"/>
            <a:ext cx="299323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prodotti dai neutrini atmosferici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B99584-0E49-BF99-4BC1-53B8A0AD1C96}"/>
              </a:ext>
            </a:extLst>
          </p:cNvPr>
          <p:cNvSpPr txBox="1"/>
          <p:nvPr/>
        </p:nvSpPr>
        <p:spPr>
          <a:xfrm>
            <a:off x="5119656" y="3568135"/>
            <a:ext cx="177569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Z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+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E98C019-823B-37D1-98A9-92E406FAAA6A}"/>
              </a:ext>
            </a:extLst>
          </p:cNvPr>
          <p:cNvSpPr txBox="1"/>
          <p:nvPr/>
        </p:nvSpPr>
        <p:spPr>
          <a:xfrm>
            <a:off x="391221" y="4618344"/>
            <a:ext cx="3094392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2005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spettroscopia muonica per la misura  del raggio del protone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73E2C3B-CBF5-71B7-2C11-0A4100C56375}"/>
              </a:ext>
            </a:extLst>
          </p:cNvPr>
          <p:cNvSpPr txBox="1"/>
          <p:nvPr/>
        </p:nvSpPr>
        <p:spPr>
          <a:xfrm>
            <a:off x="860809" y="5423122"/>
            <a:ext cx="2017996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2016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esperimento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g-2 al Fermilab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AE2357C-C8E7-895F-E119-477E77033300}"/>
              </a:ext>
            </a:extLst>
          </p:cNvPr>
          <p:cNvSpPr txBox="1"/>
          <p:nvPr/>
        </p:nvSpPr>
        <p:spPr>
          <a:xfrm>
            <a:off x="10114789" y="4840641"/>
            <a:ext cx="2231676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2007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prima radiografia muonica di un vulcano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BB7050E-AF6E-ED1E-EEF5-73CF78E78C66}"/>
              </a:ext>
            </a:extLst>
          </p:cNvPr>
          <p:cNvSpPr txBox="1"/>
          <p:nvPr/>
        </p:nvSpPr>
        <p:spPr>
          <a:xfrm>
            <a:off x="6809153" y="5008172"/>
            <a:ext cx="2609662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nascita dei tomografi muonici per lo screening di navi e container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70A74B6-6205-E0CE-2CF8-CA72B418E9EB}"/>
              </a:ext>
            </a:extLst>
          </p:cNvPr>
          <p:cNvSpPr txBox="1"/>
          <p:nvPr/>
        </p:nvSpPr>
        <p:spPr>
          <a:xfrm>
            <a:off x="271761" y="1045352"/>
            <a:ext cx="2661863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il prodotto del decadimento del mesone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1B23022-831D-12F0-BE83-3BA3B424F86F}"/>
              </a:ext>
            </a:extLst>
          </p:cNvPr>
          <p:cNvSpPr txBox="1"/>
          <p:nvPr/>
        </p:nvSpPr>
        <p:spPr>
          <a:xfrm>
            <a:off x="9827209" y="1105900"/>
            <a:ext cx="248422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dell’elettrone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6342381-983F-E02C-24D7-B74637AE7B6B}"/>
              </a:ext>
            </a:extLst>
          </p:cNvPr>
          <p:cNvSpPr txBox="1"/>
          <p:nvPr/>
        </p:nvSpPr>
        <p:spPr>
          <a:xfrm>
            <a:off x="1006549" y="1556755"/>
            <a:ext cx="311143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descrizione dell’anomalia del momento magnetico dei leptoni 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AB6A86B-C945-C752-6711-A4823DFA360B}"/>
              </a:ext>
            </a:extLst>
          </p:cNvPr>
          <p:cNvSpPr txBox="1"/>
          <p:nvPr/>
        </p:nvSpPr>
        <p:spPr>
          <a:xfrm>
            <a:off x="9970291" y="1806392"/>
            <a:ext cx="237126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atomo muonico e produzione del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muonio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8A19A79-371F-5A9D-C652-4145E2661C62}"/>
              </a:ext>
            </a:extLst>
          </p:cNvPr>
          <p:cNvSpPr txBox="1"/>
          <p:nvPr/>
        </p:nvSpPr>
        <p:spPr>
          <a:xfrm>
            <a:off x="8120833" y="2283250"/>
            <a:ext cx="3035091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della violazione di P nei decadimenti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2CCC81F-F4B5-5C1A-EE14-D46F6161CC06}"/>
              </a:ext>
            </a:extLst>
          </p:cNvPr>
          <p:cNvSpPr txBox="1"/>
          <p:nvPr/>
        </p:nvSpPr>
        <p:spPr>
          <a:xfrm>
            <a:off x="1954340" y="2427223"/>
            <a:ext cx="246633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/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it-IT" sz="1500" b="1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2002</a:t>
                </a:r>
                <a:r>
                  <a:rPr lang="it-IT" sz="1500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 ricerca del decadimento </a:t>
                </a:r>
                <a14:m>
                  <m:oMath xmlns:m="http://schemas.openxmlformats.org/officeDocument/2006/math">
                    <m:r>
                      <a:rPr lang="it-IT" sz="15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sz="15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5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it-IT" sz="15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1500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 a MEG</a:t>
                </a:r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blipFill>
                <a:blip r:embed="rId4"/>
                <a:stretch>
                  <a:fillRect l="-885" t="-12000" b="-1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3748CC8-0516-D91A-AFDC-E1C9D0C0FD5F}"/>
              </a:ext>
            </a:extLst>
          </p:cNvPr>
          <p:cNvSpPr txBox="1"/>
          <p:nvPr/>
        </p:nvSpPr>
        <p:spPr>
          <a:xfrm>
            <a:off x="7509310" y="6423782"/>
            <a:ext cx="30578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2073</a:t>
            </a:r>
            <a:r>
              <a:rPr lang="it-IT" sz="1500" dirty="0">
                <a:latin typeface="Aptos" panose="020B0004020202020204" pitchFamily="34" charset="0"/>
              </a:rPr>
              <a:t> in un ipotetico </a:t>
            </a:r>
            <a:r>
              <a:rPr lang="it-IT" sz="1500" dirty="0" err="1">
                <a:latin typeface="Aptos" panose="020B0004020202020204" pitchFamily="34" charset="0"/>
              </a:rPr>
              <a:t>Muon</a:t>
            </a:r>
            <a:r>
              <a:rPr lang="it-IT" sz="1500" dirty="0">
                <a:latin typeface="Aptos" panose="020B0004020202020204" pitchFamily="34" charset="0"/>
              </a:rPr>
              <a:t> Collider</a:t>
            </a:r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540FEA5D-447F-CE5B-B660-947F648356ED}"/>
              </a:ext>
            </a:extLst>
          </p:cNvPr>
          <p:cNvCxnSpPr>
            <a:cxnSpLocks/>
          </p:cNvCxnSpPr>
          <p:nvPr/>
        </p:nvCxnSpPr>
        <p:spPr>
          <a:xfrm>
            <a:off x="4767287" y="3172906"/>
            <a:ext cx="273185" cy="3996085"/>
          </a:xfrm>
          <a:prstGeom prst="line">
            <a:avLst/>
          </a:prstGeom>
          <a:ln w="57150">
            <a:solidFill>
              <a:srgbClr val="E5A5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e 134">
            <a:extLst>
              <a:ext uri="{FF2B5EF4-FFF2-40B4-BE49-F238E27FC236}">
                <a16:creationId xmlns:a16="http://schemas.microsoft.com/office/drawing/2014/main" id="{EEA30136-2E4C-5DA5-E307-715941A6EEA7}"/>
              </a:ext>
            </a:extLst>
          </p:cNvPr>
          <p:cNvSpPr/>
          <p:nvPr/>
        </p:nvSpPr>
        <p:spPr>
          <a:xfrm>
            <a:off x="5349507" y="64126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70638387-6C59-9BD0-4628-C5933B86B75D}"/>
              </a:ext>
            </a:extLst>
          </p:cNvPr>
          <p:cNvSpPr/>
          <p:nvPr/>
        </p:nvSpPr>
        <p:spPr>
          <a:xfrm>
            <a:off x="5714629" y="88309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CA779B8-FBF6-FF95-51E0-33B650E360B6}"/>
              </a:ext>
            </a:extLst>
          </p:cNvPr>
          <p:cNvCxnSpPr>
            <a:cxnSpLocks/>
            <a:stCxn id="135" idx="6"/>
            <a:endCxn id="12" idx="1"/>
          </p:cNvCxnSpPr>
          <p:nvPr/>
        </p:nvCxnSpPr>
        <p:spPr>
          <a:xfrm>
            <a:off x="5504673" y="718669"/>
            <a:ext cx="447639" cy="290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221C1A9-632A-D8CD-591B-A68234EC2965}"/>
              </a:ext>
            </a:extLst>
          </p:cNvPr>
          <p:cNvCxnSpPr>
            <a:cxnSpLocks/>
            <a:stCxn id="136" idx="6"/>
            <a:endCxn id="19" idx="1"/>
          </p:cNvCxnSpPr>
          <p:nvPr/>
        </p:nvCxnSpPr>
        <p:spPr>
          <a:xfrm flipV="1">
            <a:off x="5869795" y="957660"/>
            <a:ext cx="544626" cy="283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e 143">
            <a:extLst>
              <a:ext uri="{FF2B5EF4-FFF2-40B4-BE49-F238E27FC236}">
                <a16:creationId xmlns:a16="http://schemas.microsoft.com/office/drawing/2014/main" id="{0FFFC0AB-F0AC-83EE-CA0C-0F057267FAEF}"/>
              </a:ext>
            </a:extLst>
          </p:cNvPr>
          <p:cNvSpPr/>
          <p:nvPr/>
        </p:nvSpPr>
        <p:spPr>
          <a:xfrm>
            <a:off x="6445568" y="11884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2A053EE9-0E9F-D195-CF47-3406D46244D2}"/>
              </a:ext>
            </a:extLst>
          </p:cNvPr>
          <p:cNvCxnSpPr>
            <a:cxnSpLocks/>
            <a:stCxn id="144" idx="6"/>
            <a:endCxn id="20" idx="1"/>
          </p:cNvCxnSpPr>
          <p:nvPr/>
        </p:nvCxnSpPr>
        <p:spPr>
          <a:xfrm>
            <a:off x="6600734" y="1265892"/>
            <a:ext cx="362569" cy="2626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e 150">
            <a:extLst>
              <a:ext uri="{FF2B5EF4-FFF2-40B4-BE49-F238E27FC236}">
                <a16:creationId xmlns:a16="http://schemas.microsoft.com/office/drawing/2014/main" id="{8D39B60D-321C-EBBB-BC03-5AFE683FA2C2}"/>
              </a:ext>
            </a:extLst>
          </p:cNvPr>
          <p:cNvSpPr/>
          <p:nvPr/>
        </p:nvSpPr>
        <p:spPr>
          <a:xfrm>
            <a:off x="6709315" y="138999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BA4EF34E-6991-1E6E-68A2-86016BECF24F}"/>
              </a:ext>
            </a:extLst>
          </p:cNvPr>
          <p:cNvCxnSpPr>
            <a:cxnSpLocks/>
            <a:stCxn id="151" idx="6"/>
          </p:cNvCxnSpPr>
          <p:nvPr/>
        </p:nvCxnSpPr>
        <p:spPr>
          <a:xfrm flipV="1">
            <a:off x="6864481" y="1451547"/>
            <a:ext cx="31881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355BF315-D4E9-B2A2-ECB7-48F4A4064DB7}"/>
              </a:ext>
            </a:extLst>
          </p:cNvPr>
          <p:cNvCxnSpPr>
            <a:cxnSpLocks/>
          </p:cNvCxnSpPr>
          <p:nvPr/>
        </p:nvCxnSpPr>
        <p:spPr>
          <a:xfrm flipV="1">
            <a:off x="4918426" y="124557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3722E93E-7619-7958-C724-829DA5E1CF99}"/>
              </a:ext>
            </a:extLst>
          </p:cNvPr>
          <p:cNvCxnSpPr>
            <a:cxnSpLocks/>
          </p:cNvCxnSpPr>
          <p:nvPr/>
        </p:nvCxnSpPr>
        <p:spPr>
          <a:xfrm flipV="1">
            <a:off x="2940374" y="1159337"/>
            <a:ext cx="23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59D73FC-AB00-1794-5A72-F412EC0BD075}"/>
              </a:ext>
            </a:extLst>
          </p:cNvPr>
          <p:cNvSpPr txBox="1"/>
          <p:nvPr/>
        </p:nvSpPr>
        <p:spPr>
          <a:xfrm>
            <a:off x="3088790" y="1145718"/>
            <a:ext cx="1896424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non è la particella di Yukawa</a:t>
            </a:r>
          </a:p>
        </p:txBody>
      </p:sp>
      <p:sp>
        <p:nvSpPr>
          <p:cNvPr id="180" name="Ovale 179">
            <a:extLst>
              <a:ext uri="{FF2B5EF4-FFF2-40B4-BE49-F238E27FC236}">
                <a16:creationId xmlns:a16="http://schemas.microsoft.com/office/drawing/2014/main" id="{8FAC4F47-44B2-55CC-32AC-3BF3069F1097}"/>
              </a:ext>
            </a:extLst>
          </p:cNvPr>
          <p:cNvSpPr/>
          <p:nvPr/>
        </p:nvSpPr>
        <p:spPr>
          <a:xfrm>
            <a:off x="5156392" y="112984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Ovale 180">
            <a:extLst>
              <a:ext uri="{FF2B5EF4-FFF2-40B4-BE49-F238E27FC236}">
                <a16:creationId xmlns:a16="http://schemas.microsoft.com/office/drawing/2014/main" id="{20AF39B7-0BED-E2F7-907B-EBB0C7B12DAC}"/>
              </a:ext>
            </a:extLst>
          </p:cNvPr>
          <p:cNvSpPr/>
          <p:nvPr/>
        </p:nvSpPr>
        <p:spPr>
          <a:xfrm>
            <a:off x="4921709" y="1627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2" name="Connettore diritto 181">
            <a:extLst>
              <a:ext uri="{FF2B5EF4-FFF2-40B4-BE49-F238E27FC236}">
                <a16:creationId xmlns:a16="http://schemas.microsoft.com/office/drawing/2014/main" id="{1AAC7C60-4555-AE53-D0C2-E492480EA82D}"/>
              </a:ext>
            </a:extLst>
          </p:cNvPr>
          <p:cNvCxnSpPr>
            <a:cxnSpLocks/>
          </p:cNvCxnSpPr>
          <p:nvPr/>
        </p:nvCxnSpPr>
        <p:spPr>
          <a:xfrm>
            <a:off x="4117985" y="1701052"/>
            <a:ext cx="881307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e 183">
            <a:extLst>
              <a:ext uri="{FF2B5EF4-FFF2-40B4-BE49-F238E27FC236}">
                <a16:creationId xmlns:a16="http://schemas.microsoft.com/office/drawing/2014/main" id="{8904177C-3D3D-82F9-E340-1D5AC80BC72D}"/>
              </a:ext>
            </a:extLst>
          </p:cNvPr>
          <p:cNvSpPr/>
          <p:nvPr/>
        </p:nvSpPr>
        <p:spPr>
          <a:xfrm>
            <a:off x="7227008" y="184525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7AE523FB-E54A-1EAE-A4BA-85BB7E645C56}"/>
              </a:ext>
            </a:extLst>
          </p:cNvPr>
          <p:cNvCxnSpPr>
            <a:cxnSpLocks/>
          </p:cNvCxnSpPr>
          <p:nvPr/>
        </p:nvCxnSpPr>
        <p:spPr>
          <a:xfrm flipV="1">
            <a:off x="7322102" y="1910249"/>
            <a:ext cx="262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90D049AA-B186-9A60-BF47-039F98035A4B}"/>
              </a:ext>
            </a:extLst>
          </p:cNvPr>
          <p:cNvCxnSpPr>
            <a:cxnSpLocks/>
          </p:cNvCxnSpPr>
          <p:nvPr/>
        </p:nvCxnSpPr>
        <p:spPr>
          <a:xfrm flipV="1">
            <a:off x="7304591" y="1995605"/>
            <a:ext cx="466572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e 187">
            <a:extLst>
              <a:ext uri="{FF2B5EF4-FFF2-40B4-BE49-F238E27FC236}">
                <a16:creationId xmlns:a16="http://schemas.microsoft.com/office/drawing/2014/main" id="{C5222F50-172F-72FD-6F84-3537906B0C7E}"/>
              </a:ext>
            </a:extLst>
          </p:cNvPr>
          <p:cNvSpPr/>
          <p:nvPr/>
        </p:nvSpPr>
        <p:spPr>
          <a:xfrm>
            <a:off x="7542990" y="233373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84F55D59-7EC5-2723-3E5B-F717FC14B122}"/>
              </a:ext>
            </a:extLst>
          </p:cNvPr>
          <p:cNvCxnSpPr>
            <a:cxnSpLocks/>
          </p:cNvCxnSpPr>
          <p:nvPr/>
        </p:nvCxnSpPr>
        <p:spPr>
          <a:xfrm flipV="1">
            <a:off x="7586393" y="241113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e 189">
            <a:extLst>
              <a:ext uri="{FF2B5EF4-FFF2-40B4-BE49-F238E27FC236}">
                <a16:creationId xmlns:a16="http://schemas.microsoft.com/office/drawing/2014/main" id="{68F3B21E-D663-6D96-0E45-AB75EEABFA69}"/>
              </a:ext>
            </a:extLst>
          </p:cNvPr>
          <p:cNvSpPr/>
          <p:nvPr/>
        </p:nvSpPr>
        <p:spPr>
          <a:xfrm>
            <a:off x="4697293" y="216656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98441981-AF2F-9B9F-776B-0F7DF3167ADB}"/>
              </a:ext>
            </a:extLst>
          </p:cNvPr>
          <p:cNvCxnSpPr>
            <a:cxnSpLocks/>
          </p:cNvCxnSpPr>
          <p:nvPr/>
        </p:nvCxnSpPr>
        <p:spPr>
          <a:xfrm>
            <a:off x="4257023" y="223230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Ovale 3071">
            <a:extLst>
              <a:ext uri="{FF2B5EF4-FFF2-40B4-BE49-F238E27FC236}">
                <a16:creationId xmlns:a16="http://schemas.microsoft.com/office/drawing/2014/main" id="{4C0542CC-0DE1-2CE7-BFBA-AF9B5C44D4AF}"/>
              </a:ext>
            </a:extLst>
          </p:cNvPr>
          <p:cNvSpPr/>
          <p:nvPr/>
        </p:nvSpPr>
        <p:spPr>
          <a:xfrm>
            <a:off x="4598676" y="24099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73" name="Connettore diritto 3072">
            <a:extLst>
              <a:ext uri="{FF2B5EF4-FFF2-40B4-BE49-F238E27FC236}">
                <a16:creationId xmlns:a16="http://schemas.microsoft.com/office/drawing/2014/main" id="{D38B9755-D957-513E-51F8-D3C2F73DF08F}"/>
              </a:ext>
            </a:extLst>
          </p:cNvPr>
          <p:cNvCxnSpPr>
            <a:cxnSpLocks/>
          </p:cNvCxnSpPr>
          <p:nvPr/>
        </p:nvCxnSpPr>
        <p:spPr>
          <a:xfrm flipV="1">
            <a:off x="1843951" y="2439333"/>
            <a:ext cx="284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Connettore diritto 3074">
            <a:extLst>
              <a:ext uri="{FF2B5EF4-FFF2-40B4-BE49-F238E27FC236}">
                <a16:creationId xmlns:a16="http://schemas.microsoft.com/office/drawing/2014/main" id="{091E6647-CD49-BD05-7479-40D152AAE471}"/>
              </a:ext>
            </a:extLst>
          </p:cNvPr>
          <p:cNvCxnSpPr>
            <a:cxnSpLocks/>
          </p:cNvCxnSpPr>
          <p:nvPr/>
        </p:nvCxnSpPr>
        <p:spPr>
          <a:xfrm flipV="1">
            <a:off x="4390106" y="252573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onnettore diritto 3075">
            <a:extLst>
              <a:ext uri="{FF2B5EF4-FFF2-40B4-BE49-F238E27FC236}">
                <a16:creationId xmlns:a16="http://schemas.microsoft.com/office/drawing/2014/main" id="{EEE4FF29-0E09-20AF-001D-B1DF7F77068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020316" y="3078731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Ovale 3077">
            <a:extLst>
              <a:ext uri="{FF2B5EF4-FFF2-40B4-BE49-F238E27FC236}">
                <a16:creationId xmlns:a16="http://schemas.microsoft.com/office/drawing/2014/main" id="{C5738991-EA11-5998-AE7C-BB9FB04698AF}"/>
              </a:ext>
            </a:extLst>
          </p:cNvPr>
          <p:cNvSpPr/>
          <p:nvPr/>
        </p:nvSpPr>
        <p:spPr>
          <a:xfrm>
            <a:off x="7949438" y="3003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Ovale 3078">
            <a:extLst>
              <a:ext uri="{FF2B5EF4-FFF2-40B4-BE49-F238E27FC236}">
                <a16:creationId xmlns:a16="http://schemas.microsoft.com/office/drawing/2014/main" id="{05B70388-BCBB-0CA0-4D55-194A7F798B3C}"/>
              </a:ext>
            </a:extLst>
          </p:cNvPr>
          <p:cNvSpPr/>
          <p:nvPr/>
        </p:nvSpPr>
        <p:spPr>
          <a:xfrm>
            <a:off x="4407287" y="28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0" name="Connettore diritto 3079">
            <a:extLst>
              <a:ext uri="{FF2B5EF4-FFF2-40B4-BE49-F238E27FC236}">
                <a16:creationId xmlns:a16="http://schemas.microsoft.com/office/drawing/2014/main" id="{F8D2F4AD-6779-9029-2A21-E2145F34BF77}"/>
              </a:ext>
            </a:extLst>
          </p:cNvPr>
          <p:cNvCxnSpPr>
            <a:cxnSpLocks/>
          </p:cNvCxnSpPr>
          <p:nvPr/>
        </p:nvCxnSpPr>
        <p:spPr>
          <a:xfrm flipV="1">
            <a:off x="2091486" y="2896658"/>
            <a:ext cx="2376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Connettore diritto 3080">
            <a:extLst>
              <a:ext uri="{FF2B5EF4-FFF2-40B4-BE49-F238E27FC236}">
                <a16:creationId xmlns:a16="http://schemas.microsoft.com/office/drawing/2014/main" id="{3F7F2A42-3962-9641-5CD7-1C7AAB013BB7}"/>
              </a:ext>
            </a:extLst>
          </p:cNvPr>
          <p:cNvCxnSpPr>
            <a:cxnSpLocks/>
          </p:cNvCxnSpPr>
          <p:nvPr/>
        </p:nvCxnSpPr>
        <p:spPr>
          <a:xfrm flipV="1">
            <a:off x="4014186" y="2952452"/>
            <a:ext cx="46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Ovale 3081">
            <a:extLst>
              <a:ext uri="{FF2B5EF4-FFF2-40B4-BE49-F238E27FC236}">
                <a16:creationId xmlns:a16="http://schemas.microsoft.com/office/drawing/2014/main" id="{A54D11A8-0923-B03F-6138-ADE20CBA1DD7}"/>
              </a:ext>
            </a:extLst>
          </p:cNvPr>
          <p:cNvSpPr/>
          <p:nvPr/>
        </p:nvSpPr>
        <p:spPr>
          <a:xfrm>
            <a:off x="4118137" y="3546478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3" name="Connettore diritto 3082">
            <a:extLst>
              <a:ext uri="{FF2B5EF4-FFF2-40B4-BE49-F238E27FC236}">
                <a16:creationId xmlns:a16="http://schemas.microsoft.com/office/drawing/2014/main" id="{83C45348-F873-67C8-801F-3EEB44C36AA9}"/>
              </a:ext>
            </a:extLst>
          </p:cNvPr>
          <p:cNvCxnSpPr>
            <a:cxnSpLocks/>
          </p:cNvCxnSpPr>
          <p:nvPr/>
        </p:nvCxnSpPr>
        <p:spPr>
          <a:xfrm flipV="1">
            <a:off x="3174911" y="3628053"/>
            <a:ext cx="100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Ovale 3083">
            <a:extLst>
              <a:ext uri="{FF2B5EF4-FFF2-40B4-BE49-F238E27FC236}">
                <a16:creationId xmlns:a16="http://schemas.microsoft.com/office/drawing/2014/main" id="{56654305-2FE1-0FB2-CBA4-B2D110ADB98F}"/>
              </a:ext>
            </a:extLst>
          </p:cNvPr>
          <p:cNvSpPr/>
          <p:nvPr/>
        </p:nvSpPr>
        <p:spPr>
          <a:xfrm>
            <a:off x="4667024" y="363771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5" name="Connettore diritto 3084">
            <a:extLst>
              <a:ext uri="{FF2B5EF4-FFF2-40B4-BE49-F238E27FC236}">
                <a16:creationId xmlns:a16="http://schemas.microsoft.com/office/drawing/2014/main" id="{2D622C81-2026-2731-4074-D96B3AFA1734}"/>
              </a:ext>
            </a:extLst>
          </p:cNvPr>
          <p:cNvCxnSpPr>
            <a:cxnSpLocks/>
          </p:cNvCxnSpPr>
          <p:nvPr/>
        </p:nvCxnSpPr>
        <p:spPr>
          <a:xfrm flipV="1">
            <a:off x="4738874" y="3729705"/>
            <a:ext cx="432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Ovale 3085">
            <a:extLst>
              <a:ext uri="{FF2B5EF4-FFF2-40B4-BE49-F238E27FC236}">
                <a16:creationId xmlns:a16="http://schemas.microsoft.com/office/drawing/2014/main" id="{BA26BF6E-AB54-A6B3-9345-B94508438FAC}"/>
              </a:ext>
            </a:extLst>
          </p:cNvPr>
          <p:cNvSpPr/>
          <p:nvPr/>
        </p:nvSpPr>
        <p:spPr>
          <a:xfrm>
            <a:off x="8447278" y="35727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7" name="Connettore diritto 3086">
            <a:extLst>
              <a:ext uri="{FF2B5EF4-FFF2-40B4-BE49-F238E27FC236}">
                <a16:creationId xmlns:a16="http://schemas.microsoft.com/office/drawing/2014/main" id="{B94F0EBF-30D8-3F73-AB60-DA0D9903ED4A}"/>
              </a:ext>
            </a:extLst>
          </p:cNvPr>
          <p:cNvCxnSpPr>
            <a:cxnSpLocks/>
          </p:cNvCxnSpPr>
          <p:nvPr/>
        </p:nvCxnSpPr>
        <p:spPr>
          <a:xfrm flipV="1">
            <a:off x="8531273" y="366081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D6745DF-12AC-0730-921C-447E3FD6B93F}"/>
              </a:ext>
            </a:extLst>
          </p:cNvPr>
          <p:cNvSpPr txBox="1"/>
          <p:nvPr/>
        </p:nvSpPr>
        <p:spPr>
          <a:xfrm>
            <a:off x="618101" y="5016313"/>
            <a:ext cx="2259838" cy="45865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del bosone di Higgs in 4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5E9588E-B76C-E921-469E-7F4DE7E54CAA}"/>
              </a:ext>
            </a:extLst>
          </p:cNvPr>
          <p:cNvSpPr/>
          <p:nvPr/>
        </p:nvSpPr>
        <p:spPr>
          <a:xfrm>
            <a:off x="9229598" y="44668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10D6B77-BBFA-4E99-DCD9-4D8BE1B2E444}"/>
              </a:ext>
            </a:extLst>
          </p:cNvPr>
          <p:cNvCxnSpPr>
            <a:cxnSpLocks/>
          </p:cNvCxnSpPr>
          <p:nvPr/>
        </p:nvCxnSpPr>
        <p:spPr>
          <a:xfrm flipV="1">
            <a:off x="9369462" y="4535017"/>
            <a:ext cx="25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>
            <a:extLst>
              <a:ext uri="{FF2B5EF4-FFF2-40B4-BE49-F238E27FC236}">
                <a16:creationId xmlns:a16="http://schemas.microsoft.com/office/drawing/2014/main" id="{D325455E-AF38-8471-D33B-5B86BF85F492}"/>
              </a:ext>
            </a:extLst>
          </p:cNvPr>
          <p:cNvSpPr/>
          <p:nvPr/>
        </p:nvSpPr>
        <p:spPr>
          <a:xfrm>
            <a:off x="9605518" y="48935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64C66615-5AD7-8F82-22A3-7FA8EA59BE2E}"/>
              </a:ext>
            </a:extLst>
          </p:cNvPr>
          <p:cNvCxnSpPr>
            <a:cxnSpLocks/>
          </p:cNvCxnSpPr>
          <p:nvPr/>
        </p:nvCxnSpPr>
        <p:spPr>
          <a:xfrm flipV="1">
            <a:off x="9694582" y="4982057"/>
            <a:ext cx="576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FF124BEE-ED2B-2663-71BF-FDD31511D9C2}"/>
              </a:ext>
            </a:extLst>
          </p:cNvPr>
          <p:cNvSpPr/>
          <p:nvPr/>
        </p:nvSpPr>
        <p:spPr>
          <a:xfrm>
            <a:off x="6293358" y="50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79B977F7-382A-DC11-CEC5-575A211AECFA}"/>
              </a:ext>
            </a:extLst>
          </p:cNvPr>
          <p:cNvCxnSpPr>
            <a:cxnSpLocks/>
          </p:cNvCxnSpPr>
          <p:nvPr/>
        </p:nvCxnSpPr>
        <p:spPr>
          <a:xfrm flipV="1">
            <a:off x="6372262" y="5134457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>
            <a:extLst>
              <a:ext uri="{FF2B5EF4-FFF2-40B4-BE49-F238E27FC236}">
                <a16:creationId xmlns:a16="http://schemas.microsoft.com/office/drawing/2014/main" id="{CD94CA09-A268-448F-8E6E-1B2C924C2598}"/>
              </a:ext>
            </a:extLst>
          </p:cNvPr>
          <p:cNvSpPr/>
          <p:nvPr/>
        </p:nvSpPr>
        <p:spPr>
          <a:xfrm>
            <a:off x="3661386" y="464295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BFC7C41-AE06-E05A-64E0-500C2305E034}"/>
              </a:ext>
            </a:extLst>
          </p:cNvPr>
          <p:cNvCxnSpPr>
            <a:cxnSpLocks/>
          </p:cNvCxnSpPr>
          <p:nvPr/>
        </p:nvCxnSpPr>
        <p:spPr>
          <a:xfrm flipV="1">
            <a:off x="3448827" y="4718567"/>
            <a:ext cx="28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e 63">
            <a:extLst>
              <a:ext uri="{FF2B5EF4-FFF2-40B4-BE49-F238E27FC236}">
                <a16:creationId xmlns:a16="http://schemas.microsoft.com/office/drawing/2014/main" id="{1C0CC8BC-E6A8-C887-7C02-D61B53A7020B}"/>
              </a:ext>
            </a:extLst>
          </p:cNvPr>
          <p:cNvSpPr/>
          <p:nvPr/>
        </p:nvSpPr>
        <p:spPr>
          <a:xfrm>
            <a:off x="3508986" y="50391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C6EC2BD-30F0-D676-91A2-9C863448E3AB}"/>
              </a:ext>
            </a:extLst>
          </p:cNvPr>
          <p:cNvCxnSpPr>
            <a:cxnSpLocks/>
          </p:cNvCxnSpPr>
          <p:nvPr/>
        </p:nvCxnSpPr>
        <p:spPr>
          <a:xfrm flipV="1">
            <a:off x="2890027" y="5114807"/>
            <a:ext cx="68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9F83018-B6D9-4CF9-0FB0-1E86E70715A8}"/>
              </a:ext>
            </a:extLst>
          </p:cNvPr>
          <p:cNvSpPr txBox="1"/>
          <p:nvPr/>
        </p:nvSpPr>
        <p:spPr>
          <a:xfrm>
            <a:off x="4086298" y="5130365"/>
            <a:ext cx="2094806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evento di muone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Ice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-Cube indotto da neutrini a 4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PeV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2DDFCB00-9393-A5DE-2EDB-201F5BA3CDD4}"/>
              </a:ext>
            </a:extLst>
          </p:cNvPr>
          <p:cNvSpPr/>
          <p:nvPr/>
        </p:nvSpPr>
        <p:spPr>
          <a:xfrm>
            <a:off x="3468346" y="516111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5306DF3-6C50-805E-8FB0-3764A1942EA3}"/>
              </a:ext>
            </a:extLst>
          </p:cNvPr>
          <p:cNvCxnSpPr>
            <a:cxnSpLocks/>
          </p:cNvCxnSpPr>
          <p:nvPr/>
        </p:nvCxnSpPr>
        <p:spPr>
          <a:xfrm flipV="1">
            <a:off x="3549626" y="524312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e 68">
            <a:extLst>
              <a:ext uri="{FF2B5EF4-FFF2-40B4-BE49-F238E27FC236}">
                <a16:creationId xmlns:a16="http://schemas.microsoft.com/office/drawing/2014/main" id="{7269FDA9-12F8-386B-4252-4BD8359FF937}"/>
              </a:ext>
            </a:extLst>
          </p:cNvPr>
          <p:cNvSpPr/>
          <p:nvPr/>
        </p:nvSpPr>
        <p:spPr>
          <a:xfrm>
            <a:off x="3326106" y="547607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EA930350-353F-8177-058C-91CB28619402}"/>
              </a:ext>
            </a:extLst>
          </p:cNvPr>
          <p:cNvCxnSpPr>
            <a:cxnSpLocks/>
          </p:cNvCxnSpPr>
          <p:nvPr/>
        </p:nvCxnSpPr>
        <p:spPr>
          <a:xfrm flipV="1">
            <a:off x="2890027" y="5551687"/>
            <a:ext cx="5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AABEE031-F059-A587-4EDB-62BBF4C54519}"/>
              </a:ext>
            </a:extLst>
          </p:cNvPr>
          <p:cNvCxnSpPr>
            <a:cxnSpLocks/>
          </p:cNvCxnSpPr>
          <p:nvPr/>
        </p:nvCxnSpPr>
        <p:spPr>
          <a:xfrm flipV="1">
            <a:off x="7083729" y="6595524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e 72">
            <a:extLst>
              <a:ext uri="{FF2B5EF4-FFF2-40B4-BE49-F238E27FC236}">
                <a16:creationId xmlns:a16="http://schemas.microsoft.com/office/drawing/2014/main" id="{3BD62DE4-05CF-F516-7C70-A1A282BD81B9}"/>
              </a:ext>
            </a:extLst>
          </p:cNvPr>
          <p:cNvSpPr/>
          <p:nvPr/>
        </p:nvSpPr>
        <p:spPr>
          <a:xfrm>
            <a:off x="6963303" y="6509801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87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mmagine che contiene cielo, aria aperta, Carta fotografica, neve&#10;&#10;Descrizione generata automaticamente">
            <a:extLst>
              <a:ext uri="{FF2B5EF4-FFF2-40B4-BE49-F238E27FC236}">
                <a16:creationId xmlns:a16="http://schemas.microsoft.com/office/drawing/2014/main" id="{D3EAE1A6-D323-3076-7B6C-319A1C061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2" r="1" b="1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777E8D3-F24D-E0F2-A83C-3450F40B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037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bianco e nero, Materiale trasparente, vetro, bolla&#10;&#10;Descrizione generata automaticamente">
            <a:extLst>
              <a:ext uri="{FF2B5EF4-FFF2-40B4-BE49-F238E27FC236}">
                <a16:creationId xmlns:a16="http://schemas.microsoft.com/office/drawing/2014/main" id="{1FC1A480-D8AD-02BC-25F9-BE6882C07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D08CED9-3333-0B8F-55BF-C2FD76AC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580" y="-38"/>
            <a:ext cx="5306340" cy="18189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05312778-9536-4432-6DFC-CFB052C4593D}"/>
                  </a:ext>
                </a:extLst>
              </p14:cNvPr>
              <p14:cNvContentPartPr/>
              <p14:nvPr/>
            </p14:nvContentPartPr>
            <p14:xfrm>
              <a:off x="8574920" y="2590480"/>
              <a:ext cx="360" cy="36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05312778-9536-4432-6DFC-CFB052C459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0600" y="25861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5524B185-FF67-2D76-1F82-6E4B5E61DDF5}"/>
                  </a:ext>
                </a:extLst>
              </p14:cNvPr>
              <p14:cNvContentPartPr/>
              <p14:nvPr/>
            </p14:nvContentPartPr>
            <p14:xfrm>
              <a:off x="7670600" y="3139120"/>
              <a:ext cx="36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5524B185-FF67-2D76-1F82-6E4B5E61DD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6280" y="31348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AC4BCE1D-394B-40CA-51BB-7C21E73878E8}"/>
                  </a:ext>
                </a:extLst>
              </p14:cNvPr>
              <p14:cNvContentPartPr/>
              <p14:nvPr/>
            </p14:nvContentPartPr>
            <p14:xfrm>
              <a:off x="8331200" y="4338280"/>
              <a:ext cx="360" cy="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AC4BCE1D-394B-40CA-51BB-7C21E73878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26520" y="4333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E7258B-5F7F-FCD0-70D0-7BE2F668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4</a:t>
            </a:r>
          </a:p>
        </p:txBody>
      </p:sp>
      <p:pic>
        <p:nvPicPr>
          <p:cNvPr id="4098" name="Picture 2" descr="Scienza Per Tutti - Rabi Isidor Isaac">
            <a:extLst>
              <a:ext uri="{FF2B5EF4-FFF2-40B4-BE49-F238E27FC236}">
                <a16:creationId xmlns:a16="http://schemas.microsoft.com/office/drawing/2014/main" id="{ED0F4717-2E67-E1D0-DE9F-4B2C4128F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08"/>
          <a:stretch/>
        </p:blipFill>
        <p:spPr bwMode="auto">
          <a:xfrm>
            <a:off x="6502401" y="5255260"/>
            <a:ext cx="1442720" cy="1533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metto: ovale 7">
            <a:extLst>
              <a:ext uri="{FF2B5EF4-FFF2-40B4-BE49-F238E27FC236}">
                <a16:creationId xmlns:a16="http://schemas.microsoft.com/office/drawing/2014/main" id="{123582FB-5AFD-002C-8A7D-6B18D418CF1B}"/>
              </a:ext>
            </a:extLst>
          </p:cNvPr>
          <p:cNvSpPr/>
          <p:nvPr/>
        </p:nvSpPr>
        <p:spPr>
          <a:xfrm>
            <a:off x="6891190" y="4649033"/>
            <a:ext cx="2109386" cy="780095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E5A5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</a:rPr>
              <a:t>Who </a:t>
            </a:r>
            <a:r>
              <a:rPr lang="it-IT" dirty="0" err="1">
                <a:solidFill>
                  <a:schemeClr val="tx1"/>
                </a:solidFill>
                <a:latin typeface="Aptos" panose="020B0004020202020204" pitchFamily="34" charset="0"/>
              </a:rPr>
              <a:t>ordered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ptos" panose="020B0004020202020204" pitchFamily="34" charset="0"/>
              </a:rPr>
              <a:t>that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908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6A7F0046-8BF8-140F-E4B8-1F893ABCD972}"/>
              </a:ext>
            </a:extLst>
          </p:cNvPr>
          <p:cNvGrpSpPr/>
          <p:nvPr/>
        </p:nvGrpSpPr>
        <p:grpSpPr>
          <a:xfrm>
            <a:off x="2438400" y="197485"/>
            <a:ext cx="7315200" cy="5545542"/>
            <a:chOff x="1997242" y="1164542"/>
            <a:chExt cx="7315200" cy="554554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75E666A2-AFAB-EFB4-1F3E-93FA7FCA135D}"/>
                </a:ext>
              </a:extLst>
            </p:cNvPr>
            <p:cNvGrpSpPr/>
            <p:nvPr/>
          </p:nvGrpSpPr>
          <p:grpSpPr>
            <a:xfrm>
              <a:off x="1997242" y="1471390"/>
              <a:ext cx="7315200" cy="5238694"/>
              <a:chOff x="1997242" y="1471390"/>
              <a:chExt cx="7315200" cy="5238694"/>
            </a:xfrm>
          </p:grpSpPr>
          <p:pic>
            <p:nvPicPr>
              <p:cNvPr id="4" name="Immagine 3" descr="Copia della carta d'identità nazionale (fronte e retro): – TradeApp  Servizio Clienti">
                <a:extLst>
                  <a:ext uri="{FF2B5EF4-FFF2-40B4-BE49-F238E27FC236}">
                    <a16:creationId xmlns:a16="http://schemas.microsoft.com/office/drawing/2014/main" id="{F09B7041-27B9-9250-DC4F-FEEAF8769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7242" y="1471390"/>
                <a:ext cx="7315200" cy="5238694"/>
              </a:xfrm>
              <a:prstGeom prst="rect">
                <a:avLst/>
              </a:prstGeom>
            </p:spPr>
          </p:pic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3B63BF0-1516-8F9C-C642-9E9EB813C460}"/>
                  </a:ext>
                </a:extLst>
              </p:cNvPr>
              <p:cNvSpPr txBox="1"/>
              <p:nvPr/>
            </p:nvSpPr>
            <p:spPr>
              <a:xfrm>
                <a:off x="3418972" y="3220950"/>
                <a:ext cx="2168189" cy="3231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500" dirty="0">
                    <a:latin typeface="Aptos"/>
                    <a:cs typeface="Calibri"/>
                  </a:rPr>
                  <a:t>Leptonica</a:t>
                </a:r>
                <a:endParaRPr lang="it-IT" sz="1500" dirty="0">
                  <a:cs typeface="Calibri"/>
                </a:endParaRPr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A0EA8454-B5F6-DC75-AB17-8EBC3E813B9D}"/>
                  </a:ext>
                </a:extLst>
              </p:cNvPr>
              <p:cNvSpPr/>
              <p:nvPr/>
            </p:nvSpPr>
            <p:spPr>
              <a:xfrm>
                <a:off x="2936240" y="2622365"/>
                <a:ext cx="112437" cy="151315"/>
              </a:xfrm>
              <a:prstGeom prst="rect">
                <a:avLst/>
              </a:prstGeom>
              <a:solidFill>
                <a:srgbClr val="FDF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EE8DF50-CC03-7D70-86EE-BC57356C4486}"/>
                </a:ext>
              </a:extLst>
            </p:cNvPr>
            <p:cNvSpPr/>
            <p:nvPr/>
          </p:nvSpPr>
          <p:spPr>
            <a:xfrm>
              <a:off x="6316578" y="2082967"/>
              <a:ext cx="2015289" cy="2195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Immagine 14" descr="Moody Foodies Limone">
              <a:extLst>
                <a:ext uri="{FF2B5EF4-FFF2-40B4-BE49-F238E27FC236}">
                  <a16:creationId xmlns:a16="http://schemas.microsoft.com/office/drawing/2014/main" id="{9A50047C-9565-8CDE-F5D8-E86478593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836" y="1164542"/>
              <a:ext cx="2710170" cy="271017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8539E00-ABDF-8545-78C4-5A0659473B86}"/>
                </a:ext>
              </a:extLst>
            </p:cNvPr>
            <p:cNvSpPr txBox="1"/>
            <p:nvPr/>
          </p:nvSpPr>
          <p:spPr>
            <a:xfrm>
              <a:off x="3358816" y="2248400"/>
              <a:ext cx="1566611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500" dirty="0">
                  <a:latin typeface="Aptos"/>
                  <a:cs typeface="Calibri"/>
                </a:rPr>
                <a:t>Mesotrone</a:t>
              </a:r>
              <a:endParaRPr lang="it-IT" sz="1500" dirty="0">
                <a:latin typeface="Aptos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2CF907F-042B-7915-F180-3381B7EC6A5D}"/>
                </a:ext>
              </a:extLst>
            </p:cNvPr>
            <p:cNvSpPr txBox="1"/>
            <p:nvPr/>
          </p:nvSpPr>
          <p:spPr>
            <a:xfrm>
              <a:off x="3138236" y="2499057"/>
              <a:ext cx="2168189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1500" dirty="0">
                  <a:latin typeface="Aptos"/>
                  <a:cs typeface="Calibri"/>
                </a:rPr>
                <a:t>un po' di tempo fa..</a:t>
              </a:r>
              <a:endParaRPr lang="it-IT" sz="1500" dirty="0">
                <a:latin typeface="Aptos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FB9D6EDA-EEDC-4838-C364-7481E561CEC1}"/>
                </a:ext>
              </a:extLst>
            </p:cNvPr>
            <p:cNvSpPr txBox="1"/>
            <p:nvPr/>
          </p:nvSpPr>
          <p:spPr>
            <a:xfrm>
              <a:off x="3348788" y="2007767"/>
              <a:ext cx="2168189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1500" dirty="0">
                  <a:latin typeface="Aptos"/>
                  <a:cs typeface="Calibri"/>
                </a:rPr>
                <a:t>Elementare</a:t>
              </a:r>
              <a:endParaRPr lang="it-IT" sz="1500" dirty="0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EE21234-0C33-6C57-482C-897DB8E7171B}"/>
                </a:ext>
              </a:extLst>
            </p:cNvPr>
            <p:cNvSpPr txBox="1"/>
            <p:nvPr/>
          </p:nvSpPr>
          <p:spPr>
            <a:xfrm>
              <a:off x="3489156" y="4744950"/>
              <a:ext cx="2168189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1500" dirty="0">
                  <a:latin typeface="Aptos"/>
                  <a:cs typeface="Calibri"/>
                </a:rPr>
                <a:t>2.2 </a:t>
              </a:r>
              <a:r>
                <a:rPr lang="it-IT" sz="1500" dirty="0" err="1">
                  <a:latin typeface="Symbol"/>
                  <a:cs typeface="Calibri"/>
                  <a:sym typeface="Symbol"/>
                </a:rPr>
                <a:t>m</a:t>
              </a:r>
              <a:r>
                <a:rPr lang="it-IT" sz="1500" dirty="0" err="1">
                  <a:latin typeface="Aptos"/>
                  <a:cs typeface="Calibri"/>
                </a:rPr>
                <a:t>s</a:t>
              </a:r>
              <a:endParaRPr lang="it-IT" sz="1500" dirty="0" err="1"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71D89E96-D300-42FF-10DA-7E798E2E05D6}"/>
                    </a:ext>
                  </a:extLst>
                </p:cNvPr>
                <p:cNvSpPr txBox="1"/>
                <p:nvPr/>
              </p:nvSpPr>
              <p:spPr>
                <a:xfrm>
                  <a:off x="3539288" y="4985582"/>
                  <a:ext cx="2168189" cy="323165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±</m:t>
                      </m:r>
                    </m:oMath>
                  </a14:m>
                  <a:r>
                    <a:rPr lang="it-IT" sz="1500" dirty="0">
                      <a:latin typeface="Aptos"/>
                      <a:cs typeface="Calibri"/>
                    </a:rPr>
                    <a:t>1</a:t>
                  </a:r>
                  <a:endParaRPr lang="it-IT" sz="1500" dirty="0"/>
                </a:p>
              </p:txBody>
            </p:sp>
          </mc:Choice>
          <mc:Fallback xmlns="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71D89E96-D300-42FF-10DA-7E798E2E05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288" y="4985582"/>
                  <a:ext cx="2168189" cy="323165"/>
                </a:xfrm>
                <a:prstGeom prst="rect">
                  <a:avLst/>
                </a:prstGeom>
                <a:blipFill>
                  <a:blip r:embed="rId5"/>
                  <a:stretch>
                    <a:fillRect t="-1887" b="-2264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FCBE71A4-BFFF-C7EF-5D04-A381886B2A4D}"/>
                </a:ext>
              </a:extLst>
            </p:cNvPr>
            <p:cNvSpPr txBox="1"/>
            <p:nvPr/>
          </p:nvSpPr>
          <p:spPr>
            <a:xfrm>
              <a:off x="3499182" y="5206161"/>
              <a:ext cx="2168189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1500" dirty="0">
                  <a:latin typeface="Aptos"/>
                  <a:cs typeface="Calibri"/>
                </a:rPr>
                <a:t>105 MeV</a:t>
              </a:r>
              <a:endParaRPr lang="it-IT" sz="1500">
                <a:cs typeface="Calibri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DC633154-E0CC-4BCC-2208-61A2E4D7A43E}"/>
                </a:ext>
              </a:extLst>
            </p:cNvPr>
            <p:cNvSpPr txBox="1"/>
            <p:nvPr/>
          </p:nvSpPr>
          <p:spPr>
            <a:xfrm>
              <a:off x="3418972" y="4173451"/>
              <a:ext cx="2168189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1500" dirty="0">
                  <a:latin typeface="Aptos"/>
                  <a:cs typeface="Calibri"/>
                </a:rPr>
                <a:t>Travel influencer</a:t>
              </a:r>
              <a:endParaRPr lang="it-IT" sz="1500">
                <a:cs typeface="Calibri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0E502374-7DCC-CD46-814E-5803B627687F}"/>
                </a:ext>
              </a:extLst>
            </p:cNvPr>
            <p:cNvSpPr txBox="1"/>
            <p:nvPr/>
          </p:nvSpPr>
          <p:spPr>
            <a:xfrm>
              <a:off x="3188367" y="3922792"/>
              <a:ext cx="2358689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1500" dirty="0">
                  <a:latin typeface="Aptos"/>
                  <a:cs typeface="Calibri"/>
                </a:rPr>
                <a:t>Si accoppia debolmente</a:t>
              </a:r>
              <a:endParaRPr lang="it-IT" sz="1500">
                <a:cs typeface="Calibri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C4D8B595-CDF1-DC9B-9097-F77B0593CE36}"/>
                </a:ext>
              </a:extLst>
            </p:cNvPr>
            <p:cNvSpPr txBox="1"/>
            <p:nvPr/>
          </p:nvSpPr>
          <p:spPr>
            <a:xfrm>
              <a:off x="2783072" y="2970897"/>
              <a:ext cx="2168189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1500" dirty="0">
                  <a:latin typeface="Aptos"/>
                  <a:cs typeface="Calibri"/>
                </a:rPr>
                <a:t>atmosfera</a:t>
              </a:r>
              <a:endParaRPr lang="it-IT" sz="1500" dirty="0">
                <a:latin typeface="Aptos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0728398-DEC2-C45B-5726-9B3A4CCC4859}"/>
                </a:ext>
              </a:extLst>
            </p:cNvPr>
            <p:cNvSpPr txBox="1"/>
            <p:nvPr/>
          </p:nvSpPr>
          <p:spPr>
            <a:xfrm>
              <a:off x="4004076" y="2970897"/>
              <a:ext cx="2168189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1500" dirty="0">
                  <a:latin typeface="Aptos"/>
                  <a:cs typeface="Calibri"/>
                </a:rPr>
                <a:t>Terra</a:t>
              </a:r>
              <a:endParaRPr lang="it-IT" sz="1500" dirty="0">
                <a:latin typeface="Aptos"/>
              </a:endParaRP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5D3E0B7C-6D2E-D8AA-2DCF-DEEC77EFE80B}"/>
                </a:ext>
              </a:extLst>
            </p:cNvPr>
            <p:cNvSpPr/>
            <p:nvPr/>
          </p:nvSpPr>
          <p:spPr>
            <a:xfrm>
              <a:off x="2636099" y="3114844"/>
              <a:ext cx="112437" cy="151315"/>
            </a:xfrm>
            <a:prstGeom prst="rect">
              <a:avLst/>
            </a:prstGeom>
            <a:solidFill>
              <a:srgbClr val="FDFE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95DF8450-F579-C268-EABF-244CA15FE2E0}"/>
                </a:ext>
              </a:extLst>
            </p:cNvPr>
            <p:cNvSpPr txBox="1"/>
            <p:nvPr/>
          </p:nvSpPr>
          <p:spPr>
            <a:xfrm>
              <a:off x="2569027" y="3042348"/>
              <a:ext cx="2984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i="1" dirty="0">
                  <a:solidFill>
                    <a:srgbClr val="767173"/>
                  </a:solidFill>
                </a:rPr>
                <a:t>in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733B4BCC-A3EE-A837-ED8F-3885E88A4032}"/>
                </a:ext>
              </a:extLst>
            </p:cNvPr>
            <p:cNvSpPr txBox="1"/>
            <p:nvPr/>
          </p:nvSpPr>
          <p:spPr>
            <a:xfrm>
              <a:off x="2564883" y="4803464"/>
              <a:ext cx="883383" cy="276999"/>
            </a:xfrm>
            <a:prstGeom prst="rect">
              <a:avLst/>
            </a:prstGeom>
            <a:solidFill>
              <a:srgbClr val="FDFEF0"/>
            </a:solidFill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srgbClr val="767173"/>
                  </a:solidFill>
                </a:rPr>
                <a:t>Vita media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3B9BBE7E-829C-A715-5B63-D456A218169F}"/>
                </a:ext>
              </a:extLst>
            </p:cNvPr>
            <p:cNvSpPr txBox="1"/>
            <p:nvPr/>
          </p:nvSpPr>
          <p:spPr>
            <a:xfrm>
              <a:off x="2575043" y="5039144"/>
              <a:ext cx="566502" cy="276999"/>
            </a:xfrm>
            <a:prstGeom prst="rect">
              <a:avLst/>
            </a:prstGeom>
            <a:solidFill>
              <a:srgbClr val="FDFEF0"/>
            </a:solidFill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srgbClr val="767173"/>
                  </a:solidFill>
                </a:rPr>
                <a:t>Carica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88834082-5471-00F3-828C-9394A128DA58}"/>
                </a:ext>
              </a:extLst>
            </p:cNvPr>
            <p:cNvSpPr txBox="1"/>
            <p:nvPr/>
          </p:nvSpPr>
          <p:spPr>
            <a:xfrm>
              <a:off x="2595991" y="5269407"/>
              <a:ext cx="585417" cy="276999"/>
            </a:xfrm>
            <a:prstGeom prst="rect">
              <a:avLst/>
            </a:prstGeom>
            <a:solidFill>
              <a:srgbClr val="FDFEF0"/>
            </a:solidFill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srgbClr val="767173"/>
                  </a:solidFill>
                </a:rPr>
                <a:t>Massa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F691F47-C0AA-9FEC-8984-CF36B12CC5EE}"/>
                </a:ext>
              </a:extLst>
            </p:cNvPr>
            <p:cNvSpPr txBox="1"/>
            <p:nvPr/>
          </p:nvSpPr>
          <p:spPr>
            <a:xfrm>
              <a:off x="5908135" y="4508797"/>
              <a:ext cx="2168189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1400" dirty="0">
                  <a:latin typeface="Aptos"/>
                  <a:cs typeface="Calibri"/>
                </a:rPr>
                <a:t>2° famiglia</a:t>
              </a:r>
              <a:endParaRPr lang="it-IT" sz="1400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8CA5C70D-B26C-EED6-E1A6-0D683F7A6AC8}"/>
                    </a:ext>
                  </a:extLst>
                </p14:cNvPr>
                <p14:cNvContentPartPr/>
                <p14:nvPr/>
              </p14:nvContentPartPr>
              <p14:xfrm>
                <a:off x="7223840" y="4303360"/>
                <a:ext cx="1269360" cy="268920"/>
              </p14:xfrm>
            </p:contentPart>
          </mc:Choice>
          <mc:Fallback xmlns=""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8CA5C70D-B26C-EED6-E1A6-0D683F7A6A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19520" y="4299046"/>
                  <a:ext cx="1278000" cy="277548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3074" name="Picture 2" descr="Una vita da mediano">
              <a:extLst>
                <a:ext uri="{FF2B5EF4-FFF2-40B4-BE49-F238E27FC236}">
                  <a16:creationId xmlns:a16="http://schemas.microsoft.com/office/drawing/2014/main" id="{10ACD16E-C48C-FD84-E9B8-2B25A48E55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2" t="10476" b="14118"/>
            <a:stretch/>
          </p:blipFill>
          <p:spPr bwMode="auto">
            <a:xfrm>
              <a:off x="5940939" y="5230322"/>
              <a:ext cx="1087171" cy="108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6D25106E-CFC7-7CA7-1FCE-89F28F541964}"/>
                </a:ext>
              </a:extLst>
            </p:cNvPr>
            <p:cNvSpPr txBox="1"/>
            <p:nvPr/>
          </p:nvSpPr>
          <p:spPr>
            <a:xfrm>
              <a:off x="2601596" y="5691552"/>
              <a:ext cx="2168189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sz="1500" dirty="0">
                  <a:latin typeface="Aptos"/>
                  <a:cs typeface="Calibri"/>
                </a:rPr>
                <a:t>Muone per gli amici</a:t>
              </a:r>
              <a:endParaRPr lang="it-IT" sz="1500" dirty="0">
                <a:latin typeface="Aptos"/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745E332D-D710-4554-B0A5-9D9165E4F737}"/>
                </a:ext>
              </a:extLst>
            </p:cNvPr>
            <p:cNvSpPr txBox="1"/>
            <p:nvPr/>
          </p:nvSpPr>
          <p:spPr>
            <a:xfrm>
              <a:off x="3273359" y="3474482"/>
              <a:ext cx="2168189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it-IT" sz="1500" dirty="0">
                  <a:latin typeface="Aptos"/>
                  <a:cs typeface="Calibri"/>
                </a:rPr>
                <a:t>2° famiglia</a:t>
              </a:r>
              <a:endParaRPr lang="it-IT" sz="1500" dirty="0">
                <a:cs typeface="Calibri"/>
              </a:endParaRPr>
            </a:p>
          </p:txBody>
        </p: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C1BEA634-A350-BAFA-D49F-D7C266D263FB}"/>
                </a:ext>
              </a:extLst>
            </p:cNvPr>
            <p:cNvGrpSpPr/>
            <p:nvPr/>
          </p:nvGrpSpPr>
          <p:grpSpPr>
            <a:xfrm>
              <a:off x="7589480" y="4991320"/>
              <a:ext cx="468720" cy="265320"/>
              <a:chOff x="7589480" y="4991320"/>
              <a:chExt cx="468720" cy="26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3" name="Input penna 32">
                    <a:extLst>
                      <a:ext uri="{FF2B5EF4-FFF2-40B4-BE49-F238E27FC236}">
                        <a16:creationId xmlns:a16="http://schemas.microsoft.com/office/drawing/2014/main" id="{5EFD727B-8B48-2CB2-566A-5B5573D07FAF}"/>
                      </a:ext>
                    </a:extLst>
                  </p14:cNvPr>
                  <p14:cNvContentPartPr/>
                  <p14:nvPr/>
                </p14:nvContentPartPr>
                <p14:xfrm>
                  <a:off x="7589480" y="4991320"/>
                  <a:ext cx="194040" cy="231120"/>
                </p14:xfrm>
              </p:contentPart>
            </mc:Choice>
            <mc:Fallback xmlns="">
              <p:pic>
                <p:nvPicPr>
                  <p:cNvPr id="33" name="Input penna 32">
                    <a:extLst>
                      <a:ext uri="{FF2B5EF4-FFF2-40B4-BE49-F238E27FC236}">
                        <a16:creationId xmlns:a16="http://schemas.microsoft.com/office/drawing/2014/main" id="{5EFD727B-8B48-2CB2-566A-5B5573D07FA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585160" y="4987000"/>
                    <a:ext cx="20268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4" name="Input penna 33">
                    <a:extLst>
                      <a:ext uri="{FF2B5EF4-FFF2-40B4-BE49-F238E27FC236}">
                        <a16:creationId xmlns:a16="http://schemas.microsoft.com/office/drawing/2014/main" id="{CE9CCDCB-D0FE-A93C-EEA9-6F76C15099BF}"/>
                      </a:ext>
                    </a:extLst>
                  </p14:cNvPr>
                  <p14:cNvContentPartPr/>
                  <p14:nvPr/>
                </p14:nvContentPartPr>
                <p14:xfrm>
                  <a:off x="7871360" y="5008240"/>
                  <a:ext cx="186840" cy="248400"/>
                </p14:xfrm>
              </p:contentPart>
            </mc:Choice>
            <mc:Fallback xmlns="">
              <p:pic>
                <p:nvPicPr>
                  <p:cNvPr id="34" name="Input penna 33">
                    <a:extLst>
                      <a:ext uri="{FF2B5EF4-FFF2-40B4-BE49-F238E27FC236}">
                        <a16:creationId xmlns:a16="http://schemas.microsoft.com/office/drawing/2014/main" id="{CE9CCDCB-D0FE-A93C-EEA9-6F76C15099BF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867040" y="5003920"/>
                    <a:ext cx="195480" cy="257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0CC40FA3-2D07-F32A-6954-0034B6C8B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91912" y="5085759"/>
              <a:ext cx="1585719" cy="1356604"/>
            </a:xfrm>
            <a:prstGeom prst="rect">
              <a:avLst/>
            </a:prstGeom>
          </p:spPr>
        </p:pic>
      </p:grp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1D8B11D1-B111-F6FB-BF4F-E9A2F356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7712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A4B9C486-E895-9AE4-5B46-58A6CDA56955}"/>
              </a:ext>
            </a:extLst>
          </p:cNvPr>
          <p:cNvSpPr txBox="1">
            <a:spLocks/>
          </p:cNvSpPr>
          <p:nvPr/>
        </p:nvSpPr>
        <p:spPr>
          <a:xfrm>
            <a:off x="190634" y="143610"/>
            <a:ext cx="8901363" cy="1345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Elementare, Watson</a:t>
            </a:r>
            <a:endParaRPr lang="it-IT" dirty="0"/>
          </a:p>
        </p:txBody>
      </p:sp>
      <p:pic>
        <p:nvPicPr>
          <p:cNvPr id="26" name="Immagine 25" descr="Moody Foodies Limone">
            <a:extLst>
              <a:ext uri="{FF2B5EF4-FFF2-40B4-BE49-F238E27FC236}">
                <a16:creationId xmlns:a16="http://schemas.microsoft.com/office/drawing/2014/main" id="{CDEF4D55-47A2-E9F6-7B93-9036CD5F8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40657" r="7576"/>
          <a:stretch/>
        </p:blipFill>
        <p:spPr>
          <a:xfrm>
            <a:off x="655588" y="1968652"/>
            <a:ext cx="1065247" cy="783874"/>
          </a:xfrm>
          <a:prstGeom prst="rect">
            <a:avLst/>
          </a:prstGeom>
        </p:spPr>
      </p:pic>
      <p:pic>
        <p:nvPicPr>
          <p:cNvPr id="28" name="Immagine 27" descr="Moody Foodies Limone">
            <a:extLst>
              <a:ext uri="{FF2B5EF4-FFF2-40B4-BE49-F238E27FC236}">
                <a16:creationId xmlns:a16="http://schemas.microsoft.com/office/drawing/2014/main" id="{0E362AC9-1714-C21A-D4F9-970015196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40657" r="7576"/>
          <a:stretch/>
        </p:blipFill>
        <p:spPr>
          <a:xfrm>
            <a:off x="4265061" y="1968652"/>
            <a:ext cx="1065247" cy="783874"/>
          </a:xfrm>
          <a:prstGeom prst="rect">
            <a:avLst/>
          </a:prstGeom>
        </p:spPr>
      </p:pic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3312427B-038F-C6D8-1F51-17BF2715A8BF}"/>
              </a:ext>
            </a:extLst>
          </p:cNvPr>
          <p:cNvCxnSpPr/>
          <p:nvPr/>
        </p:nvCxnSpPr>
        <p:spPr>
          <a:xfrm>
            <a:off x="1716104" y="2372226"/>
            <a:ext cx="912989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FCD7BF0B-8251-564A-DFD4-D4B4902A233B}"/>
              </a:ext>
            </a:extLst>
          </p:cNvPr>
          <p:cNvCxnSpPr>
            <a:cxnSpLocks/>
          </p:cNvCxnSpPr>
          <p:nvPr/>
        </p:nvCxnSpPr>
        <p:spPr>
          <a:xfrm flipH="1">
            <a:off x="3365248" y="2382252"/>
            <a:ext cx="867460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1D67152C-5756-B89D-1316-C209C96F1741}"/>
                  </a:ext>
                </a:extLst>
              </p:cNvPr>
              <p:cNvSpPr txBox="1"/>
              <p:nvPr/>
            </p:nvSpPr>
            <p:spPr>
              <a:xfrm>
                <a:off x="3579066" y="1895475"/>
                <a:ext cx="58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1D67152C-5756-B89D-1316-C209C96F1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66" y="1895475"/>
                <a:ext cx="589280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1B1FB117-2111-CED6-F6E3-DD127C6B7368}"/>
                  </a:ext>
                </a:extLst>
              </p:cNvPr>
              <p:cNvSpPr txBox="1"/>
              <p:nvPr/>
            </p:nvSpPr>
            <p:spPr>
              <a:xfrm>
                <a:off x="1810431" y="1895475"/>
                <a:ext cx="58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1B1FB117-2111-CED6-F6E3-DD127C6B7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431" y="1895475"/>
                <a:ext cx="589280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AD019E9C-6279-A2E6-905D-A1356044587E}"/>
              </a:ext>
            </a:extLst>
          </p:cNvPr>
          <p:cNvCxnSpPr/>
          <p:nvPr/>
        </p:nvCxnSpPr>
        <p:spPr>
          <a:xfrm>
            <a:off x="7698956" y="2372226"/>
            <a:ext cx="912989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290554E8-B597-18E5-06D3-E87391077EC3}"/>
              </a:ext>
            </a:extLst>
          </p:cNvPr>
          <p:cNvCxnSpPr>
            <a:cxnSpLocks/>
          </p:cNvCxnSpPr>
          <p:nvPr/>
        </p:nvCxnSpPr>
        <p:spPr>
          <a:xfrm flipH="1">
            <a:off x="9348100" y="2382252"/>
            <a:ext cx="867460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349FCF41-FCF4-472D-69C7-E729E9E0B461}"/>
                  </a:ext>
                </a:extLst>
              </p:cNvPr>
              <p:cNvSpPr txBox="1"/>
              <p:nvPr/>
            </p:nvSpPr>
            <p:spPr>
              <a:xfrm>
                <a:off x="9561918" y="1895475"/>
                <a:ext cx="58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349FCF41-FCF4-472D-69C7-E729E9E0B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918" y="1895475"/>
                <a:ext cx="589280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07F9431E-F628-5AAD-52F3-868A056BC77C}"/>
                  </a:ext>
                </a:extLst>
              </p:cNvPr>
              <p:cNvSpPr txBox="1"/>
              <p:nvPr/>
            </p:nvSpPr>
            <p:spPr>
              <a:xfrm>
                <a:off x="7793283" y="1895475"/>
                <a:ext cx="58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07F9431E-F628-5AAD-52F3-868A056B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283" y="1895475"/>
                <a:ext cx="589280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rance Tarocco - Confezione da 16kg | Acquista On-Line su AranciaNatura">
            <a:extLst>
              <a:ext uri="{FF2B5EF4-FFF2-40B4-BE49-F238E27FC236}">
                <a16:creationId xmlns:a16="http://schemas.microsoft.com/office/drawing/2014/main" id="{4887A0CE-7715-9B27-3F19-8EF46211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03" y="1739291"/>
            <a:ext cx="1242595" cy="12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E57BD1FB-6FCB-1D33-9C33-872F523898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003" y="3117550"/>
            <a:ext cx="1471064" cy="1115302"/>
          </a:xfrm>
          <a:prstGeom prst="rect">
            <a:avLst/>
          </a:prstGeom>
        </p:spPr>
      </p:pic>
      <p:pic>
        <p:nvPicPr>
          <p:cNvPr id="51" name="Picture 2" descr="Arance Tarocco - Confezione da 16kg | Acquista On-Line su AranciaNatura">
            <a:extLst>
              <a:ext uri="{FF2B5EF4-FFF2-40B4-BE49-F238E27FC236}">
                <a16:creationId xmlns:a16="http://schemas.microsoft.com/office/drawing/2014/main" id="{34E3260F-826D-D42E-CEE3-58F9A64D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447" y="1760954"/>
            <a:ext cx="1242595" cy="12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BF4A0F13-0A05-9BDF-6270-276330D5C62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9447" y="3117550"/>
            <a:ext cx="1471064" cy="1115302"/>
          </a:xfrm>
          <a:prstGeom prst="rect">
            <a:avLst/>
          </a:prstGeom>
        </p:spPr>
      </p:pic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8068FC23-AE06-EEE3-7674-F6747DAF5BFF}"/>
              </a:ext>
            </a:extLst>
          </p:cNvPr>
          <p:cNvCxnSpPr/>
          <p:nvPr/>
        </p:nvCxnSpPr>
        <p:spPr>
          <a:xfrm>
            <a:off x="7192634" y="3970446"/>
            <a:ext cx="912989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2BDCABBA-93F5-9EE1-7127-60DD0BC81B75}"/>
              </a:ext>
            </a:extLst>
          </p:cNvPr>
          <p:cNvCxnSpPr>
            <a:cxnSpLocks/>
          </p:cNvCxnSpPr>
          <p:nvPr/>
        </p:nvCxnSpPr>
        <p:spPr>
          <a:xfrm flipH="1">
            <a:off x="9847618" y="3980472"/>
            <a:ext cx="867460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AFA6AD3F-775E-00A8-CB7E-B9D1B8C7E15A}"/>
                  </a:ext>
                </a:extLst>
              </p:cNvPr>
              <p:cNvSpPr txBox="1"/>
              <p:nvPr/>
            </p:nvSpPr>
            <p:spPr>
              <a:xfrm>
                <a:off x="7799330" y="3465513"/>
                <a:ext cx="58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AFA6AD3F-775E-00A8-CB7E-B9D1B8C7E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330" y="3465513"/>
                <a:ext cx="589280" cy="369332"/>
              </a:xfrm>
              <a:prstGeom prst="rect">
                <a:avLst/>
              </a:prstGeom>
              <a:blipFill>
                <a:blip r:embed="rId9"/>
                <a:stretch>
                  <a:fillRect r="-7216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9F76568C-B318-D380-F916-0078D3B4FCA9}"/>
                  </a:ext>
                </a:extLst>
              </p:cNvPr>
              <p:cNvSpPr txBox="1"/>
              <p:nvPr/>
            </p:nvSpPr>
            <p:spPr>
              <a:xfrm>
                <a:off x="9711365" y="3466981"/>
                <a:ext cx="58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9F76568C-B318-D380-F916-0078D3B4F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365" y="3466981"/>
                <a:ext cx="589280" cy="369332"/>
              </a:xfrm>
              <a:prstGeom prst="rect">
                <a:avLst/>
              </a:prstGeom>
              <a:blipFill>
                <a:blip r:embed="rId10"/>
                <a:stretch>
                  <a:fillRect r="-8247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02103C1-9BD8-21F3-5483-DD6066A76B86}"/>
              </a:ext>
            </a:extLst>
          </p:cNvPr>
          <p:cNvSpPr txBox="1"/>
          <p:nvPr/>
        </p:nvSpPr>
        <p:spPr>
          <a:xfrm>
            <a:off x="190634" y="4815700"/>
            <a:ext cx="1051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Nel caso di particelle elementari tutte l’energia del fascio è disponibile nel centro di massa, per particelle composite solo una frazione</a:t>
            </a:r>
          </a:p>
        </p:txBody>
      </p:sp>
      <p:sp>
        <p:nvSpPr>
          <p:cNvPr id="58" name="Segnaposto numero diapositiva 11">
            <a:extLst>
              <a:ext uri="{FF2B5EF4-FFF2-40B4-BE49-F238E27FC236}">
                <a16:creationId xmlns:a16="http://schemas.microsoft.com/office/drawing/2014/main" id="{26C3A594-89FD-E50E-5DBC-689FAF62DE21}"/>
              </a:ext>
            </a:extLst>
          </p:cNvPr>
          <p:cNvSpPr txBox="1">
            <a:spLocks/>
          </p:cNvSpPr>
          <p:nvPr/>
        </p:nvSpPr>
        <p:spPr>
          <a:xfrm>
            <a:off x="91154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071A93-B94B-4075-6245-74CBE7A21B5C}"/>
              </a:ext>
            </a:extLst>
          </p:cNvPr>
          <p:cNvSpPr txBox="1"/>
          <p:nvPr/>
        </p:nvSpPr>
        <p:spPr>
          <a:xfrm>
            <a:off x="190634" y="5561552"/>
            <a:ext cx="1051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Nel caso di particelle elementari la collisione è più «pulita»</a:t>
            </a:r>
          </a:p>
        </p:txBody>
      </p:sp>
    </p:spTree>
    <p:extLst>
      <p:ext uri="{BB962C8B-B14F-4D97-AF65-F5344CB8AC3E}">
        <p14:creationId xmlns:p14="http://schemas.microsoft.com/office/powerpoint/2010/main" val="356745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84D6929A-A777-193A-C0A1-D8E1E6B4DB9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18003" y="6688826"/>
            <a:ext cx="11197276" cy="1249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5740165A-0B76-E208-D96E-4496282F286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18003" y="6250057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EBFEE33-1AE2-956A-048D-B029C96D244E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18003" y="5232969"/>
            <a:ext cx="11188874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209180D7-5389-BFB5-28C3-DCF77B713E8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18003" y="4820462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2A4423D-A033-2DED-10A7-4C0D4B38F50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18003" y="4387635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84AA4FE-9B5B-2D48-501B-6014FAB2058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8003" y="3961969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7767759-6A52-D054-C129-7D8BE8D281E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18003" y="35287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1D8386A-D8A8-2F65-8497-8284E935A54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8003" y="30891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B651889-8B23-5DD5-49A7-476958DA1F2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8003" y="2118218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2F6CCFFB-A9AF-C534-1DA5-CCD2B4E6EEA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18003" y="1063720"/>
            <a:ext cx="11197276" cy="154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558949D3-0BF4-F6B6-4FFD-4C483D83E5C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18003" y="632433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2780F324-C17A-45B0-E4C4-DA3213037A6C}"/>
              </a:ext>
            </a:extLst>
          </p:cNvPr>
          <p:cNvCxnSpPr>
            <a:cxnSpLocks/>
            <a:stCxn id="144" idx="7"/>
          </p:cNvCxnSpPr>
          <p:nvPr/>
        </p:nvCxnSpPr>
        <p:spPr>
          <a:xfrm flipV="1">
            <a:off x="6578010" y="1210857"/>
            <a:ext cx="3228879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847A92D1-0473-8427-7E19-CCA65ED5A41A}"/>
              </a:ext>
            </a:extLst>
          </p:cNvPr>
          <p:cNvGrpSpPr/>
          <p:nvPr/>
        </p:nvGrpSpPr>
        <p:grpSpPr>
          <a:xfrm>
            <a:off x="2845887" y="0"/>
            <a:ext cx="8514751" cy="6898850"/>
            <a:chOff x="3059247" y="0"/>
            <a:chExt cx="8514751" cy="6898850"/>
          </a:xfrm>
        </p:grpSpPr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B2883240-2E26-A008-C61E-1C2765C89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247" y="0"/>
              <a:ext cx="2895525" cy="6858000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BAF8D0CB-BB47-D042-96D3-EEBB35226673}"/>
                </a:ext>
              </a:extLst>
            </p:cNvPr>
            <p:cNvCxnSpPr>
              <a:cxnSpLocks/>
            </p:cNvCxnSpPr>
            <p:nvPr/>
          </p:nvCxnSpPr>
          <p:spPr>
            <a:xfrm>
              <a:off x="5629626" y="759929"/>
              <a:ext cx="1168001" cy="53844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4E2AED93-0A6F-3BB2-020D-AF3BD7C3CA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775" y="1232846"/>
              <a:ext cx="266353" cy="566600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025B3151-CB88-97CF-8FB4-F2EAF7ABAD7A}"/>
                </a:ext>
              </a:extLst>
            </p:cNvPr>
            <p:cNvCxnSpPr>
              <a:cxnSpLocks/>
            </p:cNvCxnSpPr>
            <p:nvPr/>
          </p:nvCxnSpPr>
          <p:spPr>
            <a:xfrm>
              <a:off x="6806028" y="1302227"/>
              <a:ext cx="747138" cy="66504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F701C870-CDC9-AA79-8F35-7225C74F7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058" y="1903056"/>
              <a:ext cx="297186" cy="499579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2DDE3CB8-0453-B0A3-7662-9F89314A12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5462" y="1949193"/>
              <a:ext cx="773243" cy="125252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304E424A-12A5-F684-ACEB-B12EA8E86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2458" y="3129473"/>
              <a:ext cx="301858" cy="20073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18D9AE04-085A-8F3E-EC77-7DC15E9F23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71789" y="3109123"/>
              <a:ext cx="511767" cy="201378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D9F2715C-9DCB-D102-751E-F01A01FD90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6325" y="3129473"/>
              <a:ext cx="3307673" cy="376937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F10D5C4A-C89D-7D9E-2875-99C71AFC2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0374" y="1910249"/>
              <a:ext cx="301858" cy="2007339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2C981CB8-D4B0-2407-EE6C-A5E04F32F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3347" y="2040268"/>
              <a:ext cx="165742" cy="1950767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FD72EA6E-7A4D-1C01-6FB9-D541993F12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7672" y="4211273"/>
              <a:ext cx="718423" cy="6799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34FF1530-A1E1-2607-EFF6-67CA7F9EE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5938" y="5115650"/>
              <a:ext cx="276019" cy="81348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FDECE6A2-72C8-5872-4088-B2C16441356A}"/>
                </a:ext>
              </a:extLst>
            </p:cNvPr>
            <p:cNvCxnSpPr>
              <a:cxnSpLocks/>
            </p:cNvCxnSpPr>
            <p:nvPr/>
          </p:nvCxnSpPr>
          <p:spPr>
            <a:xfrm>
              <a:off x="5294996" y="1511122"/>
              <a:ext cx="941807" cy="132089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E1340ABA-9B82-AB17-1348-674411FB1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2467" y="2172416"/>
              <a:ext cx="270020" cy="137844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ACF6E58C-2E7B-E494-AC32-8F9BE33034B7}"/>
                </a:ext>
              </a:extLst>
            </p:cNvPr>
            <p:cNvCxnSpPr>
              <a:cxnSpLocks/>
            </p:cNvCxnSpPr>
            <p:nvPr/>
          </p:nvCxnSpPr>
          <p:spPr>
            <a:xfrm>
              <a:off x="4889121" y="2497109"/>
              <a:ext cx="694066" cy="439957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4B4EB4F9-48F3-8E48-306C-485F997D3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3325" y="3109123"/>
              <a:ext cx="165252" cy="378756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07FD5B5D-7CF3-C124-8A42-5FD2F4C77D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7137" y="1725337"/>
              <a:ext cx="192004" cy="810734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723EC5FD-8DE5-B476-B574-54F4AF06F1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4486" y="1718850"/>
              <a:ext cx="20618" cy="869895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1DAB9263-9D85-4F7C-72FE-A9227E410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8682782" y="5196632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5DBEE9DA-D177-4695-1990-4FF1BFB72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5502600" y="2912617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132BA8-309B-06A6-1AFF-83C3FC1DA0C0}"/>
              </a:ext>
            </a:extLst>
          </p:cNvPr>
          <p:cNvSpPr txBox="1"/>
          <p:nvPr/>
        </p:nvSpPr>
        <p:spPr>
          <a:xfrm>
            <a:off x="-2680" y="13744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anni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91B5F9-EC5B-7C52-8783-37621C817954}"/>
              </a:ext>
            </a:extLst>
          </p:cNvPr>
          <p:cNvSpPr txBox="1"/>
          <p:nvPr/>
        </p:nvSpPr>
        <p:spPr>
          <a:xfrm>
            <a:off x="-2680" y="4631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1935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8A8CB9-4311-3A36-A0D7-58683F151726}"/>
              </a:ext>
            </a:extLst>
          </p:cNvPr>
          <p:cNvSpPr txBox="1"/>
          <p:nvPr/>
        </p:nvSpPr>
        <p:spPr>
          <a:xfrm>
            <a:off x="-2680" y="89598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1945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49CF1C-9B80-4623-12AD-7AA2464771A9}"/>
              </a:ext>
            </a:extLst>
          </p:cNvPr>
          <p:cNvSpPr txBox="1"/>
          <p:nvPr/>
        </p:nvSpPr>
        <p:spPr>
          <a:xfrm>
            <a:off x="-2680" y="195873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1955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98A822-4E2D-D0FF-AB39-DDB951E16767}"/>
              </a:ext>
            </a:extLst>
          </p:cNvPr>
          <p:cNvSpPr txBox="1"/>
          <p:nvPr/>
        </p:nvSpPr>
        <p:spPr>
          <a:xfrm>
            <a:off x="-2680" y="293062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1965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2CB720-D085-A79B-34B5-29A6278CDDAF}"/>
              </a:ext>
            </a:extLst>
          </p:cNvPr>
          <p:cNvSpPr txBox="1"/>
          <p:nvPr/>
        </p:nvSpPr>
        <p:spPr>
          <a:xfrm>
            <a:off x="-2680" y="33616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1975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84874E-791F-C5AF-94FC-9A2BDA3399DE}"/>
              </a:ext>
            </a:extLst>
          </p:cNvPr>
          <p:cNvSpPr txBox="1"/>
          <p:nvPr/>
        </p:nvSpPr>
        <p:spPr>
          <a:xfrm>
            <a:off x="-2680" y="379269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1985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409749-BA8E-5432-402F-09C627273B99}"/>
              </a:ext>
            </a:extLst>
          </p:cNvPr>
          <p:cNvSpPr txBox="1"/>
          <p:nvPr/>
        </p:nvSpPr>
        <p:spPr>
          <a:xfrm>
            <a:off x="-2680" y="422372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1995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DB5107-EEE1-A306-CAF0-D505975EFE19}"/>
              </a:ext>
            </a:extLst>
          </p:cNvPr>
          <p:cNvSpPr txBox="1"/>
          <p:nvPr/>
        </p:nvSpPr>
        <p:spPr>
          <a:xfrm>
            <a:off x="5952312" y="559989"/>
            <a:ext cx="26050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1937</a:t>
            </a:r>
            <a:r>
              <a:rPr lang="it-IT" sz="1500" dirty="0">
                <a:latin typeface="Aptos" panose="020B0004020202020204" pitchFamily="34" charset="0"/>
              </a:rPr>
              <a:t> scoperta del mesotrone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BABF1A-730D-F5A6-840A-18AE65B900C2}"/>
              </a:ext>
            </a:extLst>
          </p:cNvPr>
          <p:cNvSpPr txBox="1"/>
          <p:nvPr/>
        </p:nvSpPr>
        <p:spPr>
          <a:xfrm>
            <a:off x="-2680" y="465476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2005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E74D0C-BF4D-838A-4CE5-69D5F1154B6C}"/>
              </a:ext>
            </a:extLst>
          </p:cNvPr>
          <p:cNvSpPr txBox="1"/>
          <p:nvPr/>
        </p:nvSpPr>
        <p:spPr>
          <a:xfrm>
            <a:off x="-2680" y="508580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097A59-F313-B1C0-9BE0-01FFE75DD6AE}"/>
              </a:ext>
            </a:extLst>
          </p:cNvPr>
          <p:cNvSpPr txBox="1"/>
          <p:nvPr/>
        </p:nvSpPr>
        <p:spPr>
          <a:xfrm>
            <a:off x="-2680" y="608600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2065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59BFCA-07B7-CF43-5923-3D17D771369D}"/>
              </a:ext>
            </a:extLst>
          </p:cNvPr>
          <p:cNvSpPr txBox="1"/>
          <p:nvPr/>
        </p:nvSpPr>
        <p:spPr>
          <a:xfrm>
            <a:off x="-2680" y="65207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2075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42FD50F-E14F-477F-2E1C-91435034F765}"/>
              </a:ext>
            </a:extLst>
          </p:cNvPr>
          <p:cNvSpPr txBox="1"/>
          <p:nvPr/>
        </p:nvSpPr>
        <p:spPr>
          <a:xfrm>
            <a:off x="233680" y="2782728"/>
            <a:ext cx="184896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studio piramide di Giza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FD7CC9-109B-40F3-051A-03F058C291B4}"/>
              </a:ext>
            </a:extLst>
          </p:cNvPr>
          <p:cNvSpPr txBox="1"/>
          <p:nvPr/>
        </p:nvSpPr>
        <p:spPr>
          <a:xfrm>
            <a:off x="6414421" y="817525"/>
            <a:ext cx="2748506" cy="28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1942</a:t>
            </a:r>
            <a:r>
              <a:rPr lang="it-IT" sz="1500" dirty="0">
                <a:solidFill>
                  <a:srgbClr val="C00000"/>
                </a:solidFill>
                <a:latin typeface="Aptos" panose="020B0004020202020204" pitchFamily="34" charset="0"/>
              </a:rPr>
              <a:t> vita media del mesotrone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FB2B951-7F7D-63FF-E3D5-E952F1DFEAEF}"/>
              </a:ext>
            </a:extLst>
          </p:cNvPr>
          <p:cNvSpPr txBox="1"/>
          <p:nvPr/>
        </p:nvSpPr>
        <p:spPr>
          <a:xfrm>
            <a:off x="6963303" y="1106935"/>
            <a:ext cx="2234394" cy="3231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84D0458-C988-DF3D-5425-757E7FFE27A9}"/>
              </a:ext>
            </a:extLst>
          </p:cNvPr>
          <p:cNvSpPr txBox="1"/>
          <p:nvPr/>
        </p:nvSpPr>
        <p:spPr>
          <a:xfrm>
            <a:off x="7156044" y="1353716"/>
            <a:ext cx="2166071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1947-48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universalità dell’interazione debole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DB9BFA-757D-4727-444C-72D8ACDE4111}"/>
              </a:ext>
            </a:extLst>
          </p:cNvPr>
          <p:cNvSpPr txBox="1"/>
          <p:nvPr/>
        </p:nvSpPr>
        <p:spPr>
          <a:xfrm>
            <a:off x="7792537" y="1885658"/>
            <a:ext cx="2096310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conservazione del numero leptonico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E169BCF-7B20-A160-9D4B-5B4E46C53EE1}"/>
              </a:ext>
            </a:extLst>
          </p:cNvPr>
          <p:cNvSpPr txBox="1"/>
          <p:nvPr/>
        </p:nvSpPr>
        <p:spPr>
          <a:xfrm>
            <a:off x="158690" y="2336212"/>
            <a:ext cx="169922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ricerca di processi LFV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91527DB-AC1E-AD68-49DD-3267A7F1945A}"/>
              </a:ext>
            </a:extLst>
          </p:cNvPr>
          <p:cNvSpPr txBox="1"/>
          <p:nvPr/>
        </p:nvSpPr>
        <p:spPr>
          <a:xfrm>
            <a:off x="617144" y="2070727"/>
            <a:ext cx="36319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1957-59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ipotesi di due famiglie leptoniche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DCA26F8-56AA-47E9-99DC-F9C715259A7D}"/>
              </a:ext>
            </a:extLst>
          </p:cNvPr>
          <p:cNvSpPr txBox="1"/>
          <p:nvPr/>
        </p:nvSpPr>
        <p:spPr>
          <a:xfrm>
            <a:off x="1675475" y="2863537"/>
            <a:ext cx="239788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neutrino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distinto dal neutrino </a:t>
            </a:r>
            <a:r>
              <a:rPr lang="it-IT" sz="1500" i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034562D-A289-9E52-DFFE-A61D1271BBB8}"/>
              </a:ext>
            </a:extLst>
          </p:cNvPr>
          <p:cNvSpPr txBox="1"/>
          <p:nvPr/>
        </p:nvSpPr>
        <p:spPr>
          <a:xfrm>
            <a:off x="8596532" y="2760374"/>
            <a:ext cx="3780414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della vita media di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cosmici, test della dilatazione relativistica della vita media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6AAC79-8B19-67EB-FAF8-EA1B76F7AFA3}"/>
              </a:ext>
            </a:extLst>
          </p:cNvPr>
          <p:cNvSpPr txBox="1"/>
          <p:nvPr/>
        </p:nvSpPr>
        <p:spPr>
          <a:xfrm>
            <a:off x="631795" y="3521057"/>
            <a:ext cx="2560334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1977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tempo di vita del muone al CERN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9E49C98-D075-BBCF-9F93-8B4A8F4F523C}"/>
              </a:ext>
            </a:extLst>
          </p:cNvPr>
          <p:cNvSpPr txBox="1"/>
          <p:nvPr/>
        </p:nvSpPr>
        <p:spPr>
          <a:xfrm>
            <a:off x="9096861" y="3516145"/>
            <a:ext cx="299323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prodotti dai neutrini atmosferici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B99584-0E49-BF99-4BC1-53B8A0AD1C96}"/>
              </a:ext>
            </a:extLst>
          </p:cNvPr>
          <p:cNvSpPr txBox="1"/>
          <p:nvPr/>
        </p:nvSpPr>
        <p:spPr>
          <a:xfrm>
            <a:off x="5119656" y="3568135"/>
            <a:ext cx="177569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Z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+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E98C019-823B-37D1-98A9-92E406FAAA6A}"/>
              </a:ext>
            </a:extLst>
          </p:cNvPr>
          <p:cNvSpPr txBox="1"/>
          <p:nvPr/>
        </p:nvSpPr>
        <p:spPr>
          <a:xfrm>
            <a:off x="391221" y="4618344"/>
            <a:ext cx="3094392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2005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spettroscopia muonica per la misura  del raggio del protone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73E2C3B-CBF5-71B7-2C11-0A4100C56375}"/>
              </a:ext>
            </a:extLst>
          </p:cNvPr>
          <p:cNvSpPr txBox="1"/>
          <p:nvPr/>
        </p:nvSpPr>
        <p:spPr>
          <a:xfrm>
            <a:off x="860809" y="5423122"/>
            <a:ext cx="2017996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2016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esperimento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g-2 al Fermilab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AE2357C-C8E7-895F-E119-477E77033300}"/>
              </a:ext>
            </a:extLst>
          </p:cNvPr>
          <p:cNvSpPr txBox="1"/>
          <p:nvPr/>
        </p:nvSpPr>
        <p:spPr>
          <a:xfrm>
            <a:off x="10114789" y="4840641"/>
            <a:ext cx="2231676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2007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prima radiografia muonica di un vulcano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BB7050E-AF6E-ED1E-EEF5-73CF78E78C66}"/>
              </a:ext>
            </a:extLst>
          </p:cNvPr>
          <p:cNvSpPr txBox="1"/>
          <p:nvPr/>
        </p:nvSpPr>
        <p:spPr>
          <a:xfrm>
            <a:off x="6809153" y="5008172"/>
            <a:ext cx="2609662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nascita dei tomografi muonici per lo screening di navi e container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70A74B6-6205-E0CE-2CF8-CA72B418E9EB}"/>
              </a:ext>
            </a:extLst>
          </p:cNvPr>
          <p:cNvSpPr txBox="1"/>
          <p:nvPr/>
        </p:nvSpPr>
        <p:spPr>
          <a:xfrm>
            <a:off x="271761" y="1045352"/>
            <a:ext cx="2661863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il prodotto del decadimento del mesone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1B23022-831D-12F0-BE83-3BA3B424F86F}"/>
              </a:ext>
            </a:extLst>
          </p:cNvPr>
          <p:cNvSpPr txBox="1"/>
          <p:nvPr/>
        </p:nvSpPr>
        <p:spPr>
          <a:xfrm>
            <a:off x="9827209" y="1105900"/>
            <a:ext cx="248422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dell’elettrone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6342381-983F-E02C-24D7-B74637AE7B6B}"/>
              </a:ext>
            </a:extLst>
          </p:cNvPr>
          <p:cNvSpPr txBox="1"/>
          <p:nvPr/>
        </p:nvSpPr>
        <p:spPr>
          <a:xfrm>
            <a:off x="1006549" y="1556755"/>
            <a:ext cx="311143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descrizione dell’anomalia del momento magnetico dei leptoni 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AB6A86B-C945-C752-6711-A4823DFA360B}"/>
              </a:ext>
            </a:extLst>
          </p:cNvPr>
          <p:cNvSpPr txBox="1"/>
          <p:nvPr/>
        </p:nvSpPr>
        <p:spPr>
          <a:xfrm>
            <a:off x="9970291" y="1806392"/>
            <a:ext cx="237126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atomo muonico e produzione del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muonio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8A19A79-371F-5A9D-C652-4145E2661C62}"/>
              </a:ext>
            </a:extLst>
          </p:cNvPr>
          <p:cNvSpPr txBox="1"/>
          <p:nvPr/>
        </p:nvSpPr>
        <p:spPr>
          <a:xfrm>
            <a:off x="8120833" y="2283250"/>
            <a:ext cx="3035091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della violazione di P nei decadimenti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2CCC81F-F4B5-5C1A-EE14-D46F6161CC06}"/>
              </a:ext>
            </a:extLst>
          </p:cNvPr>
          <p:cNvSpPr txBox="1"/>
          <p:nvPr/>
        </p:nvSpPr>
        <p:spPr>
          <a:xfrm>
            <a:off x="1954340" y="2427223"/>
            <a:ext cx="246633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/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it-IT" sz="1500" b="1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2002</a:t>
                </a:r>
                <a:r>
                  <a:rPr lang="it-IT" sz="1500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 ricerca del decadimento </a:t>
                </a:r>
                <a14:m>
                  <m:oMath xmlns:m="http://schemas.openxmlformats.org/officeDocument/2006/math">
                    <m:r>
                      <a:rPr lang="it-IT" sz="15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sz="15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5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it-IT" sz="15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1500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 a MEG</a:t>
                </a:r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blipFill>
                <a:blip r:embed="rId4"/>
                <a:stretch>
                  <a:fillRect l="-885" t="-12000" b="-1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3748CC8-0516-D91A-AFDC-E1C9D0C0FD5F}"/>
              </a:ext>
            </a:extLst>
          </p:cNvPr>
          <p:cNvSpPr txBox="1"/>
          <p:nvPr/>
        </p:nvSpPr>
        <p:spPr>
          <a:xfrm>
            <a:off x="7509310" y="6423782"/>
            <a:ext cx="30578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2073</a:t>
            </a:r>
            <a:r>
              <a:rPr lang="it-IT" sz="1500" dirty="0">
                <a:latin typeface="Aptos" panose="020B0004020202020204" pitchFamily="34" charset="0"/>
              </a:rPr>
              <a:t> in un ipotetico </a:t>
            </a:r>
            <a:r>
              <a:rPr lang="it-IT" sz="1500" dirty="0" err="1">
                <a:latin typeface="Aptos" panose="020B0004020202020204" pitchFamily="34" charset="0"/>
              </a:rPr>
              <a:t>Muon</a:t>
            </a:r>
            <a:r>
              <a:rPr lang="it-IT" sz="1500" dirty="0">
                <a:latin typeface="Aptos" panose="020B0004020202020204" pitchFamily="34" charset="0"/>
              </a:rPr>
              <a:t> Collider</a:t>
            </a:r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540FEA5D-447F-CE5B-B660-947F648356ED}"/>
              </a:ext>
            </a:extLst>
          </p:cNvPr>
          <p:cNvCxnSpPr>
            <a:cxnSpLocks/>
          </p:cNvCxnSpPr>
          <p:nvPr/>
        </p:nvCxnSpPr>
        <p:spPr>
          <a:xfrm>
            <a:off x="4767287" y="3172906"/>
            <a:ext cx="273185" cy="3996085"/>
          </a:xfrm>
          <a:prstGeom prst="line">
            <a:avLst/>
          </a:prstGeom>
          <a:ln w="57150">
            <a:solidFill>
              <a:srgbClr val="E5A5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e 134">
            <a:extLst>
              <a:ext uri="{FF2B5EF4-FFF2-40B4-BE49-F238E27FC236}">
                <a16:creationId xmlns:a16="http://schemas.microsoft.com/office/drawing/2014/main" id="{EEA30136-2E4C-5DA5-E307-715941A6EEA7}"/>
              </a:ext>
            </a:extLst>
          </p:cNvPr>
          <p:cNvSpPr/>
          <p:nvPr/>
        </p:nvSpPr>
        <p:spPr>
          <a:xfrm>
            <a:off x="5349507" y="64126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70638387-6C59-9BD0-4628-C5933B86B75D}"/>
              </a:ext>
            </a:extLst>
          </p:cNvPr>
          <p:cNvSpPr/>
          <p:nvPr/>
        </p:nvSpPr>
        <p:spPr>
          <a:xfrm>
            <a:off x="5714629" y="88309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CA779B8-FBF6-FF95-51E0-33B650E360B6}"/>
              </a:ext>
            </a:extLst>
          </p:cNvPr>
          <p:cNvCxnSpPr>
            <a:cxnSpLocks/>
            <a:stCxn id="135" idx="6"/>
            <a:endCxn id="12" idx="1"/>
          </p:cNvCxnSpPr>
          <p:nvPr/>
        </p:nvCxnSpPr>
        <p:spPr>
          <a:xfrm>
            <a:off x="5504673" y="718669"/>
            <a:ext cx="447639" cy="290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221C1A9-632A-D8CD-591B-A68234EC2965}"/>
              </a:ext>
            </a:extLst>
          </p:cNvPr>
          <p:cNvCxnSpPr>
            <a:cxnSpLocks/>
            <a:stCxn id="136" idx="6"/>
            <a:endCxn id="19" idx="1"/>
          </p:cNvCxnSpPr>
          <p:nvPr/>
        </p:nvCxnSpPr>
        <p:spPr>
          <a:xfrm flipV="1">
            <a:off x="5869795" y="957660"/>
            <a:ext cx="544626" cy="283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e 143">
            <a:extLst>
              <a:ext uri="{FF2B5EF4-FFF2-40B4-BE49-F238E27FC236}">
                <a16:creationId xmlns:a16="http://schemas.microsoft.com/office/drawing/2014/main" id="{0FFFC0AB-F0AC-83EE-CA0C-0F057267FAEF}"/>
              </a:ext>
            </a:extLst>
          </p:cNvPr>
          <p:cNvSpPr/>
          <p:nvPr/>
        </p:nvSpPr>
        <p:spPr>
          <a:xfrm>
            <a:off x="6445568" y="11884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2A053EE9-0E9F-D195-CF47-3406D46244D2}"/>
              </a:ext>
            </a:extLst>
          </p:cNvPr>
          <p:cNvCxnSpPr>
            <a:cxnSpLocks/>
            <a:stCxn id="144" idx="6"/>
            <a:endCxn id="20" idx="1"/>
          </p:cNvCxnSpPr>
          <p:nvPr/>
        </p:nvCxnSpPr>
        <p:spPr>
          <a:xfrm>
            <a:off x="6600734" y="1265892"/>
            <a:ext cx="362569" cy="2626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e 150">
            <a:extLst>
              <a:ext uri="{FF2B5EF4-FFF2-40B4-BE49-F238E27FC236}">
                <a16:creationId xmlns:a16="http://schemas.microsoft.com/office/drawing/2014/main" id="{8D39B60D-321C-EBBB-BC03-5AFE683FA2C2}"/>
              </a:ext>
            </a:extLst>
          </p:cNvPr>
          <p:cNvSpPr/>
          <p:nvPr/>
        </p:nvSpPr>
        <p:spPr>
          <a:xfrm>
            <a:off x="6709315" y="138999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BA4EF34E-6991-1E6E-68A2-86016BECF24F}"/>
              </a:ext>
            </a:extLst>
          </p:cNvPr>
          <p:cNvCxnSpPr>
            <a:cxnSpLocks/>
            <a:stCxn id="151" idx="6"/>
          </p:cNvCxnSpPr>
          <p:nvPr/>
        </p:nvCxnSpPr>
        <p:spPr>
          <a:xfrm flipV="1">
            <a:off x="6864481" y="1451547"/>
            <a:ext cx="31881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355BF315-D4E9-B2A2-ECB7-48F4A4064DB7}"/>
              </a:ext>
            </a:extLst>
          </p:cNvPr>
          <p:cNvCxnSpPr>
            <a:cxnSpLocks/>
          </p:cNvCxnSpPr>
          <p:nvPr/>
        </p:nvCxnSpPr>
        <p:spPr>
          <a:xfrm flipV="1">
            <a:off x="4918426" y="124557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3722E93E-7619-7958-C724-829DA5E1CF99}"/>
              </a:ext>
            </a:extLst>
          </p:cNvPr>
          <p:cNvCxnSpPr>
            <a:cxnSpLocks/>
          </p:cNvCxnSpPr>
          <p:nvPr/>
        </p:nvCxnSpPr>
        <p:spPr>
          <a:xfrm flipV="1">
            <a:off x="2940374" y="1159337"/>
            <a:ext cx="23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59D73FC-AB00-1794-5A72-F412EC0BD075}"/>
              </a:ext>
            </a:extLst>
          </p:cNvPr>
          <p:cNvSpPr txBox="1"/>
          <p:nvPr/>
        </p:nvSpPr>
        <p:spPr>
          <a:xfrm>
            <a:off x="3088790" y="1145718"/>
            <a:ext cx="1896424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non è la particella di Yukawa</a:t>
            </a:r>
          </a:p>
        </p:txBody>
      </p:sp>
      <p:sp>
        <p:nvSpPr>
          <p:cNvPr id="180" name="Ovale 179">
            <a:extLst>
              <a:ext uri="{FF2B5EF4-FFF2-40B4-BE49-F238E27FC236}">
                <a16:creationId xmlns:a16="http://schemas.microsoft.com/office/drawing/2014/main" id="{8FAC4F47-44B2-55CC-32AC-3BF3069F1097}"/>
              </a:ext>
            </a:extLst>
          </p:cNvPr>
          <p:cNvSpPr/>
          <p:nvPr/>
        </p:nvSpPr>
        <p:spPr>
          <a:xfrm>
            <a:off x="5156392" y="112984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Ovale 180">
            <a:extLst>
              <a:ext uri="{FF2B5EF4-FFF2-40B4-BE49-F238E27FC236}">
                <a16:creationId xmlns:a16="http://schemas.microsoft.com/office/drawing/2014/main" id="{20AF39B7-0BED-E2F7-907B-EBB0C7B12DAC}"/>
              </a:ext>
            </a:extLst>
          </p:cNvPr>
          <p:cNvSpPr/>
          <p:nvPr/>
        </p:nvSpPr>
        <p:spPr>
          <a:xfrm>
            <a:off x="4921709" y="1627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2" name="Connettore diritto 181">
            <a:extLst>
              <a:ext uri="{FF2B5EF4-FFF2-40B4-BE49-F238E27FC236}">
                <a16:creationId xmlns:a16="http://schemas.microsoft.com/office/drawing/2014/main" id="{1AAC7C60-4555-AE53-D0C2-E492480EA82D}"/>
              </a:ext>
            </a:extLst>
          </p:cNvPr>
          <p:cNvCxnSpPr>
            <a:cxnSpLocks/>
          </p:cNvCxnSpPr>
          <p:nvPr/>
        </p:nvCxnSpPr>
        <p:spPr>
          <a:xfrm>
            <a:off x="4117985" y="1701052"/>
            <a:ext cx="881307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e 183">
            <a:extLst>
              <a:ext uri="{FF2B5EF4-FFF2-40B4-BE49-F238E27FC236}">
                <a16:creationId xmlns:a16="http://schemas.microsoft.com/office/drawing/2014/main" id="{8904177C-3D3D-82F9-E340-1D5AC80BC72D}"/>
              </a:ext>
            </a:extLst>
          </p:cNvPr>
          <p:cNvSpPr/>
          <p:nvPr/>
        </p:nvSpPr>
        <p:spPr>
          <a:xfrm>
            <a:off x="7227008" y="184525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7AE523FB-E54A-1EAE-A4BA-85BB7E645C56}"/>
              </a:ext>
            </a:extLst>
          </p:cNvPr>
          <p:cNvCxnSpPr>
            <a:cxnSpLocks/>
          </p:cNvCxnSpPr>
          <p:nvPr/>
        </p:nvCxnSpPr>
        <p:spPr>
          <a:xfrm flipV="1">
            <a:off x="7322102" y="1910249"/>
            <a:ext cx="262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90D049AA-B186-9A60-BF47-039F98035A4B}"/>
              </a:ext>
            </a:extLst>
          </p:cNvPr>
          <p:cNvCxnSpPr>
            <a:cxnSpLocks/>
          </p:cNvCxnSpPr>
          <p:nvPr/>
        </p:nvCxnSpPr>
        <p:spPr>
          <a:xfrm flipV="1">
            <a:off x="7304591" y="1995605"/>
            <a:ext cx="466572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e 187">
            <a:extLst>
              <a:ext uri="{FF2B5EF4-FFF2-40B4-BE49-F238E27FC236}">
                <a16:creationId xmlns:a16="http://schemas.microsoft.com/office/drawing/2014/main" id="{C5222F50-172F-72FD-6F84-3537906B0C7E}"/>
              </a:ext>
            </a:extLst>
          </p:cNvPr>
          <p:cNvSpPr/>
          <p:nvPr/>
        </p:nvSpPr>
        <p:spPr>
          <a:xfrm>
            <a:off x="7542990" y="233373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84F55D59-7EC5-2723-3E5B-F717FC14B122}"/>
              </a:ext>
            </a:extLst>
          </p:cNvPr>
          <p:cNvCxnSpPr>
            <a:cxnSpLocks/>
          </p:cNvCxnSpPr>
          <p:nvPr/>
        </p:nvCxnSpPr>
        <p:spPr>
          <a:xfrm flipV="1">
            <a:off x="7586393" y="241113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e 189">
            <a:extLst>
              <a:ext uri="{FF2B5EF4-FFF2-40B4-BE49-F238E27FC236}">
                <a16:creationId xmlns:a16="http://schemas.microsoft.com/office/drawing/2014/main" id="{68F3B21E-D663-6D96-0E45-AB75EEABFA69}"/>
              </a:ext>
            </a:extLst>
          </p:cNvPr>
          <p:cNvSpPr/>
          <p:nvPr/>
        </p:nvSpPr>
        <p:spPr>
          <a:xfrm>
            <a:off x="4697293" y="216656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98441981-AF2F-9B9F-776B-0F7DF3167ADB}"/>
              </a:ext>
            </a:extLst>
          </p:cNvPr>
          <p:cNvCxnSpPr>
            <a:cxnSpLocks/>
          </p:cNvCxnSpPr>
          <p:nvPr/>
        </p:nvCxnSpPr>
        <p:spPr>
          <a:xfrm>
            <a:off x="4257023" y="223230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Ovale 3071">
            <a:extLst>
              <a:ext uri="{FF2B5EF4-FFF2-40B4-BE49-F238E27FC236}">
                <a16:creationId xmlns:a16="http://schemas.microsoft.com/office/drawing/2014/main" id="{4C0542CC-0DE1-2CE7-BFBA-AF9B5C44D4AF}"/>
              </a:ext>
            </a:extLst>
          </p:cNvPr>
          <p:cNvSpPr/>
          <p:nvPr/>
        </p:nvSpPr>
        <p:spPr>
          <a:xfrm>
            <a:off x="4598676" y="24099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73" name="Connettore diritto 3072">
            <a:extLst>
              <a:ext uri="{FF2B5EF4-FFF2-40B4-BE49-F238E27FC236}">
                <a16:creationId xmlns:a16="http://schemas.microsoft.com/office/drawing/2014/main" id="{D38B9755-D957-513E-51F8-D3C2F73DF08F}"/>
              </a:ext>
            </a:extLst>
          </p:cNvPr>
          <p:cNvCxnSpPr>
            <a:cxnSpLocks/>
          </p:cNvCxnSpPr>
          <p:nvPr/>
        </p:nvCxnSpPr>
        <p:spPr>
          <a:xfrm flipV="1">
            <a:off x="1843951" y="2439333"/>
            <a:ext cx="284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Connettore diritto 3074">
            <a:extLst>
              <a:ext uri="{FF2B5EF4-FFF2-40B4-BE49-F238E27FC236}">
                <a16:creationId xmlns:a16="http://schemas.microsoft.com/office/drawing/2014/main" id="{091E6647-CD49-BD05-7479-40D152AAE471}"/>
              </a:ext>
            </a:extLst>
          </p:cNvPr>
          <p:cNvCxnSpPr>
            <a:cxnSpLocks/>
          </p:cNvCxnSpPr>
          <p:nvPr/>
        </p:nvCxnSpPr>
        <p:spPr>
          <a:xfrm flipV="1">
            <a:off x="4390106" y="252573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onnettore diritto 3075">
            <a:extLst>
              <a:ext uri="{FF2B5EF4-FFF2-40B4-BE49-F238E27FC236}">
                <a16:creationId xmlns:a16="http://schemas.microsoft.com/office/drawing/2014/main" id="{EEE4FF29-0E09-20AF-001D-B1DF7F77068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020316" y="3078731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Ovale 3077">
            <a:extLst>
              <a:ext uri="{FF2B5EF4-FFF2-40B4-BE49-F238E27FC236}">
                <a16:creationId xmlns:a16="http://schemas.microsoft.com/office/drawing/2014/main" id="{C5738991-EA11-5998-AE7C-BB9FB04698AF}"/>
              </a:ext>
            </a:extLst>
          </p:cNvPr>
          <p:cNvSpPr/>
          <p:nvPr/>
        </p:nvSpPr>
        <p:spPr>
          <a:xfrm>
            <a:off x="7949438" y="3003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Ovale 3078">
            <a:extLst>
              <a:ext uri="{FF2B5EF4-FFF2-40B4-BE49-F238E27FC236}">
                <a16:creationId xmlns:a16="http://schemas.microsoft.com/office/drawing/2014/main" id="{05B70388-BCBB-0CA0-4D55-194A7F798B3C}"/>
              </a:ext>
            </a:extLst>
          </p:cNvPr>
          <p:cNvSpPr/>
          <p:nvPr/>
        </p:nvSpPr>
        <p:spPr>
          <a:xfrm>
            <a:off x="4407287" y="28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0" name="Connettore diritto 3079">
            <a:extLst>
              <a:ext uri="{FF2B5EF4-FFF2-40B4-BE49-F238E27FC236}">
                <a16:creationId xmlns:a16="http://schemas.microsoft.com/office/drawing/2014/main" id="{F8D2F4AD-6779-9029-2A21-E2145F34BF77}"/>
              </a:ext>
            </a:extLst>
          </p:cNvPr>
          <p:cNvCxnSpPr>
            <a:cxnSpLocks/>
          </p:cNvCxnSpPr>
          <p:nvPr/>
        </p:nvCxnSpPr>
        <p:spPr>
          <a:xfrm flipV="1">
            <a:off x="2091486" y="2896658"/>
            <a:ext cx="2376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Connettore diritto 3080">
            <a:extLst>
              <a:ext uri="{FF2B5EF4-FFF2-40B4-BE49-F238E27FC236}">
                <a16:creationId xmlns:a16="http://schemas.microsoft.com/office/drawing/2014/main" id="{3F7F2A42-3962-9641-5CD7-1C7AAB013BB7}"/>
              </a:ext>
            </a:extLst>
          </p:cNvPr>
          <p:cNvCxnSpPr>
            <a:cxnSpLocks/>
          </p:cNvCxnSpPr>
          <p:nvPr/>
        </p:nvCxnSpPr>
        <p:spPr>
          <a:xfrm flipV="1">
            <a:off x="4014186" y="2952452"/>
            <a:ext cx="46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Ovale 3081">
            <a:extLst>
              <a:ext uri="{FF2B5EF4-FFF2-40B4-BE49-F238E27FC236}">
                <a16:creationId xmlns:a16="http://schemas.microsoft.com/office/drawing/2014/main" id="{A54D11A8-0923-B03F-6138-ADE20CBA1DD7}"/>
              </a:ext>
            </a:extLst>
          </p:cNvPr>
          <p:cNvSpPr/>
          <p:nvPr/>
        </p:nvSpPr>
        <p:spPr>
          <a:xfrm>
            <a:off x="4118137" y="3546478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3" name="Connettore diritto 3082">
            <a:extLst>
              <a:ext uri="{FF2B5EF4-FFF2-40B4-BE49-F238E27FC236}">
                <a16:creationId xmlns:a16="http://schemas.microsoft.com/office/drawing/2014/main" id="{83C45348-F873-67C8-801F-3EEB44C36AA9}"/>
              </a:ext>
            </a:extLst>
          </p:cNvPr>
          <p:cNvCxnSpPr>
            <a:cxnSpLocks/>
          </p:cNvCxnSpPr>
          <p:nvPr/>
        </p:nvCxnSpPr>
        <p:spPr>
          <a:xfrm flipV="1">
            <a:off x="3174911" y="3628053"/>
            <a:ext cx="100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Ovale 3083">
            <a:extLst>
              <a:ext uri="{FF2B5EF4-FFF2-40B4-BE49-F238E27FC236}">
                <a16:creationId xmlns:a16="http://schemas.microsoft.com/office/drawing/2014/main" id="{56654305-2FE1-0FB2-CBA4-B2D110ADB98F}"/>
              </a:ext>
            </a:extLst>
          </p:cNvPr>
          <p:cNvSpPr/>
          <p:nvPr/>
        </p:nvSpPr>
        <p:spPr>
          <a:xfrm>
            <a:off x="4667024" y="363771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5" name="Connettore diritto 3084">
            <a:extLst>
              <a:ext uri="{FF2B5EF4-FFF2-40B4-BE49-F238E27FC236}">
                <a16:creationId xmlns:a16="http://schemas.microsoft.com/office/drawing/2014/main" id="{2D622C81-2026-2731-4074-D96B3AFA1734}"/>
              </a:ext>
            </a:extLst>
          </p:cNvPr>
          <p:cNvCxnSpPr>
            <a:cxnSpLocks/>
          </p:cNvCxnSpPr>
          <p:nvPr/>
        </p:nvCxnSpPr>
        <p:spPr>
          <a:xfrm flipV="1">
            <a:off x="4738874" y="3729705"/>
            <a:ext cx="432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Ovale 3085">
            <a:extLst>
              <a:ext uri="{FF2B5EF4-FFF2-40B4-BE49-F238E27FC236}">
                <a16:creationId xmlns:a16="http://schemas.microsoft.com/office/drawing/2014/main" id="{BA26BF6E-AB54-A6B3-9345-B94508438FAC}"/>
              </a:ext>
            </a:extLst>
          </p:cNvPr>
          <p:cNvSpPr/>
          <p:nvPr/>
        </p:nvSpPr>
        <p:spPr>
          <a:xfrm>
            <a:off x="8447278" y="35727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7" name="Connettore diritto 3086">
            <a:extLst>
              <a:ext uri="{FF2B5EF4-FFF2-40B4-BE49-F238E27FC236}">
                <a16:creationId xmlns:a16="http://schemas.microsoft.com/office/drawing/2014/main" id="{B94F0EBF-30D8-3F73-AB60-DA0D9903ED4A}"/>
              </a:ext>
            </a:extLst>
          </p:cNvPr>
          <p:cNvCxnSpPr>
            <a:cxnSpLocks/>
          </p:cNvCxnSpPr>
          <p:nvPr/>
        </p:nvCxnSpPr>
        <p:spPr>
          <a:xfrm flipV="1">
            <a:off x="8531273" y="366081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D6745DF-12AC-0730-921C-447E3FD6B93F}"/>
              </a:ext>
            </a:extLst>
          </p:cNvPr>
          <p:cNvSpPr txBox="1"/>
          <p:nvPr/>
        </p:nvSpPr>
        <p:spPr>
          <a:xfrm>
            <a:off x="618101" y="5016313"/>
            <a:ext cx="2259838" cy="45865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del bosone di Higgs in 4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5E9588E-B76C-E921-469E-7F4DE7E54CAA}"/>
              </a:ext>
            </a:extLst>
          </p:cNvPr>
          <p:cNvSpPr/>
          <p:nvPr/>
        </p:nvSpPr>
        <p:spPr>
          <a:xfrm>
            <a:off x="9229598" y="44668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10D6B77-BBFA-4E99-DCD9-4D8BE1B2E444}"/>
              </a:ext>
            </a:extLst>
          </p:cNvPr>
          <p:cNvCxnSpPr>
            <a:cxnSpLocks/>
          </p:cNvCxnSpPr>
          <p:nvPr/>
        </p:nvCxnSpPr>
        <p:spPr>
          <a:xfrm flipV="1">
            <a:off x="9369462" y="4535017"/>
            <a:ext cx="25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>
            <a:extLst>
              <a:ext uri="{FF2B5EF4-FFF2-40B4-BE49-F238E27FC236}">
                <a16:creationId xmlns:a16="http://schemas.microsoft.com/office/drawing/2014/main" id="{D325455E-AF38-8471-D33B-5B86BF85F492}"/>
              </a:ext>
            </a:extLst>
          </p:cNvPr>
          <p:cNvSpPr/>
          <p:nvPr/>
        </p:nvSpPr>
        <p:spPr>
          <a:xfrm>
            <a:off x="9605518" y="48935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64C66615-5AD7-8F82-22A3-7FA8EA59BE2E}"/>
              </a:ext>
            </a:extLst>
          </p:cNvPr>
          <p:cNvCxnSpPr>
            <a:cxnSpLocks/>
          </p:cNvCxnSpPr>
          <p:nvPr/>
        </p:nvCxnSpPr>
        <p:spPr>
          <a:xfrm flipV="1">
            <a:off x="9694582" y="4982057"/>
            <a:ext cx="576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FF124BEE-ED2B-2663-71BF-FDD31511D9C2}"/>
              </a:ext>
            </a:extLst>
          </p:cNvPr>
          <p:cNvSpPr/>
          <p:nvPr/>
        </p:nvSpPr>
        <p:spPr>
          <a:xfrm>
            <a:off x="6293358" y="50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79B977F7-382A-DC11-CEC5-575A211AECFA}"/>
              </a:ext>
            </a:extLst>
          </p:cNvPr>
          <p:cNvCxnSpPr>
            <a:cxnSpLocks/>
          </p:cNvCxnSpPr>
          <p:nvPr/>
        </p:nvCxnSpPr>
        <p:spPr>
          <a:xfrm flipV="1">
            <a:off x="6372262" y="5134457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>
            <a:extLst>
              <a:ext uri="{FF2B5EF4-FFF2-40B4-BE49-F238E27FC236}">
                <a16:creationId xmlns:a16="http://schemas.microsoft.com/office/drawing/2014/main" id="{CD94CA09-A268-448F-8E6E-1B2C924C2598}"/>
              </a:ext>
            </a:extLst>
          </p:cNvPr>
          <p:cNvSpPr/>
          <p:nvPr/>
        </p:nvSpPr>
        <p:spPr>
          <a:xfrm>
            <a:off x="3661386" y="464295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BFC7C41-AE06-E05A-64E0-500C2305E034}"/>
              </a:ext>
            </a:extLst>
          </p:cNvPr>
          <p:cNvCxnSpPr>
            <a:cxnSpLocks/>
          </p:cNvCxnSpPr>
          <p:nvPr/>
        </p:nvCxnSpPr>
        <p:spPr>
          <a:xfrm flipV="1">
            <a:off x="3448827" y="4718567"/>
            <a:ext cx="28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e 63">
            <a:extLst>
              <a:ext uri="{FF2B5EF4-FFF2-40B4-BE49-F238E27FC236}">
                <a16:creationId xmlns:a16="http://schemas.microsoft.com/office/drawing/2014/main" id="{1C0CC8BC-E6A8-C887-7C02-D61B53A7020B}"/>
              </a:ext>
            </a:extLst>
          </p:cNvPr>
          <p:cNvSpPr/>
          <p:nvPr/>
        </p:nvSpPr>
        <p:spPr>
          <a:xfrm>
            <a:off x="3508986" y="50391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C6EC2BD-30F0-D676-91A2-9C863448E3AB}"/>
              </a:ext>
            </a:extLst>
          </p:cNvPr>
          <p:cNvCxnSpPr>
            <a:cxnSpLocks/>
          </p:cNvCxnSpPr>
          <p:nvPr/>
        </p:nvCxnSpPr>
        <p:spPr>
          <a:xfrm flipV="1">
            <a:off x="2890027" y="5114807"/>
            <a:ext cx="68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9F83018-B6D9-4CF9-0FB0-1E86E70715A8}"/>
              </a:ext>
            </a:extLst>
          </p:cNvPr>
          <p:cNvSpPr txBox="1"/>
          <p:nvPr/>
        </p:nvSpPr>
        <p:spPr>
          <a:xfrm>
            <a:off x="4086298" y="5130365"/>
            <a:ext cx="2094806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evento di muone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Ice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-Cube indotto da neutrini a 4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PeV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2DDFCB00-9393-A5DE-2EDB-201F5BA3CDD4}"/>
              </a:ext>
            </a:extLst>
          </p:cNvPr>
          <p:cNvSpPr/>
          <p:nvPr/>
        </p:nvSpPr>
        <p:spPr>
          <a:xfrm>
            <a:off x="3468346" y="516111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5306DF3-6C50-805E-8FB0-3764A1942EA3}"/>
              </a:ext>
            </a:extLst>
          </p:cNvPr>
          <p:cNvCxnSpPr>
            <a:cxnSpLocks/>
          </p:cNvCxnSpPr>
          <p:nvPr/>
        </p:nvCxnSpPr>
        <p:spPr>
          <a:xfrm flipV="1">
            <a:off x="3549626" y="524312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e 68">
            <a:extLst>
              <a:ext uri="{FF2B5EF4-FFF2-40B4-BE49-F238E27FC236}">
                <a16:creationId xmlns:a16="http://schemas.microsoft.com/office/drawing/2014/main" id="{7269FDA9-12F8-386B-4252-4BD8359FF937}"/>
              </a:ext>
            </a:extLst>
          </p:cNvPr>
          <p:cNvSpPr/>
          <p:nvPr/>
        </p:nvSpPr>
        <p:spPr>
          <a:xfrm>
            <a:off x="3326106" y="547607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EA930350-353F-8177-058C-91CB28619402}"/>
              </a:ext>
            </a:extLst>
          </p:cNvPr>
          <p:cNvCxnSpPr>
            <a:cxnSpLocks/>
          </p:cNvCxnSpPr>
          <p:nvPr/>
        </p:nvCxnSpPr>
        <p:spPr>
          <a:xfrm flipV="1">
            <a:off x="2890027" y="5551687"/>
            <a:ext cx="5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AABEE031-F059-A587-4EDB-62BBF4C54519}"/>
              </a:ext>
            </a:extLst>
          </p:cNvPr>
          <p:cNvCxnSpPr>
            <a:cxnSpLocks/>
          </p:cNvCxnSpPr>
          <p:nvPr/>
        </p:nvCxnSpPr>
        <p:spPr>
          <a:xfrm flipV="1">
            <a:off x="7083729" y="6595524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e 72">
            <a:extLst>
              <a:ext uri="{FF2B5EF4-FFF2-40B4-BE49-F238E27FC236}">
                <a16:creationId xmlns:a16="http://schemas.microsoft.com/office/drawing/2014/main" id="{3BD62DE4-05CF-F516-7C70-A1A282BD81B9}"/>
              </a:ext>
            </a:extLst>
          </p:cNvPr>
          <p:cNvSpPr/>
          <p:nvPr/>
        </p:nvSpPr>
        <p:spPr>
          <a:xfrm>
            <a:off x="6963303" y="6509801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66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8170B90-47E3-4173-227D-DC53F9892FDB}"/>
                  </a:ext>
                </a:extLst>
              </p:cNvPr>
              <p:cNvSpPr txBox="1"/>
              <p:nvPr/>
            </p:nvSpPr>
            <p:spPr>
              <a:xfrm>
                <a:off x="4511627" y="1354990"/>
                <a:ext cx="47243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it-IT" b="1" i="1" smtClean="0">
                              <a:solidFill>
                                <a:srgbClr val="E5A5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8170B90-47E3-4173-227D-DC53F9892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627" y="1354990"/>
                <a:ext cx="472437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5EEFBEB-0074-E9B3-EB2C-C2C9DB753E42}"/>
                  </a:ext>
                </a:extLst>
              </p:cNvPr>
              <p:cNvSpPr txBox="1"/>
              <p:nvPr/>
            </p:nvSpPr>
            <p:spPr>
              <a:xfrm>
                <a:off x="221686" y="2784548"/>
                <a:ext cx="870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5EEFBEB-0074-E9B3-EB2C-C2C9DB753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86" y="2784548"/>
                <a:ext cx="8708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038F51F-7A31-C317-FF03-083C952A14B1}"/>
                  </a:ext>
                </a:extLst>
              </p:cNvPr>
              <p:cNvSpPr txBox="1"/>
              <p:nvPr/>
            </p:nvSpPr>
            <p:spPr>
              <a:xfrm>
                <a:off x="1502129" y="2641721"/>
                <a:ext cx="2430729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3038F51F-7A31-C317-FF03-083C952A1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29" y="2641721"/>
                <a:ext cx="2430729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348220D-4E23-F2A0-D8AE-919D9A224B7F}"/>
                  </a:ext>
                </a:extLst>
              </p:cNvPr>
              <p:cNvSpPr txBox="1"/>
              <p:nvPr/>
            </p:nvSpPr>
            <p:spPr>
              <a:xfrm>
                <a:off x="221686" y="3836258"/>
                <a:ext cx="999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348220D-4E23-F2A0-D8AE-919D9A224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86" y="3836258"/>
                <a:ext cx="9990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8942EAA-7A17-0803-D6F8-0EDED7C9D105}"/>
                  </a:ext>
                </a:extLst>
              </p:cNvPr>
              <p:cNvSpPr txBox="1"/>
              <p:nvPr/>
            </p:nvSpPr>
            <p:spPr>
              <a:xfrm>
                <a:off x="1502129" y="3550562"/>
                <a:ext cx="3266599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8942EAA-7A17-0803-D6F8-0EDED7C9D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29" y="3550562"/>
                <a:ext cx="3266599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8401360-2255-5364-04CF-91E9C66AA143}"/>
                  </a:ext>
                </a:extLst>
              </p:cNvPr>
              <p:cNvSpPr txBox="1"/>
              <p:nvPr/>
            </p:nvSpPr>
            <p:spPr>
              <a:xfrm>
                <a:off x="221686" y="4887968"/>
                <a:ext cx="999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8401360-2255-5364-04CF-91E9C66AA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86" y="4887968"/>
                <a:ext cx="9990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CA34361-F7B9-1FFD-BDC0-64D6CBB8DB6B}"/>
                  </a:ext>
                </a:extLst>
              </p:cNvPr>
              <p:cNvSpPr txBox="1"/>
              <p:nvPr/>
            </p:nvSpPr>
            <p:spPr>
              <a:xfrm>
                <a:off x="221686" y="5939677"/>
                <a:ext cx="1044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CA34361-F7B9-1FFD-BDC0-64D6CBB8D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86" y="5939677"/>
                <a:ext cx="10447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399A3BF-F0D7-FED4-9FD4-C7BB819DE727}"/>
                  </a:ext>
                </a:extLst>
              </p:cNvPr>
              <p:cNvSpPr txBox="1"/>
              <p:nvPr/>
            </p:nvSpPr>
            <p:spPr>
              <a:xfrm>
                <a:off x="1502129" y="4615985"/>
                <a:ext cx="3266599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399A3BF-F0D7-FED4-9FD4-C7BB819DE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29" y="4615985"/>
                <a:ext cx="3266599" cy="7693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7A9DB41-12C5-8389-CF27-D542DA450BBA}"/>
                  </a:ext>
                </a:extLst>
              </p:cNvPr>
              <p:cNvSpPr txBox="1"/>
              <p:nvPr/>
            </p:nvSpPr>
            <p:spPr>
              <a:xfrm>
                <a:off x="1502129" y="5681409"/>
                <a:ext cx="3372205" cy="769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7A9DB41-12C5-8389-CF27-D542DA45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29" y="5681409"/>
                <a:ext cx="3372205" cy="769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F9C002F-318E-CCFF-309D-FA864DACC5C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874334" y="6066162"/>
            <a:ext cx="37089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7C6E5509-A589-8333-F36B-E0679B46815B}"/>
                  </a:ext>
                </a:extLst>
              </p:cNvPr>
              <p:cNvSpPr txBox="1"/>
              <p:nvPr/>
            </p:nvSpPr>
            <p:spPr>
              <a:xfrm>
                <a:off x="8615680" y="5700922"/>
                <a:ext cx="2176173" cy="602153"/>
              </a:xfrm>
              <a:prstGeom prst="rect">
                <a:avLst/>
              </a:prstGeom>
              <a:gradFill flip="none" rotWithShape="1">
                <a:gsLst>
                  <a:gs pos="0">
                    <a:srgbClr val="F8D244">
                      <a:tint val="66000"/>
                      <a:satMod val="160000"/>
                    </a:srgbClr>
                  </a:gs>
                  <a:gs pos="50000">
                    <a:srgbClr val="F8D244">
                      <a:tint val="44500"/>
                      <a:satMod val="160000"/>
                    </a:srgbClr>
                  </a:gs>
                  <a:gs pos="100000">
                    <a:srgbClr val="F8D244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80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7C6E5509-A589-8333-F36B-E0679B468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680" y="5700922"/>
                <a:ext cx="2176173" cy="6021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084992B1-8485-51A5-CCE7-C24D3EDEDA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8553" y="4638001"/>
            <a:ext cx="1743653" cy="1462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3D1A084-6200-C805-94C9-7DA9C621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2A95BE-E26E-97F9-4770-68B6E2D95AFB}"/>
              </a:ext>
            </a:extLst>
          </p:cNvPr>
          <p:cNvSpPr txBox="1"/>
          <p:nvPr/>
        </p:nvSpPr>
        <p:spPr>
          <a:xfrm>
            <a:off x="221686" y="1432482"/>
            <a:ext cx="433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Probabilità di decadere in ogni istante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07EC323-6770-D1B7-71DF-8DE3A7D380FB}"/>
              </a:ext>
            </a:extLst>
          </p:cNvPr>
          <p:cNvSpPr txBox="1"/>
          <p:nvPr/>
        </p:nvSpPr>
        <p:spPr>
          <a:xfrm>
            <a:off x="1502129" y="2253593"/>
            <a:ext cx="294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Probabilità di sopravvivenza</a:t>
            </a:r>
          </a:p>
        </p:txBody>
      </p:sp>
      <p:sp>
        <p:nvSpPr>
          <p:cNvPr id="19" name="Fumetto: ovale 18">
            <a:extLst>
              <a:ext uri="{FF2B5EF4-FFF2-40B4-BE49-F238E27FC236}">
                <a16:creationId xmlns:a16="http://schemas.microsoft.com/office/drawing/2014/main" id="{08C6D121-4986-9812-03EF-1711B9EA2E32}"/>
              </a:ext>
            </a:extLst>
          </p:cNvPr>
          <p:cNvSpPr/>
          <p:nvPr/>
        </p:nvSpPr>
        <p:spPr>
          <a:xfrm>
            <a:off x="5918199" y="3573926"/>
            <a:ext cx="2329834" cy="1098332"/>
          </a:xfrm>
          <a:prstGeom prst="wedgeEllipseCallout">
            <a:avLst/>
          </a:prstGeom>
          <a:noFill/>
          <a:ln>
            <a:solidFill>
              <a:srgbClr val="E5A5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AC2D561-2028-F3D0-21EA-828EC5F2FEC2}"/>
              </a:ext>
            </a:extLst>
          </p:cNvPr>
          <p:cNvSpPr txBox="1"/>
          <p:nvPr/>
        </p:nvSpPr>
        <p:spPr>
          <a:xfrm>
            <a:off x="5948679" y="3806873"/>
            <a:ext cx="217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ptos" panose="020B0004020202020204" pitchFamily="34" charset="0"/>
              </a:rPr>
              <a:t>E al limite per N che tende all’infinito…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BF8BB578-779D-AA3C-928A-EDDA375EA298}"/>
              </a:ext>
            </a:extLst>
          </p:cNvPr>
          <p:cNvSpPr txBox="1">
            <a:spLocks/>
          </p:cNvSpPr>
          <p:nvPr/>
        </p:nvSpPr>
        <p:spPr>
          <a:xfrm>
            <a:off x="194285" y="142708"/>
            <a:ext cx="8901363" cy="1345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Decade o non decade…</a:t>
            </a:r>
            <a:endParaRPr lang="it-IT" dirty="0"/>
          </a:p>
        </p:txBody>
      </p:sp>
      <p:pic>
        <p:nvPicPr>
          <p:cNvPr id="25" name="Immagine 24" descr="Immagine che contiene persona, vestiti, Viso umano, sorriso&#10;&#10;Descrizione generata automaticamente">
            <a:extLst>
              <a:ext uri="{FF2B5EF4-FFF2-40B4-BE49-F238E27FC236}">
                <a16:creationId xmlns:a16="http://schemas.microsoft.com/office/drawing/2014/main" id="{B27EA424-6F74-2DDF-A22D-1C473D60DA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19" y="3051529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Bolla: nuvola 25">
            <a:extLst>
              <a:ext uri="{FF2B5EF4-FFF2-40B4-BE49-F238E27FC236}">
                <a16:creationId xmlns:a16="http://schemas.microsoft.com/office/drawing/2014/main" id="{DBABFB30-0594-F0FB-2B27-3294661642DA}"/>
              </a:ext>
            </a:extLst>
          </p:cNvPr>
          <p:cNvSpPr/>
          <p:nvPr/>
        </p:nvSpPr>
        <p:spPr>
          <a:xfrm>
            <a:off x="8360037" y="1994591"/>
            <a:ext cx="2329834" cy="1098332"/>
          </a:xfrm>
          <a:prstGeom prst="cloudCallout">
            <a:avLst>
              <a:gd name="adj1" fmla="val 25828"/>
              <a:gd name="adj2" fmla="val 75451"/>
            </a:avLst>
          </a:prstGeom>
          <a:noFill/>
          <a:ln>
            <a:solidFill>
              <a:srgbClr val="E5A5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766CBB8-F636-2BFB-8475-48C5D3A7B0F1}"/>
              </a:ext>
            </a:extLst>
          </p:cNvPr>
          <p:cNvSpPr txBox="1"/>
          <p:nvPr/>
        </p:nvSpPr>
        <p:spPr>
          <a:xfrm>
            <a:off x="8452739" y="2196277"/>
            <a:ext cx="199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ptos" panose="020B0004020202020204" pitchFamily="34" charset="0"/>
              </a:rPr>
              <a:t>Ci rivediamo a inizio dicembre</a:t>
            </a:r>
          </a:p>
        </p:txBody>
      </p:sp>
    </p:spTree>
    <p:extLst>
      <p:ext uri="{BB962C8B-B14F-4D97-AF65-F5344CB8AC3E}">
        <p14:creationId xmlns:p14="http://schemas.microsoft.com/office/powerpoint/2010/main" val="276496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46983-418D-6C45-3CD1-38F89F4E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" y="405765"/>
            <a:ext cx="11433633" cy="1325563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Qual è la probabilità di sopravvivenza di un muone?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753D12A-6639-9753-585F-D923E7FF19CD}"/>
                  </a:ext>
                </a:extLst>
              </p:cNvPr>
              <p:cNvSpPr txBox="1"/>
              <p:nvPr/>
            </p:nvSpPr>
            <p:spPr>
              <a:xfrm>
                <a:off x="220027" y="1943305"/>
                <a:ext cx="4144211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=3.3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753D12A-6639-9753-585F-D923E7FF1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" y="1943305"/>
                <a:ext cx="4144211" cy="6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magine 30" descr="Moody Foodies Limone">
            <a:extLst>
              <a:ext uri="{FF2B5EF4-FFF2-40B4-BE49-F238E27FC236}">
                <a16:creationId xmlns:a16="http://schemas.microsoft.com/office/drawing/2014/main" id="{652FF038-89F8-3B4B-4504-961C526EEE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40657" r="7576"/>
          <a:stretch/>
        </p:blipFill>
        <p:spPr>
          <a:xfrm>
            <a:off x="8046335" y="1498425"/>
            <a:ext cx="1065247" cy="783874"/>
          </a:xfrm>
          <a:prstGeom prst="rect">
            <a:avLst/>
          </a:prstGeom>
        </p:spPr>
      </p:pic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2493DB16-94CC-B41A-00B8-07E41DB2AB21}"/>
              </a:ext>
            </a:extLst>
          </p:cNvPr>
          <p:cNvCxnSpPr>
            <a:cxnSpLocks/>
          </p:cNvCxnSpPr>
          <p:nvPr/>
        </p:nvCxnSpPr>
        <p:spPr>
          <a:xfrm>
            <a:off x="9111582" y="1901999"/>
            <a:ext cx="912989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A28B4B9A-86F1-C163-29E2-D737B5F35CC2}"/>
              </a:ext>
            </a:extLst>
          </p:cNvPr>
          <p:cNvGrpSpPr/>
          <p:nvPr/>
        </p:nvGrpSpPr>
        <p:grpSpPr>
          <a:xfrm>
            <a:off x="10740672" y="1058738"/>
            <a:ext cx="912989" cy="1747361"/>
            <a:chOff x="8677491" y="1834275"/>
            <a:chExt cx="1442076" cy="2919969"/>
          </a:xfrm>
        </p:grpSpPr>
        <p:pic>
          <p:nvPicPr>
            <p:cNvPr id="34" name="Elemento grafico 33" descr="Anziana con chignon">
              <a:extLst>
                <a:ext uri="{FF2B5EF4-FFF2-40B4-BE49-F238E27FC236}">
                  <a16:creationId xmlns:a16="http://schemas.microsoft.com/office/drawing/2014/main" id="{9ADCE89F-5987-9664-8256-F76CA8D7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318137" y="1834275"/>
              <a:ext cx="591593" cy="652269"/>
            </a:xfrm>
            <a:prstGeom prst="rect">
              <a:avLst/>
            </a:prstGeom>
          </p:spPr>
        </p:pic>
        <p:pic>
          <p:nvPicPr>
            <p:cNvPr id="35" name="Elemento grafico 34" descr="Donna che indossa una gonna">
              <a:extLst>
                <a:ext uri="{FF2B5EF4-FFF2-40B4-BE49-F238E27FC236}">
                  <a16:creationId xmlns:a16="http://schemas.microsoft.com/office/drawing/2014/main" id="{D9ADFCF6-7E7A-CCF2-2C65-248CF6402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8677491" y="2343000"/>
              <a:ext cx="1442076" cy="2411244"/>
            </a:xfrm>
            <a:prstGeom prst="rect">
              <a:avLst/>
            </a:prstGeom>
          </p:spPr>
        </p:pic>
        <p:pic>
          <p:nvPicPr>
            <p:cNvPr id="36" name="Elemento grafico 35" descr="Faccia sorpresa">
              <a:extLst>
                <a:ext uri="{FF2B5EF4-FFF2-40B4-BE49-F238E27FC236}">
                  <a16:creationId xmlns:a16="http://schemas.microsoft.com/office/drawing/2014/main" id="{7575DD82-1329-DBB8-0C5B-16485579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9398529" y="2093119"/>
              <a:ext cx="256442" cy="304525"/>
            </a:xfrm>
            <a:prstGeom prst="rect">
              <a:avLst/>
            </a:prstGeom>
          </p:spPr>
        </p:pic>
      </p:grp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AC228672-2913-DBE2-5A45-F1474E3BE3BC}"/>
              </a:ext>
            </a:extLst>
          </p:cNvPr>
          <p:cNvCxnSpPr/>
          <p:nvPr/>
        </p:nvCxnSpPr>
        <p:spPr>
          <a:xfrm>
            <a:off x="9111582" y="2282299"/>
            <a:ext cx="1779938" cy="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4C6D4A8A-151C-7935-5EA7-BDDC1C63F019}"/>
                  </a:ext>
                </a:extLst>
              </p:cNvPr>
              <p:cNvSpPr txBox="1"/>
              <p:nvPr/>
            </p:nvSpPr>
            <p:spPr>
              <a:xfrm>
                <a:off x="9643865" y="2357115"/>
                <a:ext cx="6852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4C6D4A8A-151C-7935-5EA7-BDDC1C63F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865" y="2357115"/>
                <a:ext cx="685252" cy="276999"/>
              </a:xfrm>
              <a:prstGeom prst="rect">
                <a:avLst/>
              </a:prstGeom>
              <a:blipFill>
                <a:blip r:embed="rId23"/>
                <a:stretch>
                  <a:fillRect l="-8036" r="-8929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gnaposto numero diapositiva 39">
            <a:extLst>
              <a:ext uri="{FF2B5EF4-FFF2-40B4-BE49-F238E27FC236}">
                <a16:creationId xmlns:a16="http://schemas.microsoft.com/office/drawing/2014/main" id="{55314CA0-6A43-E56B-73EB-1CF19181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C60C872-8F52-0EE4-0260-1B971C0CF7DB}"/>
              </a:ext>
            </a:extLst>
          </p:cNvPr>
          <p:cNvSpPr/>
          <p:nvPr/>
        </p:nvSpPr>
        <p:spPr>
          <a:xfrm>
            <a:off x="2174488" y="2084633"/>
            <a:ext cx="2189750" cy="379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0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46983-418D-6C45-3CD1-38F89F4E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" y="405765"/>
            <a:ext cx="11433633" cy="1325563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Qual è la probabilità di sopravvivenza di un muone?</a:t>
            </a:r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474DC1EB-F548-9714-4CCF-E730705D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426" y="2661484"/>
            <a:ext cx="5157787" cy="823912"/>
          </a:xfrm>
        </p:spPr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Muone non relativistico</a:t>
            </a:r>
            <a:endParaRPr lang="it-IT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753D12A-6639-9753-585F-D923E7FF19CD}"/>
                  </a:ext>
                </a:extLst>
              </p:cNvPr>
              <p:cNvSpPr txBox="1"/>
              <p:nvPr/>
            </p:nvSpPr>
            <p:spPr>
              <a:xfrm>
                <a:off x="220027" y="1943305"/>
                <a:ext cx="4144211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=3.3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753D12A-6639-9753-585F-D923E7FF1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" y="1943305"/>
                <a:ext cx="4144211" cy="618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71DEFEE-36D2-9510-B050-1FC2071EA853}"/>
                  </a:ext>
                </a:extLst>
              </p:cNvPr>
              <p:cNvSpPr txBox="1"/>
              <p:nvPr/>
            </p:nvSpPr>
            <p:spPr>
              <a:xfrm>
                <a:off x="350133" y="4379969"/>
                <a:ext cx="4049763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=0.00003%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71DEFEE-36D2-9510-B050-1FC2071EA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33" y="4379969"/>
                <a:ext cx="4049763" cy="422039"/>
              </a:xfrm>
              <a:prstGeom prst="rect">
                <a:avLst/>
              </a:prstGeom>
              <a:blipFill>
                <a:blip r:embed="rId3"/>
                <a:stretch>
                  <a:fillRect t="-98571" b="-12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>
            <a:extLst>
              <a:ext uri="{FF2B5EF4-FFF2-40B4-BE49-F238E27FC236}">
                <a16:creationId xmlns:a16="http://schemas.microsoft.com/office/drawing/2014/main" id="{545CB49C-7A01-7C7C-763A-974038D38398}"/>
              </a:ext>
            </a:extLst>
          </p:cNvPr>
          <p:cNvGrpSpPr/>
          <p:nvPr/>
        </p:nvGrpSpPr>
        <p:grpSpPr>
          <a:xfrm>
            <a:off x="4402901" y="4167992"/>
            <a:ext cx="742950" cy="819150"/>
            <a:chOff x="4554397" y="3523402"/>
            <a:chExt cx="742950" cy="819150"/>
          </a:xfrm>
        </p:grpSpPr>
        <p:pic>
          <p:nvPicPr>
            <p:cNvPr id="6" name="Elemento grafico 5" descr="Anziana con chignon">
              <a:extLst>
                <a:ext uri="{FF2B5EF4-FFF2-40B4-BE49-F238E27FC236}">
                  <a16:creationId xmlns:a16="http://schemas.microsoft.com/office/drawing/2014/main" id="{09196BB9-E0BC-9E72-9D80-063D927BE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4397" y="3523402"/>
              <a:ext cx="742950" cy="819150"/>
            </a:xfrm>
            <a:prstGeom prst="rect">
              <a:avLst/>
            </a:prstGeom>
          </p:spPr>
        </p:pic>
        <p:pic>
          <p:nvPicPr>
            <p:cNvPr id="9" name="Elemento grafico 8" descr="Faccina felice con occhi grandi">
              <a:extLst>
                <a:ext uri="{FF2B5EF4-FFF2-40B4-BE49-F238E27FC236}">
                  <a16:creationId xmlns:a16="http://schemas.microsoft.com/office/drawing/2014/main" id="{BAB42CCF-BE43-B714-BA9F-63603E837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46936" y="3911904"/>
              <a:ext cx="352425" cy="33337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ADED07F-1CED-DB04-CE0F-63BEC72E82CB}"/>
                  </a:ext>
                </a:extLst>
              </p:cNvPr>
              <p:cNvSpPr txBox="1"/>
              <p:nvPr/>
            </p:nvSpPr>
            <p:spPr>
              <a:xfrm>
                <a:off x="347462" y="3772782"/>
                <a:ext cx="1244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ADED07F-1CED-DB04-CE0F-63BEC72E8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62" y="3772782"/>
                <a:ext cx="1244315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F7207A76-3339-4663-373C-92F6CB3AE6C7}"/>
              </a:ext>
            </a:extLst>
          </p:cNvPr>
          <p:cNvCxnSpPr>
            <a:cxnSpLocks/>
          </p:cNvCxnSpPr>
          <p:nvPr/>
        </p:nvCxnSpPr>
        <p:spPr>
          <a:xfrm>
            <a:off x="5882640" y="2915920"/>
            <a:ext cx="0" cy="35052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 descr="Moody Foodies Limone">
            <a:extLst>
              <a:ext uri="{FF2B5EF4-FFF2-40B4-BE49-F238E27FC236}">
                <a16:creationId xmlns:a16="http://schemas.microsoft.com/office/drawing/2014/main" id="{652FF038-89F8-3B4B-4504-961C526EEE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40657" r="7576"/>
          <a:stretch/>
        </p:blipFill>
        <p:spPr>
          <a:xfrm>
            <a:off x="8046335" y="1498425"/>
            <a:ext cx="1065247" cy="783874"/>
          </a:xfrm>
          <a:prstGeom prst="rect">
            <a:avLst/>
          </a:prstGeom>
        </p:spPr>
      </p:pic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2493DB16-94CC-B41A-00B8-07E41DB2AB21}"/>
              </a:ext>
            </a:extLst>
          </p:cNvPr>
          <p:cNvCxnSpPr>
            <a:cxnSpLocks/>
          </p:cNvCxnSpPr>
          <p:nvPr/>
        </p:nvCxnSpPr>
        <p:spPr>
          <a:xfrm>
            <a:off x="9111582" y="1901999"/>
            <a:ext cx="912989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A28B4B9A-86F1-C163-29E2-D737B5F35CC2}"/>
              </a:ext>
            </a:extLst>
          </p:cNvPr>
          <p:cNvGrpSpPr/>
          <p:nvPr/>
        </p:nvGrpSpPr>
        <p:grpSpPr>
          <a:xfrm>
            <a:off x="10740672" y="1058738"/>
            <a:ext cx="912989" cy="1747361"/>
            <a:chOff x="8677491" y="1834275"/>
            <a:chExt cx="1442076" cy="2919969"/>
          </a:xfrm>
        </p:grpSpPr>
        <p:pic>
          <p:nvPicPr>
            <p:cNvPr id="34" name="Elemento grafico 33" descr="Anziana con chignon">
              <a:extLst>
                <a:ext uri="{FF2B5EF4-FFF2-40B4-BE49-F238E27FC236}">
                  <a16:creationId xmlns:a16="http://schemas.microsoft.com/office/drawing/2014/main" id="{9ADCE89F-5987-9664-8256-F76CA8D7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318137" y="1834275"/>
              <a:ext cx="591593" cy="652269"/>
            </a:xfrm>
            <a:prstGeom prst="rect">
              <a:avLst/>
            </a:prstGeom>
          </p:spPr>
        </p:pic>
        <p:pic>
          <p:nvPicPr>
            <p:cNvPr id="35" name="Elemento grafico 34" descr="Donna che indossa una gonna">
              <a:extLst>
                <a:ext uri="{FF2B5EF4-FFF2-40B4-BE49-F238E27FC236}">
                  <a16:creationId xmlns:a16="http://schemas.microsoft.com/office/drawing/2014/main" id="{D9ADFCF6-7E7A-CCF2-2C65-248CF6402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8677491" y="2343000"/>
              <a:ext cx="1442076" cy="2411244"/>
            </a:xfrm>
            <a:prstGeom prst="rect">
              <a:avLst/>
            </a:prstGeom>
          </p:spPr>
        </p:pic>
        <p:pic>
          <p:nvPicPr>
            <p:cNvPr id="36" name="Elemento grafico 35" descr="Faccia sorpresa">
              <a:extLst>
                <a:ext uri="{FF2B5EF4-FFF2-40B4-BE49-F238E27FC236}">
                  <a16:creationId xmlns:a16="http://schemas.microsoft.com/office/drawing/2014/main" id="{7575DD82-1329-DBB8-0C5B-16485579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9398529" y="2093119"/>
              <a:ext cx="256442" cy="304525"/>
            </a:xfrm>
            <a:prstGeom prst="rect">
              <a:avLst/>
            </a:prstGeom>
          </p:spPr>
        </p:pic>
      </p:grp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AC228672-2913-DBE2-5A45-F1474E3BE3BC}"/>
              </a:ext>
            </a:extLst>
          </p:cNvPr>
          <p:cNvCxnSpPr/>
          <p:nvPr/>
        </p:nvCxnSpPr>
        <p:spPr>
          <a:xfrm>
            <a:off x="9111582" y="2282299"/>
            <a:ext cx="1779938" cy="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4C6D4A8A-151C-7935-5EA7-BDDC1C63F019}"/>
                  </a:ext>
                </a:extLst>
              </p:cNvPr>
              <p:cNvSpPr txBox="1"/>
              <p:nvPr/>
            </p:nvSpPr>
            <p:spPr>
              <a:xfrm>
                <a:off x="9643865" y="2357115"/>
                <a:ext cx="6852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4C6D4A8A-151C-7935-5EA7-BDDC1C63F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865" y="2357115"/>
                <a:ext cx="685252" cy="276999"/>
              </a:xfrm>
              <a:prstGeom prst="rect">
                <a:avLst/>
              </a:prstGeom>
              <a:blipFill>
                <a:blip r:embed="rId14"/>
                <a:stretch>
                  <a:fillRect l="-8036" r="-8929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gnaposto numero diapositiva 39">
            <a:extLst>
              <a:ext uri="{FF2B5EF4-FFF2-40B4-BE49-F238E27FC236}">
                <a16:creationId xmlns:a16="http://schemas.microsoft.com/office/drawing/2014/main" id="{55314CA0-6A43-E56B-73EB-1CF19181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70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46983-418D-6C45-3CD1-38F89F4E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" y="405765"/>
            <a:ext cx="11433633" cy="1325563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Qual è la probabilità di sopravvivenza di un muone?</a:t>
            </a:r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474DC1EB-F548-9714-4CCF-E730705D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426" y="2661484"/>
            <a:ext cx="5157787" cy="823912"/>
          </a:xfrm>
        </p:spPr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Muone non relativistico</a:t>
            </a:r>
            <a:endParaRPr lang="it-IT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EF4B979-602F-1195-9DF7-E2D203878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46363"/>
            <a:ext cx="5183188" cy="823912"/>
          </a:xfrm>
        </p:spPr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Muone di 3 </a:t>
            </a:r>
            <a:r>
              <a:rPr lang="it-IT" dirty="0" err="1">
                <a:latin typeface="Aptos" panose="020B0004020202020204" pitchFamily="34" charset="0"/>
              </a:rPr>
              <a:t>Gev</a:t>
            </a:r>
            <a:r>
              <a:rPr lang="it-IT" dirty="0">
                <a:latin typeface="Aptos" panose="020B0004020202020204" pitchFamily="34" charset="0"/>
              </a:rPr>
              <a:t>/c</a:t>
            </a:r>
            <a:r>
              <a:rPr lang="it-IT" baseline="30000" dirty="0">
                <a:latin typeface="Aptos" panose="020B000402020202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1BCF70F-4616-F673-8724-D60FB60968A0}"/>
                  </a:ext>
                </a:extLst>
              </p:cNvPr>
              <p:cNvSpPr txBox="1"/>
              <p:nvPr/>
            </p:nvSpPr>
            <p:spPr>
              <a:xfrm>
                <a:off x="9111582" y="3620254"/>
                <a:ext cx="1862305" cy="957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1BCF70F-4616-F673-8724-D60FB6096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582" y="3620254"/>
                <a:ext cx="1862305" cy="957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753D12A-6639-9753-585F-D923E7FF19CD}"/>
                  </a:ext>
                </a:extLst>
              </p:cNvPr>
              <p:cNvSpPr txBox="1"/>
              <p:nvPr/>
            </p:nvSpPr>
            <p:spPr>
              <a:xfrm>
                <a:off x="220027" y="1943305"/>
                <a:ext cx="4144211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=3.3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753D12A-6639-9753-585F-D923E7FF1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" y="1943305"/>
                <a:ext cx="4144211" cy="61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71DEFEE-36D2-9510-B050-1FC2071EA853}"/>
                  </a:ext>
                </a:extLst>
              </p:cNvPr>
              <p:cNvSpPr txBox="1"/>
              <p:nvPr/>
            </p:nvSpPr>
            <p:spPr>
              <a:xfrm>
                <a:off x="350133" y="4379969"/>
                <a:ext cx="4049763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=0.00003%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71DEFEE-36D2-9510-B050-1FC2071EA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33" y="4379969"/>
                <a:ext cx="4049763" cy="422039"/>
              </a:xfrm>
              <a:prstGeom prst="rect">
                <a:avLst/>
              </a:prstGeom>
              <a:blipFill>
                <a:blip r:embed="rId4"/>
                <a:stretch>
                  <a:fillRect t="-98571" b="-12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>
            <a:extLst>
              <a:ext uri="{FF2B5EF4-FFF2-40B4-BE49-F238E27FC236}">
                <a16:creationId xmlns:a16="http://schemas.microsoft.com/office/drawing/2014/main" id="{545CB49C-7A01-7C7C-763A-974038D38398}"/>
              </a:ext>
            </a:extLst>
          </p:cNvPr>
          <p:cNvGrpSpPr/>
          <p:nvPr/>
        </p:nvGrpSpPr>
        <p:grpSpPr>
          <a:xfrm>
            <a:off x="4402901" y="4167992"/>
            <a:ext cx="742950" cy="819150"/>
            <a:chOff x="4554397" y="3523402"/>
            <a:chExt cx="742950" cy="819150"/>
          </a:xfrm>
        </p:grpSpPr>
        <p:pic>
          <p:nvPicPr>
            <p:cNvPr id="6" name="Elemento grafico 5" descr="Anziana con chignon">
              <a:extLst>
                <a:ext uri="{FF2B5EF4-FFF2-40B4-BE49-F238E27FC236}">
                  <a16:creationId xmlns:a16="http://schemas.microsoft.com/office/drawing/2014/main" id="{09196BB9-E0BC-9E72-9D80-063D927BE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54397" y="3523402"/>
              <a:ext cx="742950" cy="819150"/>
            </a:xfrm>
            <a:prstGeom prst="rect">
              <a:avLst/>
            </a:prstGeom>
          </p:spPr>
        </p:pic>
        <p:pic>
          <p:nvPicPr>
            <p:cNvPr id="9" name="Elemento grafico 8" descr="Faccina felice con occhi grandi">
              <a:extLst>
                <a:ext uri="{FF2B5EF4-FFF2-40B4-BE49-F238E27FC236}">
                  <a16:creationId xmlns:a16="http://schemas.microsoft.com/office/drawing/2014/main" id="{BAB42CCF-BE43-B714-BA9F-63603E837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46936" y="3911904"/>
              <a:ext cx="352425" cy="33337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E0E5BF3-393B-A37B-4BB4-F3136AD740EA}"/>
                  </a:ext>
                </a:extLst>
              </p:cNvPr>
              <p:cNvSpPr txBox="1"/>
              <p:nvPr/>
            </p:nvSpPr>
            <p:spPr>
              <a:xfrm>
                <a:off x="6133587" y="5545393"/>
                <a:ext cx="2977995" cy="457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=0.6=60%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E0E5BF3-393B-A37B-4BB4-F3136AD74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587" y="5545393"/>
                <a:ext cx="2977995" cy="457433"/>
              </a:xfrm>
              <a:prstGeom prst="rect">
                <a:avLst/>
              </a:prstGeom>
              <a:blipFill>
                <a:blip r:embed="rId9"/>
                <a:stretch>
                  <a:fillRect t="-85333" b="-11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D7C75AE-6574-7918-B451-DEE438A5F791}"/>
                  </a:ext>
                </a:extLst>
              </p:cNvPr>
              <p:cNvSpPr txBox="1"/>
              <p:nvPr/>
            </p:nvSpPr>
            <p:spPr>
              <a:xfrm>
                <a:off x="6188760" y="3770607"/>
                <a:ext cx="958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𝛾𝜏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D7C75AE-6574-7918-B451-DEE438A5F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760" y="3770607"/>
                <a:ext cx="958980" cy="369332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7FC84D9-75F4-5586-EAAB-468D0A3B955A}"/>
                  </a:ext>
                </a:extLst>
              </p:cNvPr>
              <p:cNvSpPr txBox="1"/>
              <p:nvPr/>
            </p:nvSpPr>
            <p:spPr>
              <a:xfrm>
                <a:off x="7467486" y="3776184"/>
                <a:ext cx="1236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7FC84D9-75F4-5586-EAAB-468D0A3B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486" y="3776184"/>
                <a:ext cx="1236428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AAE0CB3-174C-F45F-9261-7ABB8136226C}"/>
                  </a:ext>
                </a:extLst>
              </p:cNvPr>
              <p:cNvSpPr txBox="1"/>
              <p:nvPr/>
            </p:nvSpPr>
            <p:spPr>
              <a:xfrm>
                <a:off x="6172200" y="4746805"/>
                <a:ext cx="167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f>
                        <m:fPr>
                          <m:type m:val="lin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GeV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it-IT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AAE0CB3-174C-F45F-9261-7ABB81362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746805"/>
                <a:ext cx="1673727" cy="369332"/>
              </a:xfrm>
              <a:prstGeom prst="rect">
                <a:avLst/>
              </a:prstGeom>
              <a:blipFill>
                <a:blip r:embed="rId12"/>
                <a:stretch>
                  <a:fillRect t="-118333" r="-22628" b="-18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29A02A6-4156-EA30-11C0-2AF5EA7A403F}"/>
                  </a:ext>
                </a:extLst>
              </p:cNvPr>
              <p:cNvSpPr txBox="1"/>
              <p:nvPr/>
            </p:nvSpPr>
            <p:spPr>
              <a:xfrm>
                <a:off x="8397107" y="4746805"/>
                <a:ext cx="920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≈29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29A02A6-4156-EA30-11C0-2AF5EA7A4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107" y="4746805"/>
                <a:ext cx="920252" cy="369332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uppo 26">
            <a:extLst>
              <a:ext uri="{FF2B5EF4-FFF2-40B4-BE49-F238E27FC236}">
                <a16:creationId xmlns:a16="http://schemas.microsoft.com/office/drawing/2014/main" id="{CED69631-27F2-F543-A535-B9B1183E1FF6}"/>
              </a:ext>
            </a:extLst>
          </p:cNvPr>
          <p:cNvGrpSpPr/>
          <p:nvPr/>
        </p:nvGrpSpPr>
        <p:grpSpPr>
          <a:xfrm>
            <a:off x="9243541" y="5285375"/>
            <a:ext cx="742950" cy="819150"/>
            <a:chOff x="9243541" y="5285375"/>
            <a:chExt cx="742950" cy="819150"/>
          </a:xfrm>
        </p:grpSpPr>
        <p:pic>
          <p:nvPicPr>
            <p:cNvPr id="15" name="Elemento grafico 14" descr="Anziana con chignon">
              <a:extLst>
                <a:ext uri="{FF2B5EF4-FFF2-40B4-BE49-F238E27FC236}">
                  <a16:creationId xmlns:a16="http://schemas.microsoft.com/office/drawing/2014/main" id="{1A6052AF-F77A-8BCF-C57D-0FC34173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43541" y="5285375"/>
              <a:ext cx="742950" cy="819150"/>
            </a:xfrm>
            <a:prstGeom prst="rect">
              <a:avLst/>
            </a:prstGeom>
          </p:spPr>
        </p:pic>
        <p:pic>
          <p:nvPicPr>
            <p:cNvPr id="16" name="Elemento grafico 15" descr="Faccina che piange">
              <a:extLst>
                <a:ext uri="{FF2B5EF4-FFF2-40B4-BE49-F238E27FC236}">
                  <a16:creationId xmlns:a16="http://schemas.microsoft.com/office/drawing/2014/main" id="{C7FA5629-FADF-DF7A-DC5C-EFAE8D753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518320" y="5612098"/>
              <a:ext cx="400050" cy="381000"/>
            </a:xfrm>
            <a:prstGeom prst="rect">
              <a:avLst/>
            </a:prstGeom>
          </p:spPr>
        </p:pic>
      </p:grp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032158E-9C3A-A81D-9510-113F747A737D}"/>
              </a:ext>
            </a:extLst>
          </p:cNvPr>
          <p:cNvCxnSpPr>
            <a:cxnSpLocks/>
          </p:cNvCxnSpPr>
          <p:nvPr/>
        </p:nvCxnSpPr>
        <p:spPr>
          <a:xfrm>
            <a:off x="7855332" y="4931471"/>
            <a:ext cx="476623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2B0719B5-853B-3185-8B1C-C330193C8CD8}"/>
                  </a:ext>
                </a:extLst>
              </p:cNvPr>
              <p:cNvSpPr txBox="1"/>
              <p:nvPr/>
            </p:nvSpPr>
            <p:spPr>
              <a:xfrm>
                <a:off x="9896668" y="4727095"/>
                <a:ext cx="1449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63.8 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2B0719B5-853B-3185-8B1C-C330193C8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668" y="4727095"/>
                <a:ext cx="1449308" cy="369332"/>
              </a:xfrm>
              <a:prstGeom prst="rect">
                <a:avLst/>
              </a:prstGeom>
              <a:blipFill>
                <a:blip r:embed="rId1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EE6F663C-85FC-2A24-B6D8-0EBDB5A30E52}"/>
              </a:ext>
            </a:extLst>
          </p:cNvPr>
          <p:cNvCxnSpPr>
            <a:cxnSpLocks/>
          </p:cNvCxnSpPr>
          <p:nvPr/>
        </p:nvCxnSpPr>
        <p:spPr>
          <a:xfrm>
            <a:off x="9379332" y="4941631"/>
            <a:ext cx="476623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ADED07F-1CED-DB04-CE0F-63BEC72E82CB}"/>
                  </a:ext>
                </a:extLst>
              </p:cNvPr>
              <p:cNvSpPr txBox="1"/>
              <p:nvPr/>
            </p:nvSpPr>
            <p:spPr>
              <a:xfrm>
                <a:off x="347462" y="3772782"/>
                <a:ext cx="1244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ADED07F-1CED-DB04-CE0F-63BEC72E8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62" y="3772782"/>
                <a:ext cx="1244315" cy="369332"/>
              </a:xfrm>
              <a:prstGeom prst="rect">
                <a:avLst/>
              </a:prstGeom>
              <a:blipFill>
                <a:blip r:embed="rId1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F7207A76-3339-4663-373C-92F6CB3AE6C7}"/>
              </a:ext>
            </a:extLst>
          </p:cNvPr>
          <p:cNvCxnSpPr>
            <a:cxnSpLocks/>
          </p:cNvCxnSpPr>
          <p:nvPr/>
        </p:nvCxnSpPr>
        <p:spPr>
          <a:xfrm>
            <a:off x="5882640" y="2915920"/>
            <a:ext cx="0" cy="35052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 descr="Moody Foodies Limone">
            <a:extLst>
              <a:ext uri="{FF2B5EF4-FFF2-40B4-BE49-F238E27FC236}">
                <a16:creationId xmlns:a16="http://schemas.microsoft.com/office/drawing/2014/main" id="{652FF038-89F8-3B4B-4504-961C526EEEF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40657" r="7576"/>
          <a:stretch/>
        </p:blipFill>
        <p:spPr>
          <a:xfrm>
            <a:off x="8046335" y="1498425"/>
            <a:ext cx="1065247" cy="783874"/>
          </a:xfrm>
          <a:prstGeom prst="rect">
            <a:avLst/>
          </a:prstGeom>
        </p:spPr>
      </p:pic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2493DB16-94CC-B41A-00B8-07E41DB2AB21}"/>
              </a:ext>
            </a:extLst>
          </p:cNvPr>
          <p:cNvCxnSpPr>
            <a:cxnSpLocks/>
          </p:cNvCxnSpPr>
          <p:nvPr/>
        </p:nvCxnSpPr>
        <p:spPr>
          <a:xfrm>
            <a:off x="9111582" y="1901999"/>
            <a:ext cx="912989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A28B4B9A-86F1-C163-29E2-D737B5F35CC2}"/>
              </a:ext>
            </a:extLst>
          </p:cNvPr>
          <p:cNvGrpSpPr/>
          <p:nvPr/>
        </p:nvGrpSpPr>
        <p:grpSpPr>
          <a:xfrm>
            <a:off x="10740672" y="1058738"/>
            <a:ext cx="912989" cy="1747361"/>
            <a:chOff x="8677491" y="1834275"/>
            <a:chExt cx="1442076" cy="2919969"/>
          </a:xfrm>
        </p:grpSpPr>
        <p:pic>
          <p:nvPicPr>
            <p:cNvPr id="34" name="Elemento grafico 33" descr="Anziana con chignon">
              <a:extLst>
                <a:ext uri="{FF2B5EF4-FFF2-40B4-BE49-F238E27FC236}">
                  <a16:creationId xmlns:a16="http://schemas.microsoft.com/office/drawing/2014/main" id="{9ADCE89F-5987-9664-8256-F76CA8D7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318137" y="1834275"/>
              <a:ext cx="591593" cy="652269"/>
            </a:xfrm>
            <a:prstGeom prst="rect">
              <a:avLst/>
            </a:prstGeom>
          </p:spPr>
        </p:pic>
        <p:pic>
          <p:nvPicPr>
            <p:cNvPr id="35" name="Elemento grafico 34" descr="Donna che indossa una gonna">
              <a:extLst>
                <a:ext uri="{FF2B5EF4-FFF2-40B4-BE49-F238E27FC236}">
                  <a16:creationId xmlns:a16="http://schemas.microsoft.com/office/drawing/2014/main" id="{D9ADFCF6-7E7A-CCF2-2C65-248CF6402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flipH="1">
              <a:off x="8677491" y="2343000"/>
              <a:ext cx="1442076" cy="2411244"/>
            </a:xfrm>
            <a:prstGeom prst="rect">
              <a:avLst/>
            </a:prstGeom>
          </p:spPr>
        </p:pic>
        <p:pic>
          <p:nvPicPr>
            <p:cNvPr id="36" name="Elemento grafico 35" descr="Faccia sorpresa">
              <a:extLst>
                <a:ext uri="{FF2B5EF4-FFF2-40B4-BE49-F238E27FC236}">
                  <a16:creationId xmlns:a16="http://schemas.microsoft.com/office/drawing/2014/main" id="{7575DD82-1329-DBB8-0C5B-16485579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flipH="1">
              <a:off x="9398529" y="2093119"/>
              <a:ext cx="256442" cy="304525"/>
            </a:xfrm>
            <a:prstGeom prst="rect">
              <a:avLst/>
            </a:prstGeom>
          </p:spPr>
        </p:pic>
      </p:grp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AC228672-2913-DBE2-5A45-F1474E3BE3BC}"/>
              </a:ext>
            </a:extLst>
          </p:cNvPr>
          <p:cNvCxnSpPr/>
          <p:nvPr/>
        </p:nvCxnSpPr>
        <p:spPr>
          <a:xfrm>
            <a:off x="9111582" y="2282299"/>
            <a:ext cx="1779938" cy="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4C6D4A8A-151C-7935-5EA7-BDDC1C63F019}"/>
                  </a:ext>
                </a:extLst>
              </p:cNvPr>
              <p:cNvSpPr txBox="1"/>
              <p:nvPr/>
            </p:nvSpPr>
            <p:spPr>
              <a:xfrm>
                <a:off x="9643865" y="2357115"/>
                <a:ext cx="6852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4C6D4A8A-151C-7935-5EA7-BDDC1C63F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865" y="2357115"/>
                <a:ext cx="685252" cy="276999"/>
              </a:xfrm>
              <a:prstGeom prst="rect">
                <a:avLst/>
              </a:prstGeom>
              <a:blipFill>
                <a:blip r:embed="rId23"/>
                <a:stretch>
                  <a:fillRect l="-8036" r="-8929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gnaposto numero diapositiva 39">
            <a:extLst>
              <a:ext uri="{FF2B5EF4-FFF2-40B4-BE49-F238E27FC236}">
                <a16:creationId xmlns:a16="http://schemas.microsoft.com/office/drawing/2014/main" id="{55314CA0-6A43-E56B-73EB-1CF19181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231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imone su sfondo giallo">
            <a:extLst>
              <a:ext uri="{FF2B5EF4-FFF2-40B4-BE49-F238E27FC236}">
                <a16:creationId xmlns:a16="http://schemas.microsoft.com/office/drawing/2014/main" id="{3ADA8EEE-AB13-9EF0-13B9-3BE53BB45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3" b="2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803CF5D-69DD-D49C-43F5-2631D33EE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667" y="1383103"/>
            <a:ext cx="4474052" cy="2640247"/>
          </a:xfrm>
        </p:spPr>
        <p:txBody>
          <a:bodyPr>
            <a:noAutofit/>
          </a:bodyPr>
          <a:lstStyle/>
          <a:p>
            <a:pPr algn="l"/>
            <a:r>
              <a:rPr lang="it-IT" sz="5400" dirty="0">
                <a:latin typeface="Aptos ExtraBold" panose="020F0502020204030204" pitchFamily="34" charset="0"/>
              </a:rPr>
              <a:t>Signori, </a:t>
            </a:r>
            <a:br>
              <a:rPr lang="it-IT" sz="5400" dirty="0">
                <a:latin typeface="Aptos ExtraBold" panose="020F0502020204030204" pitchFamily="34" charset="0"/>
              </a:rPr>
            </a:br>
            <a:r>
              <a:rPr lang="it-IT" sz="5400" dirty="0">
                <a:latin typeface="Aptos ExtraBold" panose="020F0502020204030204" pitchFamily="34" charset="0"/>
              </a:rPr>
              <a:t>i </a:t>
            </a:r>
            <a:r>
              <a:rPr lang="it-IT" sz="5400" dirty="0" err="1">
                <a:latin typeface="Aptos ExtraBold" panose="020F0502020204030204" pitchFamily="34" charset="0"/>
              </a:rPr>
              <a:t>muoniiii</a:t>
            </a:r>
            <a:r>
              <a:rPr lang="it-IT" sz="5400" dirty="0">
                <a:latin typeface="Aptos ExtraBold" panose="020F0502020204030204" pitchFamily="34" charset="0"/>
              </a:rPr>
              <a:t>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4206D0-3034-AC01-D674-59C091B45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112" y="4000490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Chiara Aimè e Ilaria Vai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7B6553F-E25F-F4AB-A12E-0D239EBD9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57" y="4666292"/>
            <a:ext cx="1897925" cy="1897925"/>
          </a:xfrm>
          <a:prstGeom prst="rect">
            <a:avLst/>
          </a:prstGeom>
        </p:spPr>
      </p:pic>
      <p:sp>
        <p:nvSpPr>
          <p:cNvPr id="4" name="Fumetto: ovale 3">
            <a:extLst>
              <a:ext uri="{FF2B5EF4-FFF2-40B4-BE49-F238E27FC236}">
                <a16:creationId xmlns:a16="http://schemas.microsoft.com/office/drawing/2014/main" id="{DD7E6175-EF4D-AB2B-DE0D-2796BB3301DF}"/>
              </a:ext>
            </a:extLst>
          </p:cNvPr>
          <p:cNvSpPr/>
          <p:nvPr/>
        </p:nvSpPr>
        <p:spPr>
          <a:xfrm>
            <a:off x="8407399" y="1084726"/>
            <a:ext cx="1986281" cy="1059034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E5A5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</a:rPr>
              <a:t>Oggi mi sento cedro</a:t>
            </a:r>
          </a:p>
        </p:txBody>
      </p:sp>
    </p:spTree>
    <p:extLst>
      <p:ext uri="{BB962C8B-B14F-4D97-AF65-F5344CB8AC3E}">
        <p14:creationId xmlns:p14="http://schemas.microsoft.com/office/powerpoint/2010/main" val="1115726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84D6929A-A777-193A-C0A1-D8E1E6B4DB9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18003" y="6688826"/>
            <a:ext cx="11197276" cy="1249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5740165A-0B76-E208-D96E-4496282F286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18003" y="6250057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EBFEE33-1AE2-956A-048D-B029C96D244E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18003" y="5232969"/>
            <a:ext cx="11188874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209180D7-5389-BFB5-28C3-DCF77B713E8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18003" y="4820462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2A4423D-A033-2DED-10A7-4C0D4B38F50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18003" y="4387635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84AA4FE-9B5B-2D48-501B-6014FAB2058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8003" y="3961969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7767759-6A52-D054-C129-7D8BE8D281E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18003" y="35287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1D8386A-D8A8-2F65-8497-8284E935A54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8003" y="30891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B651889-8B23-5DD5-49A7-476958DA1F2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8003" y="2118218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2F6CCFFB-A9AF-C534-1DA5-CCD2B4E6EEA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18003" y="1063720"/>
            <a:ext cx="11197276" cy="154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558949D3-0BF4-F6B6-4FFD-4C483D83E5C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18003" y="632433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2780F324-C17A-45B0-E4C4-DA3213037A6C}"/>
              </a:ext>
            </a:extLst>
          </p:cNvPr>
          <p:cNvCxnSpPr>
            <a:cxnSpLocks/>
            <a:stCxn id="144" idx="7"/>
          </p:cNvCxnSpPr>
          <p:nvPr/>
        </p:nvCxnSpPr>
        <p:spPr>
          <a:xfrm flipV="1">
            <a:off x="6578010" y="1210857"/>
            <a:ext cx="3228879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847A92D1-0473-8427-7E19-CCA65ED5A41A}"/>
              </a:ext>
            </a:extLst>
          </p:cNvPr>
          <p:cNvGrpSpPr/>
          <p:nvPr/>
        </p:nvGrpSpPr>
        <p:grpSpPr>
          <a:xfrm>
            <a:off x="2845887" y="0"/>
            <a:ext cx="8514751" cy="6898850"/>
            <a:chOff x="3059247" y="0"/>
            <a:chExt cx="8514751" cy="6898850"/>
          </a:xfrm>
        </p:grpSpPr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B2883240-2E26-A008-C61E-1C2765C89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247" y="0"/>
              <a:ext cx="2895525" cy="6858000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BAF8D0CB-BB47-D042-96D3-EEBB35226673}"/>
                </a:ext>
              </a:extLst>
            </p:cNvPr>
            <p:cNvCxnSpPr>
              <a:cxnSpLocks/>
            </p:cNvCxnSpPr>
            <p:nvPr/>
          </p:nvCxnSpPr>
          <p:spPr>
            <a:xfrm>
              <a:off x="5629626" y="759929"/>
              <a:ext cx="1168001" cy="53844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4E2AED93-0A6F-3BB2-020D-AF3BD7C3CA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775" y="1232846"/>
              <a:ext cx="266353" cy="566600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025B3151-CB88-97CF-8FB4-F2EAF7ABAD7A}"/>
                </a:ext>
              </a:extLst>
            </p:cNvPr>
            <p:cNvCxnSpPr>
              <a:cxnSpLocks/>
            </p:cNvCxnSpPr>
            <p:nvPr/>
          </p:nvCxnSpPr>
          <p:spPr>
            <a:xfrm>
              <a:off x="6806028" y="1302227"/>
              <a:ext cx="747138" cy="66504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F701C870-CDC9-AA79-8F35-7225C74F7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058" y="1903056"/>
              <a:ext cx="297186" cy="499579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2DDE3CB8-0453-B0A3-7662-9F89314A12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5462" y="1949193"/>
              <a:ext cx="773243" cy="125252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304E424A-12A5-F684-ACEB-B12EA8E86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2458" y="3129473"/>
              <a:ext cx="301858" cy="20073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18D9AE04-085A-8F3E-EC77-7DC15E9F23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71789" y="3109123"/>
              <a:ext cx="511767" cy="201378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D9F2715C-9DCB-D102-751E-F01A01FD90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6325" y="3129473"/>
              <a:ext cx="3307673" cy="376937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F10D5C4A-C89D-7D9E-2875-99C71AFC2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0374" y="1910249"/>
              <a:ext cx="301858" cy="2007339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2C981CB8-D4B0-2407-EE6C-A5E04F32F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3347" y="2040268"/>
              <a:ext cx="165742" cy="1950767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FD72EA6E-7A4D-1C01-6FB9-D541993F12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7672" y="4211273"/>
              <a:ext cx="718423" cy="6799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34FF1530-A1E1-2607-EFF6-67CA7F9EE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5938" y="5115650"/>
              <a:ext cx="276019" cy="81348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FDECE6A2-72C8-5872-4088-B2C16441356A}"/>
                </a:ext>
              </a:extLst>
            </p:cNvPr>
            <p:cNvCxnSpPr>
              <a:cxnSpLocks/>
            </p:cNvCxnSpPr>
            <p:nvPr/>
          </p:nvCxnSpPr>
          <p:spPr>
            <a:xfrm>
              <a:off x="5294996" y="1511122"/>
              <a:ext cx="941807" cy="132089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E1340ABA-9B82-AB17-1348-674411FB1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2467" y="2172416"/>
              <a:ext cx="270020" cy="137844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ACF6E58C-2E7B-E494-AC32-8F9BE33034B7}"/>
                </a:ext>
              </a:extLst>
            </p:cNvPr>
            <p:cNvCxnSpPr>
              <a:cxnSpLocks/>
            </p:cNvCxnSpPr>
            <p:nvPr/>
          </p:nvCxnSpPr>
          <p:spPr>
            <a:xfrm>
              <a:off x="4889121" y="2497109"/>
              <a:ext cx="694066" cy="439957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4B4EB4F9-48F3-8E48-306C-485F997D3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3325" y="3109123"/>
              <a:ext cx="165252" cy="378756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07FD5B5D-7CF3-C124-8A42-5FD2F4C77D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7137" y="1725337"/>
              <a:ext cx="192004" cy="810734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723EC5FD-8DE5-B476-B574-54F4AF06F1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4486" y="1718850"/>
              <a:ext cx="20618" cy="869895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1DAB9263-9D85-4F7C-72FE-A9227E410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8682782" y="5196632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5DBEE9DA-D177-4695-1990-4FF1BFB72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5502600" y="2912617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132BA8-309B-06A6-1AFF-83C3FC1DA0C0}"/>
              </a:ext>
            </a:extLst>
          </p:cNvPr>
          <p:cNvSpPr txBox="1"/>
          <p:nvPr/>
        </p:nvSpPr>
        <p:spPr>
          <a:xfrm>
            <a:off x="-2680" y="13744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anni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91B5F9-EC5B-7C52-8783-37621C817954}"/>
              </a:ext>
            </a:extLst>
          </p:cNvPr>
          <p:cNvSpPr txBox="1"/>
          <p:nvPr/>
        </p:nvSpPr>
        <p:spPr>
          <a:xfrm>
            <a:off x="-2680" y="4631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1935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8A8CB9-4311-3A36-A0D7-58683F151726}"/>
              </a:ext>
            </a:extLst>
          </p:cNvPr>
          <p:cNvSpPr txBox="1"/>
          <p:nvPr/>
        </p:nvSpPr>
        <p:spPr>
          <a:xfrm>
            <a:off x="-2680" y="89598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1945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49CF1C-9B80-4623-12AD-7AA2464771A9}"/>
              </a:ext>
            </a:extLst>
          </p:cNvPr>
          <p:cNvSpPr txBox="1"/>
          <p:nvPr/>
        </p:nvSpPr>
        <p:spPr>
          <a:xfrm>
            <a:off x="-2680" y="195873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1955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98A822-4E2D-D0FF-AB39-DDB951E16767}"/>
              </a:ext>
            </a:extLst>
          </p:cNvPr>
          <p:cNvSpPr txBox="1"/>
          <p:nvPr/>
        </p:nvSpPr>
        <p:spPr>
          <a:xfrm>
            <a:off x="-2680" y="293062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1965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2CB720-D085-A79B-34B5-29A6278CDDAF}"/>
              </a:ext>
            </a:extLst>
          </p:cNvPr>
          <p:cNvSpPr txBox="1"/>
          <p:nvPr/>
        </p:nvSpPr>
        <p:spPr>
          <a:xfrm>
            <a:off x="-2680" y="33616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1975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84874E-791F-C5AF-94FC-9A2BDA3399DE}"/>
              </a:ext>
            </a:extLst>
          </p:cNvPr>
          <p:cNvSpPr txBox="1"/>
          <p:nvPr/>
        </p:nvSpPr>
        <p:spPr>
          <a:xfrm>
            <a:off x="-2680" y="379269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1985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409749-BA8E-5432-402F-09C627273B99}"/>
              </a:ext>
            </a:extLst>
          </p:cNvPr>
          <p:cNvSpPr txBox="1"/>
          <p:nvPr/>
        </p:nvSpPr>
        <p:spPr>
          <a:xfrm>
            <a:off x="-2680" y="422372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1995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DB5107-EEE1-A306-CAF0-D505975EFE19}"/>
              </a:ext>
            </a:extLst>
          </p:cNvPr>
          <p:cNvSpPr txBox="1"/>
          <p:nvPr/>
        </p:nvSpPr>
        <p:spPr>
          <a:xfrm>
            <a:off x="5952312" y="559989"/>
            <a:ext cx="26050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1937</a:t>
            </a:r>
            <a:r>
              <a:rPr lang="it-IT" sz="1500" dirty="0">
                <a:latin typeface="Aptos" panose="020B0004020202020204" pitchFamily="34" charset="0"/>
              </a:rPr>
              <a:t> scoperta del mesotrone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BABF1A-730D-F5A6-840A-18AE65B900C2}"/>
              </a:ext>
            </a:extLst>
          </p:cNvPr>
          <p:cNvSpPr txBox="1"/>
          <p:nvPr/>
        </p:nvSpPr>
        <p:spPr>
          <a:xfrm>
            <a:off x="-2680" y="465476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2005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E74D0C-BF4D-838A-4CE5-69D5F1154B6C}"/>
              </a:ext>
            </a:extLst>
          </p:cNvPr>
          <p:cNvSpPr txBox="1"/>
          <p:nvPr/>
        </p:nvSpPr>
        <p:spPr>
          <a:xfrm>
            <a:off x="-2680" y="508580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097A59-F313-B1C0-9BE0-01FFE75DD6AE}"/>
              </a:ext>
            </a:extLst>
          </p:cNvPr>
          <p:cNvSpPr txBox="1"/>
          <p:nvPr/>
        </p:nvSpPr>
        <p:spPr>
          <a:xfrm>
            <a:off x="-2680" y="608600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2065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59BFCA-07B7-CF43-5923-3D17D771369D}"/>
              </a:ext>
            </a:extLst>
          </p:cNvPr>
          <p:cNvSpPr txBox="1"/>
          <p:nvPr/>
        </p:nvSpPr>
        <p:spPr>
          <a:xfrm>
            <a:off x="-2680" y="65207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2075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42FD50F-E14F-477F-2E1C-91435034F765}"/>
              </a:ext>
            </a:extLst>
          </p:cNvPr>
          <p:cNvSpPr txBox="1"/>
          <p:nvPr/>
        </p:nvSpPr>
        <p:spPr>
          <a:xfrm>
            <a:off x="233680" y="2782728"/>
            <a:ext cx="184896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studio piramide di Giza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FD7CC9-109B-40F3-051A-03F058C291B4}"/>
              </a:ext>
            </a:extLst>
          </p:cNvPr>
          <p:cNvSpPr txBox="1"/>
          <p:nvPr/>
        </p:nvSpPr>
        <p:spPr>
          <a:xfrm>
            <a:off x="6414421" y="817525"/>
            <a:ext cx="2748506" cy="28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1942</a:t>
            </a:r>
            <a:r>
              <a:rPr lang="it-IT" sz="1500" dirty="0">
                <a:latin typeface="Aptos" panose="020B0004020202020204" pitchFamily="34" charset="0"/>
              </a:rPr>
              <a:t> vita media del mesotrone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FB2B951-7F7D-63FF-E3D5-E952F1DFEAEF}"/>
              </a:ext>
            </a:extLst>
          </p:cNvPr>
          <p:cNvSpPr txBox="1"/>
          <p:nvPr/>
        </p:nvSpPr>
        <p:spPr>
          <a:xfrm>
            <a:off x="6963303" y="1105900"/>
            <a:ext cx="2234394" cy="3231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rgbClr val="C00000"/>
                </a:solidFill>
                <a:latin typeface="Aptos" panose="020B0004020202020204" pitchFamily="34" charset="0"/>
              </a:rPr>
              <a:t> decadimento del </a:t>
            </a:r>
            <a:r>
              <a:rPr lang="it-IT" sz="1500" dirty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84D0458-C988-DF3D-5425-757E7FFE27A9}"/>
              </a:ext>
            </a:extLst>
          </p:cNvPr>
          <p:cNvSpPr txBox="1"/>
          <p:nvPr/>
        </p:nvSpPr>
        <p:spPr>
          <a:xfrm>
            <a:off x="7156044" y="1353716"/>
            <a:ext cx="2166071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1947-48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universalità dell’interazione debole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DB9BFA-757D-4727-444C-72D8ACDE4111}"/>
              </a:ext>
            </a:extLst>
          </p:cNvPr>
          <p:cNvSpPr txBox="1"/>
          <p:nvPr/>
        </p:nvSpPr>
        <p:spPr>
          <a:xfrm>
            <a:off x="7792537" y="1885658"/>
            <a:ext cx="2096310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rgbClr val="C00000"/>
                </a:solidFill>
                <a:latin typeface="Aptos" panose="020B0004020202020204" pitchFamily="34" charset="0"/>
              </a:rPr>
              <a:t> conservazione del numero leptonico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E169BCF-7B20-A160-9D4B-5B4E46C53EE1}"/>
              </a:ext>
            </a:extLst>
          </p:cNvPr>
          <p:cNvSpPr txBox="1"/>
          <p:nvPr/>
        </p:nvSpPr>
        <p:spPr>
          <a:xfrm>
            <a:off x="158690" y="2336212"/>
            <a:ext cx="169922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ricerca di processi LFV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91527DB-AC1E-AD68-49DD-3267A7F1945A}"/>
              </a:ext>
            </a:extLst>
          </p:cNvPr>
          <p:cNvSpPr txBox="1"/>
          <p:nvPr/>
        </p:nvSpPr>
        <p:spPr>
          <a:xfrm>
            <a:off x="617144" y="2070727"/>
            <a:ext cx="36319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1957-59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ipotesi di due famiglie leptoniche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DCA26F8-56AA-47E9-99DC-F9C715259A7D}"/>
              </a:ext>
            </a:extLst>
          </p:cNvPr>
          <p:cNvSpPr txBox="1"/>
          <p:nvPr/>
        </p:nvSpPr>
        <p:spPr>
          <a:xfrm>
            <a:off x="1675475" y="2863537"/>
            <a:ext cx="239788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neutrino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distinto dal neutrino </a:t>
            </a:r>
            <a:r>
              <a:rPr lang="it-IT" sz="1500" i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034562D-A289-9E52-DFFE-A61D1271BBB8}"/>
              </a:ext>
            </a:extLst>
          </p:cNvPr>
          <p:cNvSpPr txBox="1"/>
          <p:nvPr/>
        </p:nvSpPr>
        <p:spPr>
          <a:xfrm>
            <a:off x="8596532" y="2760374"/>
            <a:ext cx="3780414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della vita media di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cosmici, test della dilatazione relativistica della vita media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6AAC79-8B19-67EB-FAF8-EA1B76F7AFA3}"/>
              </a:ext>
            </a:extLst>
          </p:cNvPr>
          <p:cNvSpPr txBox="1"/>
          <p:nvPr/>
        </p:nvSpPr>
        <p:spPr>
          <a:xfrm>
            <a:off x="631795" y="3521057"/>
            <a:ext cx="2560334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1977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tempo di vita del muone al CERN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9E49C98-D075-BBCF-9F93-8B4A8F4F523C}"/>
              </a:ext>
            </a:extLst>
          </p:cNvPr>
          <p:cNvSpPr txBox="1"/>
          <p:nvPr/>
        </p:nvSpPr>
        <p:spPr>
          <a:xfrm>
            <a:off x="9096861" y="3516145"/>
            <a:ext cx="299323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prodotti dai neutrini atmosferici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B99584-0E49-BF99-4BC1-53B8A0AD1C96}"/>
              </a:ext>
            </a:extLst>
          </p:cNvPr>
          <p:cNvSpPr txBox="1"/>
          <p:nvPr/>
        </p:nvSpPr>
        <p:spPr>
          <a:xfrm>
            <a:off x="5119656" y="3568135"/>
            <a:ext cx="177569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Z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+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E98C019-823B-37D1-98A9-92E406FAAA6A}"/>
              </a:ext>
            </a:extLst>
          </p:cNvPr>
          <p:cNvSpPr txBox="1"/>
          <p:nvPr/>
        </p:nvSpPr>
        <p:spPr>
          <a:xfrm>
            <a:off x="391221" y="4618344"/>
            <a:ext cx="3094392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2005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spettroscopia muonica per la misura  del raggio del protone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73E2C3B-CBF5-71B7-2C11-0A4100C56375}"/>
              </a:ext>
            </a:extLst>
          </p:cNvPr>
          <p:cNvSpPr txBox="1"/>
          <p:nvPr/>
        </p:nvSpPr>
        <p:spPr>
          <a:xfrm>
            <a:off x="860809" y="5423122"/>
            <a:ext cx="2017996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2016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esperimento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g-2 al Fermilab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AE2357C-C8E7-895F-E119-477E77033300}"/>
              </a:ext>
            </a:extLst>
          </p:cNvPr>
          <p:cNvSpPr txBox="1"/>
          <p:nvPr/>
        </p:nvSpPr>
        <p:spPr>
          <a:xfrm>
            <a:off x="10114789" y="4840641"/>
            <a:ext cx="2231676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2007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prima radiografia muonica di un vulcano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BB7050E-AF6E-ED1E-EEF5-73CF78E78C66}"/>
              </a:ext>
            </a:extLst>
          </p:cNvPr>
          <p:cNvSpPr txBox="1"/>
          <p:nvPr/>
        </p:nvSpPr>
        <p:spPr>
          <a:xfrm>
            <a:off x="6809153" y="5008172"/>
            <a:ext cx="2609662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nascita dei tomografi muonici per lo screening di navi e container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70A74B6-6205-E0CE-2CF8-CA72B418E9EB}"/>
              </a:ext>
            </a:extLst>
          </p:cNvPr>
          <p:cNvSpPr txBox="1"/>
          <p:nvPr/>
        </p:nvSpPr>
        <p:spPr>
          <a:xfrm>
            <a:off x="271761" y="1045352"/>
            <a:ext cx="2661863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il prodotto del decadimento del mesone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1B23022-831D-12F0-BE83-3BA3B424F86F}"/>
              </a:ext>
            </a:extLst>
          </p:cNvPr>
          <p:cNvSpPr txBox="1"/>
          <p:nvPr/>
        </p:nvSpPr>
        <p:spPr>
          <a:xfrm>
            <a:off x="9827209" y="1105900"/>
            <a:ext cx="248422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dell’elettrone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6342381-983F-E02C-24D7-B74637AE7B6B}"/>
              </a:ext>
            </a:extLst>
          </p:cNvPr>
          <p:cNvSpPr txBox="1"/>
          <p:nvPr/>
        </p:nvSpPr>
        <p:spPr>
          <a:xfrm>
            <a:off x="1006549" y="1556755"/>
            <a:ext cx="311143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descrizione dell’anomalia del momento magnetico dei leptoni 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AB6A86B-C945-C752-6711-A4823DFA360B}"/>
              </a:ext>
            </a:extLst>
          </p:cNvPr>
          <p:cNvSpPr txBox="1"/>
          <p:nvPr/>
        </p:nvSpPr>
        <p:spPr>
          <a:xfrm>
            <a:off x="9970291" y="1806392"/>
            <a:ext cx="237126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atomo muonico e produzione del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muonio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8A19A79-371F-5A9D-C652-4145E2661C62}"/>
              </a:ext>
            </a:extLst>
          </p:cNvPr>
          <p:cNvSpPr txBox="1"/>
          <p:nvPr/>
        </p:nvSpPr>
        <p:spPr>
          <a:xfrm>
            <a:off x="8120833" y="2283250"/>
            <a:ext cx="3035091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della violazione di P nei decadimenti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2CCC81F-F4B5-5C1A-EE14-D46F6161CC06}"/>
              </a:ext>
            </a:extLst>
          </p:cNvPr>
          <p:cNvSpPr txBox="1"/>
          <p:nvPr/>
        </p:nvSpPr>
        <p:spPr>
          <a:xfrm>
            <a:off x="1954340" y="2427223"/>
            <a:ext cx="246633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/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it-IT" sz="1500" b="1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2002</a:t>
                </a:r>
                <a:r>
                  <a:rPr lang="it-IT" sz="1500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 ricerca del decadimento </a:t>
                </a:r>
                <a14:m>
                  <m:oMath xmlns:m="http://schemas.openxmlformats.org/officeDocument/2006/math">
                    <m:r>
                      <a:rPr lang="it-IT" sz="15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sz="15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5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it-IT" sz="15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1500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 a MEG</a:t>
                </a:r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blipFill>
                <a:blip r:embed="rId4"/>
                <a:stretch>
                  <a:fillRect l="-885" t="-12000" b="-1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3748CC8-0516-D91A-AFDC-E1C9D0C0FD5F}"/>
              </a:ext>
            </a:extLst>
          </p:cNvPr>
          <p:cNvSpPr txBox="1"/>
          <p:nvPr/>
        </p:nvSpPr>
        <p:spPr>
          <a:xfrm>
            <a:off x="7509310" y="6423782"/>
            <a:ext cx="30578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2073</a:t>
            </a:r>
            <a:r>
              <a:rPr lang="it-IT" sz="1500" dirty="0">
                <a:latin typeface="Aptos" panose="020B0004020202020204" pitchFamily="34" charset="0"/>
              </a:rPr>
              <a:t> in un ipotetico </a:t>
            </a:r>
            <a:r>
              <a:rPr lang="it-IT" sz="1500" dirty="0" err="1">
                <a:latin typeface="Aptos" panose="020B0004020202020204" pitchFamily="34" charset="0"/>
              </a:rPr>
              <a:t>Muon</a:t>
            </a:r>
            <a:r>
              <a:rPr lang="it-IT" sz="1500" dirty="0">
                <a:latin typeface="Aptos" panose="020B0004020202020204" pitchFamily="34" charset="0"/>
              </a:rPr>
              <a:t> Collider</a:t>
            </a:r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540FEA5D-447F-CE5B-B660-947F648356ED}"/>
              </a:ext>
            </a:extLst>
          </p:cNvPr>
          <p:cNvCxnSpPr>
            <a:cxnSpLocks/>
          </p:cNvCxnSpPr>
          <p:nvPr/>
        </p:nvCxnSpPr>
        <p:spPr>
          <a:xfrm>
            <a:off x="4767287" y="3172906"/>
            <a:ext cx="273185" cy="3996085"/>
          </a:xfrm>
          <a:prstGeom prst="line">
            <a:avLst/>
          </a:prstGeom>
          <a:ln w="57150">
            <a:solidFill>
              <a:srgbClr val="E5A5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e 134">
            <a:extLst>
              <a:ext uri="{FF2B5EF4-FFF2-40B4-BE49-F238E27FC236}">
                <a16:creationId xmlns:a16="http://schemas.microsoft.com/office/drawing/2014/main" id="{EEA30136-2E4C-5DA5-E307-715941A6EEA7}"/>
              </a:ext>
            </a:extLst>
          </p:cNvPr>
          <p:cNvSpPr/>
          <p:nvPr/>
        </p:nvSpPr>
        <p:spPr>
          <a:xfrm>
            <a:off x="5349507" y="64126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70638387-6C59-9BD0-4628-C5933B86B75D}"/>
              </a:ext>
            </a:extLst>
          </p:cNvPr>
          <p:cNvSpPr/>
          <p:nvPr/>
        </p:nvSpPr>
        <p:spPr>
          <a:xfrm>
            <a:off x="5714629" y="88309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CA779B8-FBF6-FF95-51E0-33B650E360B6}"/>
              </a:ext>
            </a:extLst>
          </p:cNvPr>
          <p:cNvCxnSpPr>
            <a:cxnSpLocks/>
            <a:stCxn id="135" idx="6"/>
            <a:endCxn id="12" idx="1"/>
          </p:cNvCxnSpPr>
          <p:nvPr/>
        </p:nvCxnSpPr>
        <p:spPr>
          <a:xfrm>
            <a:off x="5504673" y="718669"/>
            <a:ext cx="447639" cy="290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221C1A9-632A-D8CD-591B-A68234EC2965}"/>
              </a:ext>
            </a:extLst>
          </p:cNvPr>
          <p:cNvCxnSpPr>
            <a:cxnSpLocks/>
            <a:stCxn id="136" idx="6"/>
            <a:endCxn id="19" idx="1"/>
          </p:cNvCxnSpPr>
          <p:nvPr/>
        </p:nvCxnSpPr>
        <p:spPr>
          <a:xfrm flipV="1">
            <a:off x="5869795" y="957660"/>
            <a:ext cx="544626" cy="283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e 143">
            <a:extLst>
              <a:ext uri="{FF2B5EF4-FFF2-40B4-BE49-F238E27FC236}">
                <a16:creationId xmlns:a16="http://schemas.microsoft.com/office/drawing/2014/main" id="{0FFFC0AB-F0AC-83EE-CA0C-0F057267FAEF}"/>
              </a:ext>
            </a:extLst>
          </p:cNvPr>
          <p:cNvSpPr/>
          <p:nvPr/>
        </p:nvSpPr>
        <p:spPr>
          <a:xfrm>
            <a:off x="6445568" y="11884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2A053EE9-0E9F-D195-CF47-3406D46244D2}"/>
              </a:ext>
            </a:extLst>
          </p:cNvPr>
          <p:cNvCxnSpPr>
            <a:cxnSpLocks/>
            <a:stCxn id="144" idx="6"/>
            <a:endCxn id="20" idx="1"/>
          </p:cNvCxnSpPr>
          <p:nvPr/>
        </p:nvCxnSpPr>
        <p:spPr>
          <a:xfrm>
            <a:off x="6600734" y="1265892"/>
            <a:ext cx="362569" cy="1591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e 150">
            <a:extLst>
              <a:ext uri="{FF2B5EF4-FFF2-40B4-BE49-F238E27FC236}">
                <a16:creationId xmlns:a16="http://schemas.microsoft.com/office/drawing/2014/main" id="{8D39B60D-321C-EBBB-BC03-5AFE683FA2C2}"/>
              </a:ext>
            </a:extLst>
          </p:cNvPr>
          <p:cNvSpPr/>
          <p:nvPr/>
        </p:nvSpPr>
        <p:spPr>
          <a:xfrm>
            <a:off x="6709315" y="138999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BA4EF34E-6991-1E6E-68A2-86016BECF24F}"/>
              </a:ext>
            </a:extLst>
          </p:cNvPr>
          <p:cNvCxnSpPr>
            <a:cxnSpLocks/>
            <a:stCxn id="151" idx="6"/>
          </p:cNvCxnSpPr>
          <p:nvPr/>
        </p:nvCxnSpPr>
        <p:spPr>
          <a:xfrm flipV="1">
            <a:off x="6864481" y="1451547"/>
            <a:ext cx="31881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355BF315-D4E9-B2A2-ECB7-48F4A4064DB7}"/>
              </a:ext>
            </a:extLst>
          </p:cNvPr>
          <p:cNvCxnSpPr>
            <a:cxnSpLocks/>
          </p:cNvCxnSpPr>
          <p:nvPr/>
        </p:nvCxnSpPr>
        <p:spPr>
          <a:xfrm flipV="1">
            <a:off x="4918426" y="124557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3722E93E-7619-7958-C724-829DA5E1CF99}"/>
              </a:ext>
            </a:extLst>
          </p:cNvPr>
          <p:cNvCxnSpPr>
            <a:cxnSpLocks/>
          </p:cNvCxnSpPr>
          <p:nvPr/>
        </p:nvCxnSpPr>
        <p:spPr>
          <a:xfrm flipV="1">
            <a:off x="2940374" y="1159337"/>
            <a:ext cx="23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59D73FC-AB00-1794-5A72-F412EC0BD075}"/>
              </a:ext>
            </a:extLst>
          </p:cNvPr>
          <p:cNvSpPr txBox="1"/>
          <p:nvPr/>
        </p:nvSpPr>
        <p:spPr>
          <a:xfrm>
            <a:off x="3088790" y="1145718"/>
            <a:ext cx="1896424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non è la particella di Yukawa</a:t>
            </a:r>
          </a:p>
        </p:txBody>
      </p:sp>
      <p:sp>
        <p:nvSpPr>
          <p:cNvPr id="180" name="Ovale 179">
            <a:extLst>
              <a:ext uri="{FF2B5EF4-FFF2-40B4-BE49-F238E27FC236}">
                <a16:creationId xmlns:a16="http://schemas.microsoft.com/office/drawing/2014/main" id="{8FAC4F47-44B2-55CC-32AC-3BF3069F1097}"/>
              </a:ext>
            </a:extLst>
          </p:cNvPr>
          <p:cNvSpPr/>
          <p:nvPr/>
        </p:nvSpPr>
        <p:spPr>
          <a:xfrm>
            <a:off x="5156392" y="112984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Ovale 180">
            <a:extLst>
              <a:ext uri="{FF2B5EF4-FFF2-40B4-BE49-F238E27FC236}">
                <a16:creationId xmlns:a16="http://schemas.microsoft.com/office/drawing/2014/main" id="{20AF39B7-0BED-E2F7-907B-EBB0C7B12DAC}"/>
              </a:ext>
            </a:extLst>
          </p:cNvPr>
          <p:cNvSpPr/>
          <p:nvPr/>
        </p:nvSpPr>
        <p:spPr>
          <a:xfrm>
            <a:off x="4921709" y="1627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2" name="Connettore diritto 181">
            <a:extLst>
              <a:ext uri="{FF2B5EF4-FFF2-40B4-BE49-F238E27FC236}">
                <a16:creationId xmlns:a16="http://schemas.microsoft.com/office/drawing/2014/main" id="{1AAC7C60-4555-AE53-D0C2-E492480EA82D}"/>
              </a:ext>
            </a:extLst>
          </p:cNvPr>
          <p:cNvCxnSpPr>
            <a:cxnSpLocks/>
          </p:cNvCxnSpPr>
          <p:nvPr/>
        </p:nvCxnSpPr>
        <p:spPr>
          <a:xfrm>
            <a:off x="4117985" y="1701052"/>
            <a:ext cx="881307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e 183">
            <a:extLst>
              <a:ext uri="{FF2B5EF4-FFF2-40B4-BE49-F238E27FC236}">
                <a16:creationId xmlns:a16="http://schemas.microsoft.com/office/drawing/2014/main" id="{8904177C-3D3D-82F9-E340-1D5AC80BC72D}"/>
              </a:ext>
            </a:extLst>
          </p:cNvPr>
          <p:cNvSpPr/>
          <p:nvPr/>
        </p:nvSpPr>
        <p:spPr>
          <a:xfrm>
            <a:off x="7227008" y="184525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7AE523FB-E54A-1EAE-A4BA-85BB7E645C56}"/>
              </a:ext>
            </a:extLst>
          </p:cNvPr>
          <p:cNvCxnSpPr>
            <a:cxnSpLocks/>
          </p:cNvCxnSpPr>
          <p:nvPr/>
        </p:nvCxnSpPr>
        <p:spPr>
          <a:xfrm flipV="1">
            <a:off x="7322102" y="1910249"/>
            <a:ext cx="262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90D049AA-B186-9A60-BF47-039F98035A4B}"/>
              </a:ext>
            </a:extLst>
          </p:cNvPr>
          <p:cNvCxnSpPr>
            <a:cxnSpLocks/>
          </p:cNvCxnSpPr>
          <p:nvPr/>
        </p:nvCxnSpPr>
        <p:spPr>
          <a:xfrm flipV="1">
            <a:off x="7304591" y="1995605"/>
            <a:ext cx="466572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e 187">
            <a:extLst>
              <a:ext uri="{FF2B5EF4-FFF2-40B4-BE49-F238E27FC236}">
                <a16:creationId xmlns:a16="http://schemas.microsoft.com/office/drawing/2014/main" id="{C5222F50-172F-72FD-6F84-3537906B0C7E}"/>
              </a:ext>
            </a:extLst>
          </p:cNvPr>
          <p:cNvSpPr/>
          <p:nvPr/>
        </p:nvSpPr>
        <p:spPr>
          <a:xfrm>
            <a:off x="7542990" y="233373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84F55D59-7EC5-2723-3E5B-F717FC14B122}"/>
              </a:ext>
            </a:extLst>
          </p:cNvPr>
          <p:cNvCxnSpPr>
            <a:cxnSpLocks/>
          </p:cNvCxnSpPr>
          <p:nvPr/>
        </p:nvCxnSpPr>
        <p:spPr>
          <a:xfrm flipV="1">
            <a:off x="7586393" y="241113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e 189">
            <a:extLst>
              <a:ext uri="{FF2B5EF4-FFF2-40B4-BE49-F238E27FC236}">
                <a16:creationId xmlns:a16="http://schemas.microsoft.com/office/drawing/2014/main" id="{68F3B21E-D663-6D96-0E45-AB75EEABFA69}"/>
              </a:ext>
            </a:extLst>
          </p:cNvPr>
          <p:cNvSpPr/>
          <p:nvPr/>
        </p:nvSpPr>
        <p:spPr>
          <a:xfrm>
            <a:off x="4697293" y="216656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98441981-AF2F-9B9F-776B-0F7DF3167ADB}"/>
              </a:ext>
            </a:extLst>
          </p:cNvPr>
          <p:cNvCxnSpPr>
            <a:cxnSpLocks/>
          </p:cNvCxnSpPr>
          <p:nvPr/>
        </p:nvCxnSpPr>
        <p:spPr>
          <a:xfrm>
            <a:off x="4257023" y="223230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Ovale 3071">
            <a:extLst>
              <a:ext uri="{FF2B5EF4-FFF2-40B4-BE49-F238E27FC236}">
                <a16:creationId xmlns:a16="http://schemas.microsoft.com/office/drawing/2014/main" id="{4C0542CC-0DE1-2CE7-BFBA-AF9B5C44D4AF}"/>
              </a:ext>
            </a:extLst>
          </p:cNvPr>
          <p:cNvSpPr/>
          <p:nvPr/>
        </p:nvSpPr>
        <p:spPr>
          <a:xfrm>
            <a:off x="4598676" y="24099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73" name="Connettore diritto 3072">
            <a:extLst>
              <a:ext uri="{FF2B5EF4-FFF2-40B4-BE49-F238E27FC236}">
                <a16:creationId xmlns:a16="http://schemas.microsoft.com/office/drawing/2014/main" id="{D38B9755-D957-513E-51F8-D3C2F73DF08F}"/>
              </a:ext>
            </a:extLst>
          </p:cNvPr>
          <p:cNvCxnSpPr>
            <a:cxnSpLocks/>
          </p:cNvCxnSpPr>
          <p:nvPr/>
        </p:nvCxnSpPr>
        <p:spPr>
          <a:xfrm flipV="1">
            <a:off x="1843951" y="2439333"/>
            <a:ext cx="284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Connettore diritto 3074">
            <a:extLst>
              <a:ext uri="{FF2B5EF4-FFF2-40B4-BE49-F238E27FC236}">
                <a16:creationId xmlns:a16="http://schemas.microsoft.com/office/drawing/2014/main" id="{091E6647-CD49-BD05-7479-40D152AAE471}"/>
              </a:ext>
            </a:extLst>
          </p:cNvPr>
          <p:cNvCxnSpPr>
            <a:cxnSpLocks/>
          </p:cNvCxnSpPr>
          <p:nvPr/>
        </p:nvCxnSpPr>
        <p:spPr>
          <a:xfrm flipV="1">
            <a:off x="4390106" y="252573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onnettore diritto 3075">
            <a:extLst>
              <a:ext uri="{FF2B5EF4-FFF2-40B4-BE49-F238E27FC236}">
                <a16:creationId xmlns:a16="http://schemas.microsoft.com/office/drawing/2014/main" id="{EEE4FF29-0E09-20AF-001D-B1DF7F77068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020316" y="3078731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Ovale 3077">
            <a:extLst>
              <a:ext uri="{FF2B5EF4-FFF2-40B4-BE49-F238E27FC236}">
                <a16:creationId xmlns:a16="http://schemas.microsoft.com/office/drawing/2014/main" id="{C5738991-EA11-5998-AE7C-BB9FB04698AF}"/>
              </a:ext>
            </a:extLst>
          </p:cNvPr>
          <p:cNvSpPr/>
          <p:nvPr/>
        </p:nvSpPr>
        <p:spPr>
          <a:xfrm>
            <a:off x="7949438" y="3003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Ovale 3078">
            <a:extLst>
              <a:ext uri="{FF2B5EF4-FFF2-40B4-BE49-F238E27FC236}">
                <a16:creationId xmlns:a16="http://schemas.microsoft.com/office/drawing/2014/main" id="{05B70388-BCBB-0CA0-4D55-194A7F798B3C}"/>
              </a:ext>
            </a:extLst>
          </p:cNvPr>
          <p:cNvSpPr/>
          <p:nvPr/>
        </p:nvSpPr>
        <p:spPr>
          <a:xfrm>
            <a:off x="4407287" y="28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0" name="Connettore diritto 3079">
            <a:extLst>
              <a:ext uri="{FF2B5EF4-FFF2-40B4-BE49-F238E27FC236}">
                <a16:creationId xmlns:a16="http://schemas.microsoft.com/office/drawing/2014/main" id="{F8D2F4AD-6779-9029-2A21-E2145F34BF77}"/>
              </a:ext>
            </a:extLst>
          </p:cNvPr>
          <p:cNvCxnSpPr>
            <a:cxnSpLocks/>
          </p:cNvCxnSpPr>
          <p:nvPr/>
        </p:nvCxnSpPr>
        <p:spPr>
          <a:xfrm flipV="1">
            <a:off x="2091486" y="2896658"/>
            <a:ext cx="2376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Connettore diritto 3080">
            <a:extLst>
              <a:ext uri="{FF2B5EF4-FFF2-40B4-BE49-F238E27FC236}">
                <a16:creationId xmlns:a16="http://schemas.microsoft.com/office/drawing/2014/main" id="{3F7F2A42-3962-9641-5CD7-1C7AAB013BB7}"/>
              </a:ext>
            </a:extLst>
          </p:cNvPr>
          <p:cNvCxnSpPr>
            <a:cxnSpLocks/>
          </p:cNvCxnSpPr>
          <p:nvPr/>
        </p:nvCxnSpPr>
        <p:spPr>
          <a:xfrm flipV="1">
            <a:off x="4014186" y="2952452"/>
            <a:ext cx="46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Ovale 3081">
            <a:extLst>
              <a:ext uri="{FF2B5EF4-FFF2-40B4-BE49-F238E27FC236}">
                <a16:creationId xmlns:a16="http://schemas.microsoft.com/office/drawing/2014/main" id="{A54D11A8-0923-B03F-6138-ADE20CBA1DD7}"/>
              </a:ext>
            </a:extLst>
          </p:cNvPr>
          <p:cNvSpPr/>
          <p:nvPr/>
        </p:nvSpPr>
        <p:spPr>
          <a:xfrm>
            <a:off x="4118137" y="3546478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3" name="Connettore diritto 3082">
            <a:extLst>
              <a:ext uri="{FF2B5EF4-FFF2-40B4-BE49-F238E27FC236}">
                <a16:creationId xmlns:a16="http://schemas.microsoft.com/office/drawing/2014/main" id="{83C45348-F873-67C8-801F-3EEB44C36AA9}"/>
              </a:ext>
            </a:extLst>
          </p:cNvPr>
          <p:cNvCxnSpPr>
            <a:cxnSpLocks/>
          </p:cNvCxnSpPr>
          <p:nvPr/>
        </p:nvCxnSpPr>
        <p:spPr>
          <a:xfrm flipV="1">
            <a:off x="3174911" y="3628053"/>
            <a:ext cx="100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Ovale 3083">
            <a:extLst>
              <a:ext uri="{FF2B5EF4-FFF2-40B4-BE49-F238E27FC236}">
                <a16:creationId xmlns:a16="http://schemas.microsoft.com/office/drawing/2014/main" id="{56654305-2FE1-0FB2-CBA4-B2D110ADB98F}"/>
              </a:ext>
            </a:extLst>
          </p:cNvPr>
          <p:cNvSpPr/>
          <p:nvPr/>
        </p:nvSpPr>
        <p:spPr>
          <a:xfrm>
            <a:off x="4667024" y="363771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5" name="Connettore diritto 3084">
            <a:extLst>
              <a:ext uri="{FF2B5EF4-FFF2-40B4-BE49-F238E27FC236}">
                <a16:creationId xmlns:a16="http://schemas.microsoft.com/office/drawing/2014/main" id="{2D622C81-2026-2731-4074-D96B3AFA1734}"/>
              </a:ext>
            </a:extLst>
          </p:cNvPr>
          <p:cNvCxnSpPr>
            <a:cxnSpLocks/>
          </p:cNvCxnSpPr>
          <p:nvPr/>
        </p:nvCxnSpPr>
        <p:spPr>
          <a:xfrm flipV="1">
            <a:off x="4738874" y="3729705"/>
            <a:ext cx="432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Ovale 3085">
            <a:extLst>
              <a:ext uri="{FF2B5EF4-FFF2-40B4-BE49-F238E27FC236}">
                <a16:creationId xmlns:a16="http://schemas.microsoft.com/office/drawing/2014/main" id="{BA26BF6E-AB54-A6B3-9345-B94508438FAC}"/>
              </a:ext>
            </a:extLst>
          </p:cNvPr>
          <p:cNvSpPr/>
          <p:nvPr/>
        </p:nvSpPr>
        <p:spPr>
          <a:xfrm>
            <a:off x="8447278" y="35727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7" name="Connettore diritto 3086">
            <a:extLst>
              <a:ext uri="{FF2B5EF4-FFF2-40B4-BE49-F238E27FC236}">
                <a16:creationId xmlns:a16="http://schemas.microsoft.com/office/drawing/2014/main" id="{B94F0EBF-30D8-3F73-AB60-DA0D9903ED4A}"/>
              </a:ext>
            </a:extLst>
          </p:cNvPr>
          <p:cNvCxnSpPr>
            <a:cxnSpLocks/>
          </p:cNvCxnSpPr>
          <p:nvPr/>
        </p:nvCxnSpPr>
        <p:spPr>
          <a:xfrm flipV="1">
            <a:off x="8531273" y="366081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D6745DF-12AC-0730-921C-447E3FD6B93F}"/>
              </a:ext>
            </a:extLst>
          </p:cNvPr>
          <p:cNvSpPr txBox="1"/>
          <p:nvPr/>
        </p:nvSpPr>
        <p:spPr>
          <a:xfrm>
            <a:off x="618101" y="5016313"/>
            <a:ext cx="2259838" cy="45865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del bosone di Higgs in 4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5E9588E-B76C-E921-469E-7F4DE7E54CAA}"/>
              </a:ext>
            </a:extLst>
          </p:cNvPr>
          <p:cNvSpPr/>
          <p:nvPr/>
        </p:nvSpPr>
        <p:spPr>
          <a:xfrm>
            <a:off x="9229598" y="44668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10D6B77-BBFA-4E99-DCD9-4D8BE1B2E444}"/>
              </a:ext>
            </a:extLst>
          </p:cNvPr>
          <p:cNvCxnSpPr>
            <a:cxnSpLocks/>
          </p:cNvCxnSpPr>
          <p:nvPr/>
        </p:nvCxnSpPr>
        <p:spPr>
          <a:xfrm flipV="1">
            <a:off x="9369462" y="4535017"/>
            <a:ext cx="25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>
            <a:extLst>
              <a:ext uri="{FF2B5EF4-FFF2-40B4-BE49-F238E27FC236}">
                <a16:creationId xmlns:a16="http://schemas.microsoft.com/office/drawing/2014/main" id="{D325455E-AF38-8471-D33B-5B86BF85F492}"/>
              </a:ext>
            </a:extLst>
          </p:cNvPr>
          <p:cNvSpPr/>
          <p:nvPr/>
        </p:nvSpPr>
        <p:spPr>
          <a:xfrm>
            <a:off x="9605518" y="48935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64C66615-5AD7-8F82-22A3-7FA8EA59BE2E}"/>
              </a:ext>
            </a:extLst>
          </p:cNvPr>
          <p:cNvCxnSpPr>
            <a:cxnSpLocks/>
          </p:cNvCxnSpPr>
          <p:nvPr/>
        </p:nvCxnSpPr>
        <p:spPr>
          <a:xfrm flipV="1">
            <a:off x="9694582" y="4982057"/>
            <a:ext cx="576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FF124BEE-ED2B-2663-71BF-FDD31511D9C2}"/>
              </a:ext>
            </a:extLst>
          </p:cNvPr>
          <p:cNvSpPr/>
          <p:nvPr/>
        </p:nvSpPr>
        <p:spPr>
          <a:xfrm>
            <a:off x="6293358" y="50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79B977F7-382A-DC11-CEC5-575A211AECFA}"/>
              </a:ext>
            </a:extLst>
          </p:cNvPr>
          <p:cNvCxnSpPr>
            <a:cxnSpLocks/>
          </p:cNvCxnSpPr>
          <p:nvPr/>
        </p:nvCxnSpPr>
        <p:spPr>
          <a:xfrm flipV="1">
            <a:off x="6372262" y="5134457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>
            <a:extLst>
              <a:ext uri="{FF2B5EF4-FFF2-40B4-BE49-F238E27FC236}">
                <a16:creationId xmlns:a16="http://schemas.microsoft.com/office/drawing/2014/main" id="{CD94CA09-A268-448F-8E6E-1B2C924C2598}"/>
              </a:ext>
            </a:extLst>
          </p:cNvPr>
          <p:cNvSpPr/>
          <p:nvPr/>
        </p:nvSpPr>
        <p:spPr>
          <a:xfrm>
            <a:off x="3661386" y="464295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BFC7C41-AE06-E05A-64E0-500C2305E034}"/>
              </a:ext>
            </a:extLst>
          </p:cNvPr>
          <p:cNvCxnSpPr>
            <a:cxnSpLocks/>
          </p:cNvCxnSpPr>
          <p:nvPr/>
        </p:nvCxnSpPr>
        <p:spPr>
          <a:xfrm flipV="1">
            <a:off x="3448827" y="4718567"/>
            <a:ext cx="28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e 63">
            <a:extLst>
              <a:ext uri="{FF2B5EF4-FFF2-40B4-BE49-F238E27FC236}">
                <a16:creationId xmlns:a16="http://schemas.microsoft.com/office/drawing/2014/main" id="{1C0CC8BC-E6A8-C887-7C02-D61B53A7020B}"/>
              </a:ext>
            </a:extLst>
          </p:cNvPr>
          <p:cNvSpPr/>
          <p:nvPr/>
        </p:nvSpPr>
        <p:spPr>
          <a:xfrm>
            <a:off x="3508986" y="50391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C6EC2BD-30F0-D676-91A2-9C863448E3AB}"/>
              </a:ext>
            </a:extLst>
          </p:cNvPr>
          <p:cNvCxnSpPr>
            <a:cxnSpLocks/>
          </p:cNvCxnSpPr>
          <p:nvPr/>
        </p:nvCxnSpPr>
        <p:spPr>
          <a:xfrm flipV="1">
            <a:off x="2890027" y="5114807"/>
            <a:ext cx="68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9F83018-B6D9-4CF9-0FB0-1E86E70715A8}"/>
              </a:ext>
            </a:extLst>
          </p:cNvPr>
          <p:cNvSpPr txBox="1"/>
          <p:nvPr/>
        </p:nvSpPr>
        <p:spPr>
          <a:xfrm>
            <a:off x="4086298" y="5130365"/>
            <a:ext cx="2094806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evento di muone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Ice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-Cube indotto da neutrini a 4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PeV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2DDFCB00-9393-A5DE-2EDB-201F5BA3CDD4}"/>
              </a:ext>
            </a:extLst>
          </p:cNvPr>
          <p:cNvSpPr/>
          <p:nvPr/>
        </p:nvSpPr>
        <p:spPr>
          <a:xfrm>
            <a:off x="3468346" y="516111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5306DF3-6C50-805E-8FB0-3764A1942EA3}"/>
              </a:ext>
            </a:extLst>
          </p:cNvPr>
          <p:cNvCxnSpPr>
            <a:cxnSpLocks/>
          </p:cNvCxnSpPr>
          <p:nvPr/>
        </p:nvCxnSpPr>
        <p:spPr>
          <a:xfrm flipV="1">
            <a:off x="3549626" y="524312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e 68">
            <a:extLst>
              <a:ext uri="{FF2B5EF4-FFF2-40B4-BE49-F238E27FC236}">
                <a16:creationId xmlns:a16="http://schemas.microsoft.com/office/drawing/2014/main" id="{7269FDA9-12F8-386B-4252-4BD8359FF937}"/>
              </a:ext>
            </a:extLst>
          </p:cNvPr>
          <p:cNvSpPr/>
          <p:nvPr/>
        </p:nvSpPr>
        <p:spPr>
          <a:xfrm>
            <a:off x="3326106" y="547607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EA930350-353F-8177-058C-91CB28619402}"/>
              </a:ext>
            </a:extLst>
          </p:cNvPr>
          <p:cNvCxnSpPr>
            <a:cxnSpLocks/>
          </p:cNvCxnSpPr>
          <p:nvPr/>
        </p:nvCxnSpPr>
        <p:spPr>
          <a:xfrm flipV="1">
            <a:off x="2890027" y="5551687"/>
            <a:ext cx="5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AABEE031-F059-A587-4EDB-62BBF4C54519}"/>
              </a:ext>
            </a:extLst>
          </p:cNvPr>
          <p:cNvCxnSpPr>
            <a:cxnSpLocks/>
          </p:cNvCxnSpPr>
          <p:nvPr/>
        </p:nvCxnSpPr>
        <p:spPr>
          <a:xfrm flipV="1">
            <a:off x="7083729" y="6595524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e 72">
            <a:extLst>
              <a:ext uri="{FF2B5EF4-FFF2-40B4-BE49-F238E27FC236}">
                <a16:creationId xmlns:a16="http://schemas.microsoft.com/office/drawing/2014/main" id="{3BD62DE4-05CF-F516-7C70-A1A282BD81B9}"/>
              </a:ext>
            </a:extLst>
          </p:cNvPr>
          <p:cNvSpPr/>
          <p:nvPr/>
        </p:nvSpPr>
        <p:spPr>
          <a:xfrm>
            <a:off x="6963303" y="6509801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814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46983-418D-6C45-3CD1-38F89F4E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" y="110263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Come decade il muone?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D845B8-A196-2E09-07A7-B1AA213F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EEAB382A-E001-5D18-2BEA-59978531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" y="1278238"/>
            <a:ext cx="10002520" cy="533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Aptos" panose="020B0004020202020204" pitchFamily="34" charset="0"/>
              </a:rPr>
              <a:t>secondo il </a:t>
            </a:r>
            <a:r>
              <a:rPr lang="it-IT" sz="2400" b="1" dirty="0">
                <a:latin typeface="Aptos" panose="020B0004020202020204" pitchFamily="34" charset="0"/>
              </a:rPr>
              <a:t>Modello Standard</a:t>
            </a:r>
            <a:r>
              <a:rPr lang="it-IT" sz="2400" dirty="0">
                <a:latin typeface="Aptos" panose="020B00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a 21">
                <a:extLst>
                  <a:ext uri="{FF2B5EF4-FFF2-40B4-BE49-F238E27FC236}">
                    <a16:creationId xmlns:a16="http://schemas.microsoft.com/office/drawing/2014/main" id="{4D7D029C-F3C6-F4FD-2149-AC3650EECF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06988"/>
                  </p:ext>
                </p:extLst>
              </p:nvPr>
            </p:nvGraphicFramePr>
            <p:xfrm>
              <a:off x="333375" y="2374827"/>
              <a:ext cx="1813962" cy="33375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82736">
                      <a:extLst>
                        <a:ext uri="{9D8B030D-6E8A-4147-A177-3AD203B41FA5}">
                          <a16:colId xmlns:a16="http://schemas.microsoft.com/office/drawing/2014/main" val="782159213"/>
                        </a:ext>
                      </a:extLst>
                    </a:gridCol>
                    <a:gridCol w="410664">
                      <a:extLst>
                        <a:ext uri="{9D8B030D-6E8A-4147-A177-3AD203B41FA5}">
                          <a16:colId xmlns:a16="http://schemas.microsoft.com/office/drawing/2014/main" val="1737753147"/>
                        </a:ext>
                      </a:extLst>
                    </a:gridCol>
                    <a:gridCol w="423937">
                      <a:extLst>
                        <a:ext uri="{9D8B030D-6E8A-4147-A177-3AD203B41FA5}">
                          <a16:colId xmlns:a16="http://schemas.microsoft.com/office/drawing/2014/main" val="1069385321"/>
                        </a:ext>
                      </a:extLst>
                    </a:gridCol>
                    <a:gridCol w="496625">
                      <a:extLst>
                        <a:ext uri="{9D8B030D-6E8A-4147-A177-3AD203B41FA5}">
                          <a16:colId xmlns:a16="http://schemas.microsoft.com/office/drawing/2014/main" val="15480373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782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3584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1174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783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7072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latin typeface="Symbol" panose="05050102010706020507" pitchFamily="18" charset="2"/>
                            </a:rPr>
                            <a:t>n</a:t>
                          </a:r>
                          <a:r>
                            <a:rPr lang="it-IT" sz="1600" b="1" baseline="-25000" dirty="0">
                              <a:latin typeface="Symbol" panose="05050102010706020507" pitchFamily="18" charset="2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963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it-IT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1" i="1" smtClean="0">
                                            <a:latin typeface="Cambria Math" panose="02040503050406030204" pitchFamily="18" charset="0"/>
                                          </a:rPr>
                                          <m:t>𝛎</m:t>
                                        </m:r>
                                      </m:e>
                                      <m:sub>
                                        <m:r>
                                          <a:rPr lang="el-GR" sz="1600" b="1" i="1" smtClean="0">
                                            <a:latin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2793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latin typeface="Symbol" panose="05050102010706020507" pitchFamily="18" charset="2"/>
                            </a:rPr>
                            <a:t>n</a:t>
                          </a:r>
                          <a:r>
                            <a:rPr lang="it-IT" sz="1600" b="1" baseline="-25000" dirty="0">
                              <a:latin typeface="Aptos" panose="020B0004020202020204" pitchFamily="34" charset="0"/>
                            </a:rPr>
                            <a:t>e</a:t>
                          </a:r>
                          <a:endParaRPr lang="it-IT" sz="1600" b="1" baseline="-25000" dirty="0">
                            <a:latin typeface="Aptos" panose="020B0004020202020204" pitchFamily="34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74485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it-IT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1" i="1" smtClean="0">
                                            <a:latin typeface="Cambria Math" panose="02040503050406030204" pitchFamily="18" charset="0"/>
                                          </a:rPr>
                                          <m:t>𝛎</m:t>
                                        </m:r>
                                      </m:e>
                                      <m:sub>
                                        <m:r>
                                          <a:rPr lang="it-IT" sz="1600" b="1" i="1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23933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a 21">
                <a:extLst>
                  <a:ext uri="{FF2B5EF4-FFF2-40B4-BE49-F238E27FC236}">
                    <a16:creationId xmlns:a16="http://schemas.microsoft.com/office/drawing/2014/main" id="{4D7D029C-F3C6-F4FD-2149-AC3650EECF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06988"/>
                  </p:ext>
                </p:extLst>
              </p:nvPr>
            </p:nvGraphicFramePr>
            <p:xfrm>
              <a:off x="333375" y="2374827"/>
              <a:ext cx="1813962" cy="33375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82736">
                      <a:extLst>
                        <a:ext uri="{9D8B030D-6E8A-4147-A177-3AD203B41FA5}">
                          <a16:colId xmlns:a16="http://schemas.microsoft.com/office/drawing/2014/main" val="782159213"/>
                        </a:ext>
                      </a:extLst>
                    </a:gridCol>
                    <a:gridCol w="410664">
                      <a:extLst>
                        <a:ext uri="{9D8B030D-6E8A-4147-A177-3AD203B41FA5}">
                          <a16:colId xmlns:a16="http://schemas.microsoft.com/office/drawing/2014/main" val="1737753147"/>
                        </a:ext>
                      </a:extLst>
                    </a:gridCol>
                    <a:gridCol w="423937">
                      <a:extLst>
                        <a:ext uri="{9D8B030D-6E8A-4147-A177-3AD203B41FA5}">
                          <a16:colId xmlns:a16="http://schemas.microsoft.com/office/drawing/2014/main" val="1069385321"/>
                        </a:ext>
                      </a:extLst>
                    </a:gridCol>
                    <a:gridCol w="496625">
                      <a:extLst>
                        <a:ext uri="{9D8B030D-6E8A-4147-A177-3AD203B41FA5}">
                          <a16:colId xmlns:a16="http://schemas.microsoft.com/office/drawing/2014/main" val="15480373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0896" t="-3279" r="-232836" b="-8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211429" t="-3279" r="-122857" b="-8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782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103279" r="-278750" b="-7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3584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203279" r="-278750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1174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303279" r="-278750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783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403279" r="-278750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7072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latin typeface="Symbol" panose="05050102010706020507" pitchFamily="18" charset="2"/>
                            </a:rPr>
                            <a:t>n</a:t>
                          </a:r>
                          <a:r>
                            <a:rPr lang="it-IT" sz="1600" b="1" baseline="-25000" dirty="0">
                              <a:latin typeface="Symbol" panose="05050102010706020507" pitchFamily="18" charset="2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963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603279" r="-278750" b="-2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2793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latin typeface="Symbol" panose="05050102010706020507" pitchFamily="18" charset="2"/>
                            </a:rPr>
                            <a:t>n</a:t>
                          </a:r>
                          <a:r>
                            <a:rPr lang="it-IT" sz="1600" b="1" baseline="-25000" dirty="0">
                              <a:latin typeface="Aptos" panose="020B0004020202020204" pitchFamily="34" charset="0"/>
                            </a:rPr>
                            <a:t>e</a:t>
                          </a:r>
                          <a:endParaRPr lang="it-IT" sz="1600" b="1" baseline="-25000" dirty="0">
                            <a:latin typeface="Aptos" panose="020B0004020202020204" pitchFamily="34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74485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803279" r="-278750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23933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1E5D5424-7234-AB59-F38B-6E4FE7823A86}"/>
              </a:ext>
            </a:extLst>
          </p:cNvPr>
          <p:cNvSpPr/>
          <p:nvPr/>
        </p:nvSpPr>
        <p:spPr>
          <a:xfrm>
            <a:off x="2378426" y="3911612"/>
            <a:ext cx="882224" cy="324341"/>
          </a:xfrm>
          <a:prstGeom prst="rightArrow">
            <a:avLst/>
          </a:prstGeom>
          <a:solidFill>
            <a:srgbClr val="E5A50A"/>
          </a:solidFill>
          <a:ln>
            <a:solidFill>
              <a:srgbClr val="E5A5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contenuto 11">
            <a:extLst>
              <a:ext uri="{FF2B5EF4-FFF2-40B4-BE49-F238E27FC236}">
                <a16:creationId xmlns:a16="http://schemas.microsoft.com/office/drawing/2014/main" id="{11929A9E-52AB-3191-60AB-6CA99B1E48D4}"/>
              </a:ext>
            </a:extLst>
          </p:cNvPr>
          <p:cNvSpPr txBox="1">
            <a:spLocks/>
          </p:cNvSpPr>
          <p:nvPr/>
        </p:nvSpPr>
        <p:spPr>
          <a:xfrm>
            <a:off x="3398562" y="3744490"/>
            <a:ext cx="3570569" cy="119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latin typeface="Aptos" panose="020B0004020202020204" pitchFamily="34" charset="0"/>
              </a:rPr>
              <a:t>Conservazione carica elettrica e </a:t>
            </a:r>
            <a:r>
              <a:rPr lang="it-IT" sz="2000" i="1" dirty="0">
                <a:latin typeface="Aptos" panose="020B0004020202020204" pitchFamily="34" charset="0"/>
              </a:rPr>
              <a:t>numero leptonico</a:t>
            </a:r>
          </a:p>
        </p:txBody>
      </p:sp>
    </p:spTree>
    <p:extLst>
      <p:ext uri="{BB962C8B-B14F-4D97-AF65-F5344CB8AC3E}">
        <p14:creationId xmlns:p14="http://schemas.microsoft.com/office/powerpoint/2010/main" val="2116794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46983-418D-6C45-3CD1-38F89F4E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" y="110263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Come decade il muone?</a:t>
            </a:r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488D46C-068D-3374-C5D0-3A818238E6BC}"/>
              </a:ext>
            </a:extLst>
          </p:cNvPr>
          <p:cNvGrpSpPr/>
          <p:nvPr/>
        </p:nvGrpSpPr>
        <p:grpSpPr>
          <a:xfrm>
            <a:off x="7359000" y="1435826"/>
            <a:ext cx="3901437" cy="2475786"/>
            <a:chOff x="592947" y="2858195"/>
            <a:chExt cx="3284505" cy="228619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7EEC062F-8930-0C7E-7B78-EF3007AB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2947" y="2858195"/>
              <a:ext cx="3284505" cy="2286198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D7CC6DC-4A8F-90D4-6424-A729894FD3E1}"/>
                </a:ext>
              </a:extLst>
            </p:cNvPr>
            <p:cNvSpPr txBox="1"/>
            <p:nvPr/>
          </p:nvSpPr>
          <p:spPr>
            <a:xfrm>
              <a:off x="1127760" y="34290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m</a:t>
              </a:r>
              <a:r>
                <a:rPr lang="it-IT" baseline="30000" dirty="0"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C9741A3-39B0-A55D-40D4-E1371C3B101B}"/>
                </a:ext>
              </a:extLst>
            </p:cNvPr>
            <p:cNvSpPr txBox="1"/>
            <p:nvPr/>
          </p:nvSpPr>
          <p:spPr>
            <a:xfrm>
              <a:off x="2834640" y="3059668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n</a:t>
              </a:r>
              <a:r>
                <a:rPr lang="it-IT" baseline="-25000" dirty="0">
                  <a:latin typeface="Symbol" panose="05050102010706020507" pitchFamily="18" charset="2"/>
                </a:rPr>
                <a:t>m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C0EB989D-DB27-7111-F5AA-57A6B63A26E0}"/>
                    </a:ext>
                  </a:extLst>
                </p:cNvPr>
                <p:cNvSpPr txBox="1"/>
                <p:nvPr/>
              </p:nvSpPr>
              <p:spPr>
                <a:xfrm>
                  <a:off x="3227696" y="4596507"/>
                  <a:ext cx="4510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it-IT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C0EB989D-DB27-7111-F5AA-57A6B63A2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696" y="4596507"/>
                  <a:ext cx="45108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91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6600AC76-7A43-4296-96C1-EE1112F5226D}"/>
                    </a:ext>
                  </a:extLst>
                </p:cNvPr>
                <p:cNvSpPr txBox="1"/>
                <p:nvPr/>
              </p:nvSpPr>
              <p:spPr>
                <a:xfrm>
                  <a:off x="3189261" y="3798332"/>
                  <a:ext cx="495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6600AC76-7A43-4296-96C1-EE1112F52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9261" y="3798332"/>
                  <a:ext cx="49513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64CC4F7F-41B5-2B8D-6550-B2D31AF7FA08}"/>
                    </a:ext>
                  </a:extLst>
                </p:cNvPr>
                <p:cNvSpPr txBox="1"/>
                <p:nvPr/>
              </p:nvSpPr>
              <p:spPr>
                <a:xfrm>
                  <a:off x="2159534" y="3788172"/>
                  <a:ext cx="591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64CC4F7F-41B5-2B8D-6550-B2D31AF7F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534" y="3788172"/>
                  <a:ext cx="59118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B533F52B-70DC-0A14-84D0-F163EC4873E3}"/>
              </a:ext>
            </a:extLst>
          </p:cNvPr>
          <p:cNvGrpSpPr/>
          <p:nvPr/>
        </p:nvGrpSpPr>
        <p:grpSpPr>
          <a:xfrm>
            <a:off x="7139252" y="3744490"/>
            <a:ext cx="4719373" cy="2455637"/>
            <a:chOff x="4273813" y="2945832"/>
            <a:chExt cx="3909399" cy="2110923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297B1708-4B5B-2F8F-1538-453FA0C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73813" y="2945832"/>
              <a:ext cx="3909399" cy="2110923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F1A6A82-8CC1-D8A2-D714-17FA9454BD58}"/>
                </a:ext>
              </a:extLst>
            </p:cNvPr>
            <p:cNvSpPr txBox="1"/>
            <p:nvPr/>
          </p:nvSpPr>
          <p:spPr>
            <a:xfrm>
              <a:off x="5060072" y="3523179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m</a:t>
              </a:r>
              <a:r>
                <a:rPr lang="it-IT" baseline="30000" dirty="0">
                  <a:latin typeface="Symbol" panose="05050102010706020507" pitchFamily="18" charset="2"/>
                </a:rPr>
                <a:t>+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B675E5C4-35F8-3EC4-22CD-6ACDF8CBAA5D}"/>
                    </a:ext>
                  </a:extLst>
                </p:cNvPr>
                <p:cNvSpPr txBox="1"/>
                <p:nvPr/>
              </p:nvSpPr>
              <p:spPr>
                <a:xfrm>
                  <a:off x="6729256" y="3200460"/>
                  <a:ext cx="461921" cy="393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it-IT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B675E5C4-35F8-3EC4-22CD-6ACDF8CBAA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256" y="3200460"/>
                  <a:ext cx="461921" cy="39324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F827BD28-C1EF-73CD-EFE0-45452E72C93D}"/>
                    </a:ext>
                  </a:extLst>
                </p:cNvPr>
                <p:cNvSpPr txBox="1"/>
                <p:nvPr/>
              </p:nvSpPr>
              <p:spPr>
                <a:xfrm>
                  <a:off x="6035458" y="3892511"/>
                  <a:ext cx="591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F827BD28-C1EF-73CD-EFE0-45452E72C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5458" y="3892511"/>
                  <a:ext cx="59118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96C8F1F0-D2B6-251D-176D-9FC77FF8DD08}"/>
                    </a:ext>
                  </a:extLst>
                </p:cNvPr>
                <p:cNvSpPr txBox="1"/>
                <p:nvPr/>
              </p:nvSpPr>
              <p:spPr>
                <a:xfrm>
                  <a:off x="7120490" y="3892511"/>
                  <a:ext cx="481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96C8F1F0-D2B6-251D-176D-9FC77FF8D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490" y="3892511"/>
                  <a:ext cx="4811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4FB1506-2B1C-3F98-35DC-A5AB2FCDEF45}"/>
                </a:ext>
              </a:extLst>
            </p:cNvPr>
            <p:cNvSpPr txBox="1"/>
            <p:nvPr/>
          </p:nvSpPr>
          <p:spPr>
            <a:xfrm>
              <a:off x="7110428" y="4637341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n</a:t>
              </a:r>
              <a:r>
                <a:rPr lang="it-IT" baseline="-250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D845B8-A196-2E09-07A7-B1AA213F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EEAB382A-E001-5D18-2BEA-59978531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" y="1278238"/>
            <a:ext cx="10002520" cy="533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Aptos" panose="020B0004020202020204" pitchFamily="34" charset="0"/>
              </a:rPr>
              <a:t>secondo il </a:t>
            </a:r>
            <a:r>
              <a:rPr lang="it-IT" sz="2400" b="1" dirty="0">
                <a:latin typeface="Aptos" panose="020B0004020202020204" pitchFamily="34" charset="0"/>
              </a:rPr>
              <a:t>Modello Standard</a:t>
            </a:r>
            <a:r>
              <a:rPr lang="it-IT" sz="2400" dirty="0">
                <a:latin typeface="Aptos" panose="020B000402020202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ella 21">
                <a:extLst>
                  <a:ext uri="{FF2B5EF4-FFF2-40B4-BE49-F238E27FC236}">
                    <a16:creationId xmlns:a16="http://schemas.microsoft.com/office/drawing/2014/main" id="{4D7D029C-F3C6-F4FD-2149-AC3650EECF4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3375" y="2374827"/>
              <a:ext cx="1813962" cy="33375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82736">
                      <a:extLst>
                        <a:ext uri="{9D8B030D-6E8A-4147-A177-3AD203B41FA5}">
                          <a16:colId xmlns:a16="http://schemas.microsoft.com/office/drawing/2014/main" val="782159213"/>
                        </a:ext>
                      </a:extLst>
                    </a:gridCol>
                    <a:gridCol w="410664">
                      <a:extLst>
                        <a:ext uri="{9D8B030D-6E8A-4147-A177-3AD203B41FA5}">
                          <a16:colId xmlns:a16="http://schemas.microsoft.com/office/drawing/2014/main" val="1737753147"/>
                        </a:ext>
                      </a:extLst>
                    </a:gridCol>
                    <a:gridCol w="423937">
                      <a:extLst>
                        <a:ext uri="{9D8B030D-6E8A-4147-A177-3AD203B41FA5}">
                          <a16:colId xmlns:a16="http://schemas.microsoft.com/office/drawing/2014/main" val="1069385321"/>
                        </a:ext>
                      </a:extLst>
                    </a:gridCol>
                    <a:gridCol w="496625">
                      <a:extLst>
                        <a:ext uri="{9D8B030D-6E8A-4147-A177-3AD203B41FA5}">
                          <a16:colId xmlns:a16="http://schemas.microsoft.com/office/drawing/2014/main" val="15480373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782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3584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1174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783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it-IT" sz="1600" b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7072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latin typeface="Symbol" panose="05050102010706020507" pitchFamily="18" charset="2"/>
                            </a:rPr>
                            <a:t>n</a:t>
                          </a:r>
                          <a:r>
                            <a:rPr lang="it-IT" sz="1600" b="1" baseline="-25000" dirty="0">
                              <a:latin typeface="Symbol" panose="05050102010706020507" pitchFamily="18" charset="2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963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it-IT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1" i="1" smtClean="0">
                                            <a:latin typeface="Cambria Math" panose="02040503050406030204" pitchFamily="18" charset="0"/>
                                          </a:rPr>
                                          <m:t>𝛎</m:t>
                                        </m:r>
                                      </m:e>
                                      <m:sub>
                                        <m:r>
                                          <a:rPr lang="el-GR" sz="1600" b="1" i="1" smtClean="0">
                                            <a:latin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2793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latin typeface="Symbol" panose="05050102010706020507" pitchFamily="18" charset="2"/>
                            </a:rPr>
                            <a:t>n</a:t>
                          </a:r>
                          <a:r>
                            <a:rPr lang="it-IT" sz="1600" b="1" baseline="-25000" dirty="0">
                              <a:latin typeface="Aptos" panose="020B0004020202020204" pitchFamily="34" charset="0"/>
                            </a:rPr>
                            <a:t>e</a:t>
                          </a:r>
                          <a:endParaRPr lang="it-IT" sz="1600" b="1" baseline="-25000" dirty="0">
                            <a:latin typeface="Aptos" panose="020B0004020202020204" pitchFamily="34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74485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it-IT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1" i="1" smtClean="0">
                                            <a:latin typeface="Cambria Math" panose="02040503050406030204" pitchFamily="18" charset="0"/>
                                          </a:rPr>
                                          <m:t>𝛎</m:t>
                                        </m:r>
                                      </m:e>
                                      <m:sub>
                                        <m:r>
                                          <a:rPr lang="it-IT" sz="1600" b="1" i="1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23933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ella 21">
                <a:extLst>
                  <a:ext uri="{FF2B5EF4-FFF2-40B4-BE49-F238E27FC236}">
                    <a16:creationId xmlns:a16="http://schemas.microsoft.com/office/drawing/2014/main" id="{4D7D029C-F3C6-F4FD-2149-AC3650EECF4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3375" y="2374827"/>
              <a:ext cx="1813962" cy="33375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82736">
                      <a:extLst>
                        <a:ext uri="{9D8B030D-6E8A-4147-A177-3AD203B41FA5}">
                          <a16:colId xmlns:a16="http://schemas.microsoft.com/office/drawing/2014/main" val="782159213"/>
                        </a:ext>
                      </a:extLst>
                    </a:gridCol>
                    <a:gridCol w="410664">
                      <a:extLst>
                        <a:ext uri="{9D8B030D-6E8A-4147-A177-3AD203B41FA5}">
                          <a16:colId xmlns:a16="http://schemas.microsoft.com/office/drawing/2014/main" val="1737753147"/>
                        </a:ext>
                      </a:extLst>
                    </a:gridCol>
                    <a:gridCol w="423937">
                      <a:extLst>
                        <a:ext uri="{9D8B030D-6E8A-4147-A177-3AD203B41FA5}">
                          <a16:colId xmlns:a16="http://schemas.microsoft.com/office/drawing/2014/main" val="1069385321"/>
                        </a:ext>
                      </a:extLst>
                    </a:gridCol>
                    <a:gridCol w="496625">
                      <a:extLst>
                        <a:ext uri="{9D8B030D-6E8A-4147-A177-3AD203B41FA5}">
                          <a16:colId xmlns:a16="http://schemas.microsoft.com/office/drawing/2014/main" val="15480373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0896" t="-3279" r="-232836" b="-8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211429" t="-3279" r="-122857" b="-8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/>
                            <a:t>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782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103279" r="-278750" b="-7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3584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203279" r="-278750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11746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303279" r="-278750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7831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403279" r="-278750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07072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latin typeface="Symbol" panose="05050102010706020507" pitchFamily="18" charset="2"/>
                            </a:rPr>
                            <a:t>n</a:t>
                          </a:r>
                          <a:r>
                            <a:rPr lang="it-IT" sz="1600" b="1" baseline="-25000" dirty="0">
                              <a:latin typeface="Symbol" panose="05050102010706020507" pitchFamily="18" charset="2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963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603279" r="-278750" b="-2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2793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1" dirty="0">
                              <a:latin typeface="Symbol" panose="05050102010706020507" pitchFamily="18" charset="2"/>
                            </a:rPr>
                            <a:t>n</a:t>
                          </a:r>
                          <a:r>
                            <a:rPr lang="it-IT" sz="1600" b="1" baseline="-25000" dirty="0">
                              <a:latin typeface="Aptos" panose="020B0004020202020204" pitchFamily="34" charset="0"/>
                            </a:rPr>
                            <a:t>e</a:t>
                          </a:r>
                          <a:endParaRPr lang="it-IT" sz="1600" b="1" baseline="-25000" dirty="0">
                            <a:latin typeface="Aptos" panose="020B0004020202020204" pitchFamily="34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+1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74485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1"/>
                          <a:stretch>
                            <a:fillRect l="-1250" t="-803279" r="-278750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>
                              <a:latin typeface="Aptos" panose="020B000402020202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23933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1E5D5424-7234-AB59-F38B-6E4FE7823A86}"/>
              </a:ext>
            </a:extLst>
          </p:cNvPr>
          <p:cNvSpPr/>
          <p:nvPr/>
        </p:nvSpPr>
        <p:spPr>
          <a:xfrm>
            <a:off x="2378426" y="3911612"/>
            <a:ext cx="882224" cy="324341"/>
          </a:xfrm>
          <a:prstGeom prst="rightArrow">
            <a:avLst/>
          </a:prstGeom>
          <a:solidFill>
            <a:srgbClr val="E5A50A"/>
          </a:solidFill>
          <a:ln>
            <a:solidFill>
              <a:srgbClr val="E5A5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contenuto 11">
            <a:extLst>
              <a:ext uri="{FF2B5EF4-FFF2-40B4-BE49-F238E27FC236}">
                <a16:creationId xmlns:a16="http://schemas.microsoft.com/office/drawing/2014/main" id="{11929A9E-52AB-3191-60AB-6CA99B1E48D4}"/>
              </a:ext>
            </a:extLst>
          </p:cNvPr>
          <p:cNvSpPr txBox="1">
            <a:spLocks/>
          </p:cNvSpPr>
          <p:nvPr/>
        </p:nvSpPr>
        <p:spPr>
          <a:xfrm>
            <a:off x="3398562" y="3744490"/>
            <a:ext cx="3570569" cy="119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latin typeface="Aptos" panose="020B0004020202020204" pitchFamily="34" charset="0"/>
              </a:rPr>
              <a:t>Conservazione carica elettrica e </a:t>
            </a:r>
            <a:r>
              <a:rPr lang="it-IT" sz="2000" i="1" dirty="0">
                <a:latin typeface="Aptos" panose="020B0004020202020204" pitchFamily="34" charset="0"/>
              </a:rPr>
              <a:t>numero leptonico</a:t>
            </a:r>
          </a:p>
        </p:txBody>
      </p:sp>
    </p:spTree>
    <p:extLst>
      <p:ext uri="{BB962C8B-B14F-4D97-AF65-F5344CB8AC3E}">
        <p14:creationId xmlns:p14="http://schemas.microsoft.com/office/powerpoint/2010/main" val="4156374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648583-EEDD-141B-D51F-DC1E0E6C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933001A-941E-7261-2925-F03E56D74CB7}"/>
                  </a:ext>
                </a:extLst>
              </p:cNvPr>
              <p:cNvSpPr txBox="1"/>
              <p:nvPr/>
            </p:nvSpPr>
            <p:spPr>
              <a:xfrm>
                <a:off x="324339" y="1118354"/>
                <a:ext cx="1186542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F8D244">
                      <a:tint val="66000"/>
                      <a:satMod val="160000"/>
                    </a:srgbClr>
                  </a:gs>
                  <a:gs pos="50000">
                    <a:srgbClr val="F8D244">
                      <a:tint val="44500"/>
                      <a:satMod val="160000"/>
                    </a:srgbClr>
                  </a:gs>
                  <a:gs pos="100000">
                    <a:srgbClr val="F8D244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>
                  <a:defRPr sz="28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sz="2400">
                          <a:latin typeface="Cambria Math" panose="02040503050406030204" pitchFamily="18" charset="0"/>
                        </a:rPr>
                        <m:t>→3</m:t>
                      </m:r>
                      <m:r>
                        <a:rPr lang="it-IT" sz="240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933001A-941E-7261-2925-F03E56D74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39" y="1118354"/>
                <a:ext cx="1186542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B7F9459-D43D-0A57-9C1A-43E338C4A245}"/>
              </a:ext>
            </a:extLst>
          </p:cNvPr>
          <p:cNvSpPr txBox="1">
            <a:spLocks/>
          </p:cNvSpPr>
          <p:nvPr/>
        </p:nvSpPr>
        <p:spPr>
          <a:xfrm>
            <a:off x="218440" y="1925320"/>
            <a:ext cx="4597400" cy="2534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i="1" dirty="0">
                <a:latin typeface="Aptos" panose="020B0004020202020204" pitchFamily="34" charset="0"/>
              </a:rPr>
              <a:t>Viola la conservazione del numero leptonico</a:t>
            </a:r>
            <a:r>
              <a:rPr lang="it-IT" sz="2000" dirty="0">
                <a:latin typeface="Aptos" panose="020B0004020202020204" pitchFamily="34" charset="0"/>
                <a:sym typeface="Wingdings" panose="05000000000000000000" pitchFamily="2" charset="2"/>
              </a:rPr>
              <a:t>	</a:t>
            </a:r>
            <a:endParaRPr lang="it-IT" sz="2000" dirty="0"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15" name="Segnaposto contenuto 11">
            <a:extLst>
              <a:ext uri="{FF2B5EF4-FFF2-40B4-BE49-F238E27FC236}">
                <a16:creationId xmlns:a16="http://schemas.microsoft.com/office/drawing/2014/main" id="{D8858593-D833-778D-FE03-1D281B86C206}"/>
              </a:ext>
            </a:extLst>
          </p:cNvPr>
          <p:cNvSpPr txBox="1">
            <a:spLocks/>
          </p:cNvSpPr>
          <p:nvPr/>
        </p:nvSpPr>
        <p:spPr>
          <a:xfrm>
            <a:off x="218440" y="424798"/>
            <a:ext cx="10002520" cy="53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latin typeface="Aptos" panose="020B0004020202020204" pitchFamily="34" charset="0"/>
              </a:rPr>
              <a:t>oltre il </a:t>
            </a:r>
            <a:r>
              <a:rPr lang="it-IT" sz="2400" b="1" dirty="0">
                <a:latin typeface="Aptos" panose="020B0004020202020204" pitchFamily="34" charset="0"/>
              </a:rPr>
              <a:t>Modello Standard</a:t>
            </a:r>
            <a:r>
              <a:rPr lang="it-IT" sz="2400" dirty="0">
                <a:latin typeface="Aptos" panose="020B000402020202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5EEC2CE6-E698-2780-4D19-22CFEDF1CD18}"/>
                  </a:ext>
                </a:extLst>
              </p:cNvPr>
              <p:cNvSpPr txBox="1"/>
              <p:nvPr/>
            </p:nvSpPr>
            <p:spPr>
              <a:xfrm>
                <a:off x="1021715" y="2630208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000" dirty="0">
                    <a:latin typeface="Aptos" panose="020B0004020202020204" pitchFamily="34" charset="0"/>
                    <a:sym typeface="Wingdings" panose="05000000000000000000" pitchFamily="2" charset="2"/>
                  </a:rPr>
                  <a:t>nel MS avrebbe una probabilità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𝒪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50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it-IT" sz="2000" dirty="0"/>
              </a:p>
            </p:txBody>
          </p:sp>
        </mc:Choice>
        <mc:Fallback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5EEC2CE6-E698-2780-4D19-22CFEDF1C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15" y="2630208"/>
                <a:ext cx="6096000" cy="400110"/>
              </a:xfrm>
              <a:prstGeom prst="rect">
                <a:avLst/>
              </a:prstGeom>
              <a:blipFill>
                <a:blip r:embed="rId3"/>
                <a:stretch>
                  <a:fillRect l="-1100" t="-4545" b="-287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869AA62-08EC-DB33-F1CA-391C83CB428B}"/>
              </a:ext>
            </a:extLst>
          </p:cNvPr>
          <p:cNvSpPr txBox="1"/>
          <p:nvPr/>
        </p:nvSpPr>
        <p:spPr>
          <a:xfrm>
            <a:off x="218440" y="4109996"/>
            <a:ext cx="5196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latin typeface="Aptos" panose="020B0004020202020204" pitchFamily="34" charset="0"/>
                <a:sym typeface="Wingdings" panose="05000000000000000000" pitchFamily="2" charset="2"/>
              </a:rPr>
              <a:t>Potrebbe accadere con probabilità maggiori se prevediamo fenomeni </a:t>
            </a:r>
            <a:r>
              <a:rPr lang="it-IT" sz="2000" i="1" dirty="0">
                <a:latin typeface="Aptos" panose="020B0004020202020204" pitchFamily="34" charset="0"/>
                <a:sym typeface="Wingdings" panose="05000000000000000000" pitchFamily="2" charset="2"/>
              </a:rPr>
              <a:t>oltre</a:t>
            </a:r>
            <a:r>
              <a:rPr lang="it-IT" sz="2000" dirty="0">
                <a:latin typeface="Aptos" panose="020B0004020202020204" pitchFamily="34" charset="0"/>
                <a:sym typeface="Wingdings" panose="05000000000000000000" pitchFamily="2" charset="2"/>
              </a:rPr>
              <a:t> il MS</a:t>
            </a:r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29" name="Freccia angolare in su 28">
            <a:extLst>
              <a:ext uri="{FF2B5EF4-FFF2-40B4-BE49-F238E27FC236}">
                <a16:creationId xmlns:a16="http://schemas.microsoft.com/office/drawing/2014/main" id="{3D4DF218-9B8D-EC22-31DA-AEBFA9D0B39D}"/>
              </a:ext>
            </a:extLst>
          </p:cNvPr>
          <p:cNvSpPr/>
          <p:nvPr/>
        </p:nvSpPr>
        <p:spPr>
          <a:xfrm rot="5400000">
            <a:off x="452535" y="2420011"/>
            <a:ext cx="441960" cy="696400"/>
          </a:xfrm>
          <a:prstGeom prst="bentUpArrow">
            <a:avLst>
              <a:gd name="adj1" fmla="val 20402"/>
              <a:gd name="adj2" fmla="val 25000"/>
              <a:gd name="adj3" fmla="val 27299"/>
            </a:avLst>
          </a:prstGeom>
          <a:solidFill>
            <a:srgbClr val="F8D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8AAA4682-2509-319B-460F-E632C5CEFCB6}"/>
              </a:ext>
            </a:extLst>
          </p:cNvPr>
          <p:cNvGrpSpPr/>
          <p:nvPr/>
        </p:nvGrpSpPr>
        <p:grpSpPr>
          <a:xfrm>
            <a:off x="5656263" y="677171"/>
            <a:ext cx="3352800" cy="2751829"/>
            <a:chOff x="5854700" y="691453"/>
            <a:chExt cx="3352800" cy="2751829"/>
          </a:xfrm>
        </p:grpSpPr>
        <p:pic>
          <p:nvPicPr>
            <p:cNvPr id="19" name="Immagine 18" descr="Immagine che contiene schizzo, linea, diagramma, design&#10;&#10;Descrizione generata automaticamente">
              <a:extLst>
                <a:ext uri="{FF2B5EF4-FFF2-40B4-BE49-F238E27FC236}">
                  <a16:creationId xmlns:a16="http://schemas.microsoft.com/office/drawing/2014/main" id="{D7EB224A-4B0F-78B8-504C-9775CD246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00" y="691453"/>
              <a:ext cx="3352800" cy="2571750"/>
            </a:xfrm>
            <a:prstGeom prst="rect">
              <a:avLst/>
            </a:prstGeom>
          </p:spPr>
        </p:pic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BC680052-48D8-B2A8-7275-83108F22E872}"/>
                </a:ext>
              </a:extLst>
            </p:cNvPr>
            <p:cNvSpPr txBox="1"/>
            <p:nvPr/>
          </p:nvSpPr>
          <p:spPr>
            <a:xfrm>
              <a:off x="6083560" y="1072319"/>
              <a:ext cx="478309" cy="399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m</a:t>
              </a:r>
              <a:r>
                <a:rPr lang="it-IT" baseline="30000" dirty="0">
                  <a:latin typeface="Symbol" panose="05050102010706020507" pitchFamily="18" charset="2"/>
                </a:rPr>
                <a:t>-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C5478490-4F6F-EAE8-E30E-78852A63C783}"/>
                    </a:ext>
                  </a:extLst>
                </p:cNvPr>
                <p:cNvSpPr txBox="1"/>
                <p:nvPr/>
              </p:nvSpPr>
              <p:spPr>
                <a:xfrm>
                  <a:off x="7249614" y="1138187"/>
                  <a:ext cx="702230" cy="399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C5478490-4F6F-EAE8-E30E-78852A63C7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9614" y="1138187"/>
                  <a:ext cx="702230" cy="3999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DE597065-479A-F0D5-BEC1-BA14D75C3A6B}"/>
                </a:ext>
              </a:extLst>
            </p:cNvPr>
            <p:cNvSpPr txBox="1"/>
            <p:nvPr/>
          </p:nvSpPr>
          <p:spPr>
            <a:xfrm>
              <a:off x="6884273" y="804880"/>
              <a:ext cx="466884" cy="399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n</a:t>
              </a:r>
              <a:r>
                <a:rPr lang="it-IT" baseline="-25000" dirty="0">
                  <a:latin typeface="Symbol" panose="05050102010706020507" pitchFamily="18" charset="2"/>
                </a:rPr>
                <a:t>m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1218C38C-C17E-9AF9-A288-262948E0E285}"/>
                </a:ext>
              </a:extLst>
            </p:cNvPr>
            <p:cNvSpPr txBox="1"/>
            <p:nvPr/>
          </p:nvSpPr>
          <p:spPr>
            <a:xfrm>
              <a:off x="7810326" y="833326"/>
              <a:ext cx="459011" cy="429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n</a:t>
              </a:r>
              <a:r>
                <a:rPr lang="it-IT" baseline="-250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48CFD13A-6363-EE1F-8473-697FC182DC2B}"/>
                    </a:ext>
                  </a:extLst>
                </p:cNvPr>
                <p:cNvSpPr txBox="1"/>
                <p:nvPr/>
              </p:nvSpPr>
              <p:spPr>
                <a:xfrm>
                  <a:off x="8317185" y="1108018"/>
                  <a:ext cx="588138" cy="399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48CFD13A-6363-EE1F-8473-697FC182DC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7185" y="1108018"/>
                  <a:ext cx="588138" cy="3999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84777959-007A-E9D8-C3E0-95BEAB490685}"/>
                </a:ext>
              </a:extLst>
            </p:cNvPr>
            <p:cNvSpPr txBox="1"/>
            <p:nvPr/>
          </p:nvSpPr>
          <p:spPr>
            <a:xfrm>
              <a:off x="7626350" y="1833681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g</a:t>
              </a:r>
              <a:endParaRPr lang="it-IT" baseline="30000" dirty="0">
                <a:latin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9CAA8E6A-A5DD-09E1-58D3-31D443FFA051}"/>
                    </a:ext>
                  </a:extLst>
                </p:cNvPr>
                <p:cNvSpPr txBox="1"/>
                <p:nvPr/>
              </p:nvSpPr>
              <p:spPr>
                <a:xfrm>
                  <a:off x="6677331" y="2989191"/>
                  <a:ext cx="588138" cy="399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9CAA8E6A-A5DD-09E1-58D3-31D443FFA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331" y="2989191"/>
                  <a:ext cx="588138" cy="39996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sellaDiTesto 39">
                  <a:extLst>
                    <a:ext uri="{FF2B5EF4-FFF2-40B4-BE49-F238E27FC236}">
                      <a16:creationId xmlns:a16="http://schemas.microsoft.com/office/drawing/2014/main" id="{52228148-BF59-6111-5E77-695E6298DE1B}"/>
                    </a:ext>
                  </a:extLst>
                </p:cNvPr>
                <p:cNvSpPr txBox="1"/>
                <p:nvPr/>
              </p:nvSpPr>
              <p:spPr>
                <a:xfrm>
                  <a:off x="7880077" y="3013638"/>
                  <a:ext cx="580846" cy="429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0" name="CasellaDiTesto 39">
                  <a:extLst>
                    <a:ext uri="{FF2B5EF4-FFF2-40B4-BE49-F238E27FC236}">
                      <a16:creationId xmlns:a16="http://schemas.microsoft.com/office/drawing/2014/main" id="{52228148-BF59-6111-5E77-695E6298D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0077" y="3013638"/>
                  <a:ext cx="580846" cy="4296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9B51C6F2-0D3B-3E7D-F96B-2AEEC4191EAC}"/>
              </a:ext>
            </a:extLst>
          </p:cNvPr>
          <p:cNvGrpSpPr/>
          <p:nvPr/>
        </p:nvGrpSpPr>
        <p:grpSpPr>
          <a:xfrm>
            <a:off x="5590444" y="3804073"/>
            <a:ext cx="3352800" cy="2642928"/>
            <a:chOff x="5699762" y="3787238"/>
            <a:chExt cx="3352800" cy="2642928"/>
          </a:xfrm>
        </p:grpSpPr>
        <p:pic>
          <p:nvPicPr>
            <p:cNvPr id="22" name="Immagine 21" descr="Immagine che contiene schizzo, linea, diagramma, design&#10;&#10;Descrizione generata automaticamente">
              <a:extLst>
                <a:ext uri="{FF2B5EF4-FFF2-40B4-BE49-F238E27FC236}">
                  <a16:creationId xmlns:a16="http://schemas.microsoft.com/office/drawing/2014/main" id="{4290E9CD-0E89-D644-1976-CACDBC1A5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762" y="3787238"/>
              <a:ext cx="3352800" cy="2571750"/>
            </a:xfrm>
            <a:prstGeom prst="rect">
              <a:avLst/>
            </a:prstGeom>
          </p:spPr>
        </p:pic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27F8E595-64A8-0990-A620-3DD3A23ED057}"/>
                </a:ext>
              </a:extLst>
            </p:cNvPr>
            <p:cNvSpPr txBox="1"/>
            <p:nvPr/>
          </p:nvSpPr>
          <p:spPr>
            <a:xfrm>
              <a:off x="5856845" y="4155284"/>
              <a:ext cx="478309" cy="399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m</a:t>
              </a:r>
              <a:r>
                <a:rPr lang="it-IT" baseline="30000" dirty="0">
                  <a:latin typeface="Symbol" panose="05050102010706020507" pitchFamily="18" charset="2"/>
                </a:rPr>
                <a:t>-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32F4DDDC-3193-E146-5E39-23B87EBBFD23}"/>
                    </a:ext>
                  </a:extLst>
                </p:cNvPr>
                <p:cNvSpPr txBox="1"/>
                <p:nvPr/>
              </p:nvSpPr>
              <p:spPr>
                <a:xfrm>
                  <a:off x="8402423" y="4155284"/>
                  <a:ext cx="588138" cy="399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32F4DDDC-3193-E146-5E39-23B87EBBF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2423" y="4155284"/>
                  <a:ext cx="588138" cy="3999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D1BF3DE9-2484-DBE2-F626-33B998380D6C}"/>
                    </a:ext>
                  </a:extLst>
                </p:cNvPr>
                <p:cNvSpPr txBox="1"/>
                <p:nvPr/>
              </p:nvSpPr>
              <p:spPr>
                <a:xfrm>
                  <a:off x="7169707" y="4202856"/>
                  <a:ext cx="481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χ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D1BF3DE9-2484-DBE2-F626-33B998380D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707" y="4202856"/>
                  <a:ext cx="48115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4AC05F98-D204-E541-85D2-DAD83E94219F}"/>
                </a:ext>
              </a:extLst>
            </p:cNvPr>
            <p:cNvSpPr txBox="1"/>
            <p:nvPr/>
          </p:nvSpPr>
          <p:spPr>
            <a:xfrm>
              <a:off x="7472267" y="4984557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g</a:t>
              </a:r>
              <a:endParaRPr lang="it-IT" baseline="30000" dirty="0">
                <a:latin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1E3ED506-E9B6-75E2-E522-7D3E3E578C1E}"/>
                    </a:ext>
                  </a:extLst>
                </p:cNvPr>
                <p:cNvSpPr txBox="1"/>
                <p:nvPr/>
              </p:nvSpPr>
              <p:spPr>
                <a:xfrm>
                  <a:off x="6391767" y="6015364"/>
                  <a:ext cx="588138" cy="399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1E3ED506-E9B6-75E2-E522-7D3E3E578C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1767" y="6015364"/>
                  <a:ext cx="588138" cy="39996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sellaDiTesto 46">
                  <a:extLst>
                    <a:ext uri="{FF2B5EF4-FFF2-40B4-BE49-F238E27FC236}">
                      <a16:creationId xmlns:a16="http://schemas.microsoft.com/office/drawing/2014/main" id="{A2829DED-2105-EA6E-6E65-27AF1FC55468}"/>
                    </a:ext>
                  </a:extLst>
                </p:cNvPr>
                <p:cNvSpPr txBox="1"/>
                <p:nvPr/>
              </p:nvSpPr>
              <p:spPr>
                <a:xfrm>
                  <a:off x="7803663" y="6000522"/>
                  <a:ext cx="580846" cy="429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7" name="CasellaDiTesto 46">
                  <a:extLst>
                    <a:ext uri="{FF2B5EF4-FFF2-40B4-BE49-F238E27FC236}">
                      <a16:creationId xmlns:a16="http://schemas.microsoft.com/office/drawing/2014/main" id="{A2829DED-2105-EA6E-6E65-27AF1FC55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3663" y="6000522"/>
                  <a:ext cx="580846" cy="42964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1B7EBCAE-5C6E-1591-4D2D-E40CABA2000E}"/>
                    </a:ext>
                  </a:extLst>
                </p:cNvPr>
                <p:cNvSpPr txBox="1"/>
                <p:nvPr/>
              </p:nvSpPr>
              <p:spPr>
                <a:xfrm>
                  <a:off x="6675085" y="3924547"/>
                  <a:ext cx="444673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it-IT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it-IT" baseline="30000" dirty="0"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1B7EBCAE-5C6E-1591-4D2D-E40CABA20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085" y="3924547"/>
                  <a:ext cx="444673" cy="391646"/>
                </a:xfrm>
                <a:prstGeom prst="rect">
                  <a:avLst/>
                </a:prstGeom>
                <a:blipFill>
                  <a:blip r:embed="rId13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asellaDiTesto 48">
                  <a:extLst>
                    <a:ext uri="{FF2B5EF4-FFF2-40B4-BE49-F238E27FC236}">
                      <a16:creationId xmlns:a16="http://schemas.microsoft.com/office/drawing/2014/main" id="{AE2D19ED-262C-100D-A551-5CCC20043F49}"/>
                    </a:ext>
                  </a:extLst>
                </p:cNvPr>
                <p:cNvSpPr txBox="1"/>
                <p:nvPr/>
              </p:nvSpPr>
              <p:spPr>
                <a:xfrm>
                  <a:off x="7681169" y="3944755"/>
                  <a:ext cx="436658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it-IT" baseline="30000" dirty="0"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49" name="CasellaDiTesto 48">
                  <a:extLst>
                    <a:ext uri="{FF2B5EF4-FFF2-40B4-BE49-F238E27FC236}">
                      <a16:creationId xmlns:a16="http://schemas.microsoft.com/office/drawing/2014/main" id="{AE2D19ED-262C-100D-A551-5CCC20043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1169" y="3944755"/>
                  <a:ext cx="436658" cy="362984"/>
                </a:xfrm>
                <a:prstGeom prst="rect">
                  <a:avLst/>
                </a:prstGeom>
                <a:blipFill>
                  <a:blip r:embed="rId14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D2CA4051-C7E8-B0A1-5921-92301BDBEC8C}"/>
              </a:ext>
            </a:extLst>
          </p:cNvPr>
          <p:cNvGrpSpPr/>
          <p:nvPr/>
        </p:nvGrpSpPr>
        <p:grpSpPr>
          <a:xfrm>
            <a:off x="8648700" y="3488979"/>
            <a:ext cx="3543300" cy="2446160"/>
            <a:chOff x="8648700" y="3488979"/>
            <a:chExt cx="3543300" cy="2446160"/>
          </a:xfrm>
        </p:grpSpPr>
        <p:pic>
          <p:nvPicPr>
            <p:cNvPr id="21" name="Immagine 20" descr="Immagine che contiene schizzo, linea, diagramma, disegno&#10;&#10;Descrizione generata automaticamente">
              <a:extLst>
                <a:ext uri="{FF2B5EF4-FFF2-40B4-BE49-F238E27FC236}">
                  <a16:creationId xmlns:a16="http://schemas.microsoft.com/office/drawing/2014/main" id="{4F95CF2A-7B4F-56A0-AEAF-928923712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700" y="3607159"/>
              <a:ext cx="3543300" cy="2209800"/>
            </a:xfrm>
            <a:prstGeom prst="rect">
              <a:avLst/>
            </a:prstGeom>
          </p:spPr>
        </p:pic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1062B387-C7BF-D029-96D8-FB908E140036}"/>
                </a:ext>
              </a:extLst>
            </p:cNvPr>
            <p:cNvSpPr txBox="1"/>
            <p:nvPr/>
          </p:nvSpPr>
          <p:spPr>
            <a:xfrm>
              <a:off x="8986786" y="5169223"/>
              <a:ext cx="478309" cy="399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m</a:t>
              </a:r>
              <a:r>
                <a:rPr lang="it-IT" baseline="30000" dirty="0">
                  <a:latin typeface="Symbol" panose="05050102010706020507" pitchFamily="18" charset="2"/>
                </a:rPr>
                <a:t>-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E0C4D4E6-6868-1585-CE2C-35D6180E91AC}"/>
                    </a:ext>
                  </a:extLst>
                </p:cNvPr>
                <p:cNvSpPr txBox="1"/>
                <p:nvPr/>
              </p:nvSpPr>
              <p:spPr>
                <a:xfrm>
                  <a:off x="11290302" y="5179282"/>
                  <a:ext cx="588138" cy="399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E0C4D4E6-6868-1585-CE2C-35D6180E91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0302" y="5179282"/>
                  <a:ext cx="588138" cy="39996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538C69CC-A3A8-CEC2-9357-96CB85B7E90C}"/>
                    </a:ext>
                  </a:extLst>
                </p:cNvPr>
                <p:cNvSpPr txBox="1"/>
                <p:nvPr/>
              </p:nvSpPr>
              <p:spPr>
                <a:xfrm>
                  <a:off x="10137120" y="5565807"/>
                  <a:ext cx="457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χ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538C69CC-A3A8-CEC2-9357-96CB85B7E9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7120" y="5565807"/>
                  <a:ext cx="457112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0226AA41-ABD0-8897-2CF9-8F5E3457A4F6}"/>
                    </a:ext>
                  </a:extLst>
                </p:cNvPr>
                <p:cNvSpPr txBox="1"/>
                <p:nvPr/>
              </p:nvSpPr>
              <p:spPr>
                <a:xfrm>
                  <a:off x="9687454" y="4827955"/>
                  <a:ext cx="355995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oMath>
                    </m:oMathPara>
                  </a14:m>
                  <a:endParaRPr lang="it-IT" baseline="30000" dirty="0"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0226AA41-ABD0-8897-2CF9-8F5E3457A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7454" y="4827955"/>
                  <a:ext cx="355995" cy="362984"/>
                </a:xfrm>
                <a:prstGeom prst="rect">
                  <a:avLst/>
                </a:prstGeom>
                <a:blipFill>
                  <a:blip r:embed="rId18"/>
                  <a:stretch>
                    <a:fillRect r="-6780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3F29477F-2C41-925E-452D-E6ED220E7D14}"/>
                    </a:ext>
                  </a:extLst>
                </p:cNvPr>
                <p:cNvSpPr txBox="1"/>
                <p:nvPr/>
              </p:nvSpPr>
              <p:spPr>
                <a:xfrm>
                  <a:off x="10711948" y="5016278"/>
                  <a:ext cx="342017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it-IT" baseline="30000" dirty="0"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3F29477F-2C41-925E-452D-E6ED220E7D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1948" y="5016278"/>
                  <a:ext cx="342017" cy="362984"/>
                </a:xfrm>
                <a:prstGeom prst="rect">
                  <a:avLst/>
                </a:prstGeom>
                <a:blipFill>
                  <a:blip r:embed="rId19"/>
                  <a:stretch>
                    <a:fillRect r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87F09A19-4C5E-7E16-E59C-B0F82F9C6D4C}"/>
                </a:ext>
              </a:extLst>
            </p:cNvPr>
            <p:cNvSpPr txBox="1"/>
            <p:nvPr/>
          </p:nvSpPr>
          <p:spPr>
            <a:xfrm>
              <a:off x="10691059" y="4436341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g</a:t>
              </a:r>
              <a:endParaRPr lang="it-IT" baseline="30000" dirty="0">
                <a:latin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CFDF1BBF-EBDC-D376-3787-EB1595650458}"/>
                    </a:ext>
                  </a:extLst>
                </p:cNvPr>
                <p:cNvSpPr txBox="1"/>
                <p:nvPr/>
              </p:nvSpPr>
              <p:spPr>
                <a:xfrm>
                  <a:off x="11132174" y="3488979"/>
                  <a:ext cx="588138" cy="399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CFDF1BBF-EBDC-D376-3787-EB15956504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2174" y="3488979"/>
                  <a:ext cx="588138" cy="39996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84B8E43D-747B-2032-5D2A-7FD5564352FE}"/>
                    </a:ext>
                  </a:extLst>
                </p:cNvPr>
                <p:cNvSpPr txBox="1"/>
                <p:nvPr/>
              </p:nvSpPr>
              <p:spPr>
                <a:xfrm>
                  <a:off x="11568202" y="3924547"/>
                  <a:ext cx="580846" cy="429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84B8E43D-747B-2032-5D2A-7FD5564352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8202" y="3924547"/>
                  <a:ext cx="580846" cy="42964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0817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84D6929A-A777-193A-C0A1-D8E1E6B4DB9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18003" y="6688826"/>
            <a:ext cx="11197276" cy="1249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5740165A-0B76-E208-D96E-4496282F286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18003" y="6250057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EBFEE33-1AE2-956A-048D-B029C96D244E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18003" y="5232969"/>
            <a:ext cx="11188874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209180D7-5389-BFB5-28C3-DCF77B713E8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18003" y="4820462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2A4423D-A033-2DED-10A7-4C0D4B38F50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18003" y="4387635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84AA4FE-9B5B-2D48-501B-6014FAB2058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8003" y="3961969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7767759-6A52-D054-C129-7D8BE8D281E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18003" y="35287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1D8386A-D8A8-2F65-8497-8284E935A54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8003" y="30891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B651889-8B23-5DD5-49A7-476958DA1F2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8003" y="2118218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2F6CCFFB-A9AF-C534-1DA5-CCD2B4E6EEA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18003" y="1063720"/>
            <a:ext cx="11197276" cy="154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558949D3-0BF4-F6B6-4FFD-4C483D83E5C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18003" y="632433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2780F324-C17A-45B0-E4C4-DA3213037A6C}"/>
              </a:ext>
            </a:extLst>
          </p:cNvPr>
          <p:cNvCxnSpPr>
            <a:cxnSpLocks/>
            <a:stCxn id="144" idx="7"/>
          </p:cNvCxnSpPr>
          <p:nvPr/>
        </p:nvCxnSpPr>
        <p:spPr>
          <a:xfrm flipV="1">
            <a:off x="6578010" y="1210857"/>
            <a:ext cx="3228879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847A92D1-0473-8427-7E19-CCA65ED5A41A}"/>
              </a:ext>
            </a:extLst>
          </p:cNvPr>
          <p:cNvGrpSpPr/>
          <p:nvPr/>
        </p:nvGrpSpPr>
        <p:grpSpPr>
          <a:xfrm>
            <a:off x="2845887" y="0"/>
            <a:ext cx="8514751" cy="6898850"/>
            <a:chOff x="3059247" y="0"/>
            <a:chExt cx="8514751" cy="6898850"/>
          </a:xfrm>
        </p:grpSpPr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B2883240-2E26-A008-C61E-1C2765C89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247" y="0"/>
              <a:ext cx="2895525" cy="6858000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BAF8D0CB-BB47-D042-96D3-EEBB35226673}"/>
                </a:ext>
              </a:extLst>
            </p:cNvPr>
            <p:cNvCxnSpPr>
              <a:cxnSpLocks/>
            </p:cNvCxnSpPr>
            <p:nvPr/>
          </p:nvCxnSpPr>
          <p:spPr>
            <a:xfrm>
              <a:off x="5629626" y="759929"/>
              <a:ext cx="1168001" cy="53844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4E2AED93-0A6F-3BB2-020D-AF3BD7C3CA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775" y="1232846"/>
              <a:ext cx="266353" cy="566600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025B3151-CB88-97CF-8FB4-F2EAF7ABAD7A}"/>
                </a:ext>
              </a:extLst>
            </p:cNvPr>
            <p:cNvCxnSpPr>
              <a:cxnSpLocks/>
            </p:cNvCxnSpPr>
            <p:nvPr/>
          </p:nvCxnSpPr>
          <p:spPr>
            <a:xfrm>
              <a:off x="6806028" y="1302227"/>
              <a:ext cx="747138" cy="66504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F701C870-CDC9-AA79-8F35-7225C74F7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058" y="1903056"/>
              <a:ext cx="297186" cy="499579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2DDE3CB8-0453-B0A3-7662-9F89314A12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5462" y="1949193"/>
              <a:ext cx="773243" cy="125252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304E424A-12A5-F684-ACEB-B12EA8E86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2458" y="3129473"/>
              <a:ext cx="301858" cy="20073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18D9AE04-085A-8F3E-EC77-7DC15E9F23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71789" y="3109123"/>
              <a:ext cx="511767" cy="201378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D9F2715C-9DCB-D102-751E-F01A01FD90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6325" y="3129473"/>
              <a:ext cx="3307673" cy="376937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F10D5C4A-C89D-7D9E-2875-99C71AFC2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0374" y="1910249"/>
              <a:ext cx="301858" cy="2007339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2C981CB8-D4B0-2407-EE6C-A5E04F32F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3347" y="2040268"/>
              <a:ext cx="165742" cy="1950767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FD72EA6E-7A4D-1C01-6FB9-D541993F12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7672" y="4211273"/>
              <a:ext cx="718423" cy="6799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34FF1530-A1E1-2607-EFF6-67CA7F9EE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5938" y="5115650"/>
              <a:ext cx="276019" cy="81348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FDECE6A2-72C8-5872-4088-B2C16441356A}"/>
                </a:ext>
              </a:extLst>
            </p:cNvPr>
            <p:cNvCxnSpPr>
              <a:cxnSpLocks/>
            </p:cNvCxnSpPr>
            <p:nvPr/>
          </p:nvCxnSpPr>
          <p:spPr>
            <a:xfrm>
              <a:off x="5294996" y="1511122"/>
              <a:ext cx="941807" cy="132089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E1340ABA-9B82-AB17-1348-674411FB1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2467" y="2172416"/>
              <a:ext cx="270020" cy="137844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ACF6E58C-2E7B-E494-AC32-8F9BE33034B7}"/>
                </a:ext>
              </a:extLst>
            </p:cNvPr>
            <p:cNvCxnSpPr>
              <a:cxnSpLocks/>
            </p:cNvCxnSpPr>
            <p:nvPr/>
          </p:nvCxnSpPr>
          <p:spPr>
            <a:xfrm>
              <a:off x="4889121" y="2497109"/>
              <a:ext cx="694066" cy="439957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4B4EB4F9-48F3-8E48-306C-485F997D3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3325" y="3109123"/>
              <a:ext cx="165252" cy="378756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07FD5B5D-7CF3-C124-8A42-5FD2F4C77D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7137" y="1725337"/>
              <a:ext cx="192004" cy="810734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723EC5FD-8DE5-B476-B574-54F4AF06F1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4486" y="1718850"/>
              <a:ext cx="20618" cy="869895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1DAB9263-9D85-4F7C-72FE-A9227E410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8682782" y="5196632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5DBEE9DA-D177-4695-1990-4FF1BFB72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5502600" y="2912617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132BA8-309B-06A6-1AFF-83C3FC1DA0C0}"/>
              </a:ext>
            </a:extLst>
          </p:cNvPr>
          <p:cNvSpPr txBox="1"/>
          <p:nvPr/>
        </p:nvSpPr>
        <p:spPr>
          <a:xfrm>
            <a:off x="-2680" y="13744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anni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91B5F9-EC5B-7C52-8783-37621C817954}"/>
              </a:ext>
            </a:extLst>
          </p:cNvPr>
          <p:cNvSpPr txBox="1"/>
          <p:nvPr/>
        </p:nvSpPr>
        <p:spPr>
          <a:xfrm>
            <a:off x="-2680" y="4631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1935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8A8CB9-4311-3A36-A0D7-58683F151726}"/>
              </a:ext>
            </a:extLst>
          </p:cNvPr>
          <p:cNvSpPr txBox="1"/>
          <p:nvPr/>
        </p:nvSpPr>
        <p:spPr>
          <a:xfrm>
            <a:off x="-2680" y="89598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1945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49CF1C-9B80-4623-12AD-7AA2464771A9}"/>
              </a:ext>
            </a:extLst>
          </p:cNvPr>
          <p:cNvSpPr txBox="1"/>
          <p:nvPr/>
        </p:nvSpPr>
        <p:spPr>
          <a:xfrm>
            <a:off x="-2680" y="195873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1955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98A822-4E2D-D0FF-AB39-DDB951E16767}"/>
              </a:ext>
            </a:extLst>
          </p:cNvPr>
          <p:cNvSpPr txBox="1"/>
          <p:nvPr/>
        </p:nvSpPr>
        <p:spPr>
          <a:xfrm>
            <a:off x="-2680" y="293062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1965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2CB720-D085-A79B-34B5-29A6278CDDAF}"/>
              </a:ext>
            </a:extLst>
          </p:cNvPr>
          <p:cNvSpPr txBox="1"/>
          <p:nvPr/>
        </p:nvSpPr>
        <p:spPr>
          <a:xfrm>
            <a:off x="-2680" y="33616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1975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84874E-791F-C5AF-94FC-9A2BDA3399DE}"/>
              </a:ext>
            </a:extLst>
          </p:cNvPr>
          <p:cNvSpPr txBox="1"/>
          <p:nvPr/>
        </p:nvSpPr>
        <p:spPr>
          <a:xfrm>
            <a:off x="-2680" y="379269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1985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409749-BA8E-5432-402F-09C627273B99}"/>
              </a:ext>
            </a:extLst>
          </p:cNvPr>
          <p:cNvSpPr txBox="1"/>
          <p:nvPr/>
        </p:nvSpPr>
        <p:spPr>
          <a:xfrm>
            <a:off x="-2680" y="422372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1995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DB5107-EEE1-A306-CAF0-D505975EFE19}"/>
              </a:ext>
            </a:extLst>
          </p:cNvPr>
          <p:cNvSpPr txBox="1"/>
          <p:nvPr/>
        </p:nvSpPr>
        <p:spPr>
          <a:xfrm>
            <a:off x="5952312" y="559989"/>
            <a:ext cx="26050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1937</a:t>
            </a:r>
            <a:r>
              <a:rPr lang="it-IT" sz="1500" dirty="0">
                <a:latin typeface="Aptos" panose="020B0004020202020204" pitchFamily="34" charset="0"/>
              </a:rPr>
              <a:t> scoperta del mesotrone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BABF1A-730D-F5A6-840A-18AE65B900C2}"/>
              </a:ext>
            </a:extLst>
          </p:cNvPr>
          <p:cNvSpPr txBox="1"/>
          <p:nvPr/>
        </p:nvSpPr>
        <p:spPr>
          <a:xfrm>
            <a:off x="-2680" y="465476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2005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E74D0C-BF4D-838A-4CE5-69D5F1154B6C}"/>
              </a:ext>
            </a:extLst>
          </p:cNvPr>
          <p:cNvSpPr txBox="1"/>
          <p:nvPr/>
        </p:nvSpPr>
        <p:spPr>
          <a:xfrm>
            <a:off x="-2680" y="508580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097A59-F313-B1C0-9BE0-01FFE75DD6AE}"/>
              </a:ext>
            </a:extLst>
          </p:cNvPr>
          <p:cNvSpPr txBox="1"/>
          <p:nvPr/>
        </p:nvSpPr>
        <p:spPr>
          <a:xfrm>
            <a:off x="-2680" y="608600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2065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59BFCA-07B7-CF43-5923-3D17D771369D}"/>
              </a:ext>
            </a:extLst>
          </p:cNvPr>
          <p:cNvSpPr txBox="1"/>
          <p:nvPr/>
        </p:nvSpPr>
        <p:spPr>
          <a:xfrm>
            <a:off x="-2680" y="65207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2075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42FD50F-E14F-477F-2E1C-91435034F765}"/>
              </a:ext>
            </a:extLst>
          </p:cNvPr>
          <p:cNvSpPr txBox="1"/>
          <p:nvPr/>
        </p:nvSpPr>
        <p:spPr>
          <a:xfrm>
            <a:off x="233680" y="2782728"/>
            <a:ext cx="184896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studio piramide di Giza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FD7CC9-109B-40F3-051A-03F058C291B4}"/>
              </a:ext>
            </a:extLst>
          </p:cNvPr>
          <p:cNvSpPr txBox="1"/>
          <p:nvPr/>
        </p:nvSpPr>
        <p:spPr>
          <a:xfrm>
            <a:off x="6414421" y="817525"/>
            <a:ext cx="2748506" cy="28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1942</a:t>
            </a:r>
            <a:r>
              <a:rPr lang="it-IT" sz="1500" dirty="0">
                <a:latin typeface="Aptos" panose="020B0004020202020204" pitchFamily="34" charset="0"/>
              </a:rPr>
              <a:t> vita media del mesotrone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FB2B951-7F7D-63FF-E3D5-E952F1DFEAEF}"/>
              </a:ext>
            </a:extLst>
          </p:cNvPr>
          <p:cNvSpPr txBox="1"/>
          <p:nvPr/>
        </p:nvSpPr>
        <p:spPr>
          <a:xfrm>
            <a:off x="6963303" y="1106935"/>
            <a:ext cx="2234394" cy="3231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1947</a:t>
            </a:r>
            <a:r>
              <a:rPr lang="it-IT" sz="1500" dirty="0">
                <a:latin typeface="Aptos" panose="020B0004020202020204" pitchFamily="34" charset="0"/>
              </a:rPr>
              <a:t> decadimento del </a:t>
            </a:r>
            <a:r>
              <a:rPr lang="it-IT" sz="1500" dirty="0"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84D0458-C988-DF3D-5425-757E7FFE27A9}"/>
              </a:ext>
            </a:extLst>
          </p:cNvPr>
          <p:cNvSpPr txBox="1"/>
          <p:nvPr/>
        </p:nvSpPr>
        <p:spPr>
          <a:xfrm>
            <a:off x="7156044" y="1353716"/>
            <a:ext cx="2166071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1947-48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universalità dell’interazione debole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DB9BFA-757D-4727-444C-72D8ACDE4111}"/>
              </a:ext>
            </a:extLst>
          </p:cNvPr>
          <p:cNvSpPr txBox="1"/>
          <p:nvPr/>
        </p:nvSpPr>
        <p:spPr>
          <a:xfrm>
            <a:off x="7792537" y="1885658"/>
            <a:ext cx="2096310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1953</a:t>
            </a:r>
            <a:r>
              <a:rPr lang="it-IT" sz="1500" dirty="0">
                <a:latin typeface="Aptos" panose="020B0004020202020204" pitchFamily="34" charset="0"/>
              </a:rPr>
              <a:t> conservazione del numero leptonico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E169BCF-7B20-A160-9D4B-5B4E46C53EE1}"/>
              </a:ext>
            </a:extLst>
          </p:cNvPr>
          <p:cNvSpPr txBox="1"/>
          <p:nvPr/>
        </p:nvSpPr>
        <p:spPr>
          <a:xfrm>
            <a:off x="158690" y="2336212"/>
            <a:ext cx="169922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ricerca di processi LFV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91527DB-AC1E-AD68-49DD-3267A7F1945A}"/>
              </a:ext>
            </a:extLst>
          </p:cNvPr>
          <p:cNvSpPr txBox="1"/>
          <p:nvPr/>
        </p:nvSpPr>
        <p:spPr>
          <a:xfrm>
            <a:off x="617144" y="2070727"/>
            <a:ext cx="36319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1957-59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ipotesi di due famiglie leptoniche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DCA26F8-56AA-47E9-99DC-F9C715259A7D}"/>
              </a:ext>
            </a:extLst>
          </p:cNvPr>
          <p:cNvSpPr txBox="1"/>
          <p:nvPr/>
        </p:nvSpPr>
        <p:spPr>
          <a:xfrm>
            <a:off x="1675475" y="2863537"/>
            <a:ext cx="239788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neutrino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distinto dal neutrino </a:t>
            </a:r>
            <a:r>
              <a:rPr lang="it-IT" sz="1500" i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034562D-A289-9E52-DFFE-A61D1271BBB8}"/>
              </a:ext>
            </a:extLst>
          </p:cNvPr>
          <p:cNvSpPr txBox="1"/>
          <p:nvPr/>
        </p:nvSpPr>
        <p:spPr>
          <a:xfrm>
            <a:off x="8596532" y="2760374"/>
            <a:ext cx="3780414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della vita media di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cosmici, test della dilatazione relativistica della vita media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6AAC79-8B19-67EB-FAF8-EA1B76F7AFA3}"/>
              </a:ext>
            </a:extLst>
          </p:cNvPr>
          <p:cNvSpPr txBox="1"/>
          <p:nvPr/>
        </p:nvSpPr>
        <p:spPr>
          <a:xfrm>
            <a:off x="631795" y="3521057"/>
            <a:ext cx="2560334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1977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tempo di vita del muone al CERN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9E49C98-D075-BBCF-9F93-8B4A8F4F523C}"/>
              </a:ext>
            </a:extLst>
          </p:cNvPr>
          <p:cNvSpPr txBox="1"/>
          <p:nvPr/>
        </p:nvSpPr>
        <p:spPr>
          <a:xfrm>
            <a:off x="9096861" y="3516145"/>
            <a:ext cx="299323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prodotti dai neutrini atmosferici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B99584-0E49-BF99-4BC1-53B8A0AD1C96}"/>
              </a:ext>
            </a:extLst>
          </p:cNvPr>
          <p:cNvSpPr txBox="1"/>
          <p:nvPr/>
        </p:nvSpPr>
        <p:spPr>
          <a:xfrm>
            <a:off x="5119656" y="3568135"/>
            <a:ext cx="177569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Z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+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E98C019-823B-37D1-98A9-92E406FAAA6A}"/>
              </a:ext>
            </a:extLst>
          </p:cNvPr>
          <p:cNvSpPr txBox="1"/>
          <p:nvPr/>
        </p:nvSpPr>
        <p:spPr>
          <a:xfrm>
            <a:off x="391221" y="4618344"/>
            <a:ext cx="3094392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2005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spettroscopia muonica per la misura  del raggio del protone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73E2C3B-CBF5-71B7-2C11-0A4100C56375}"/>
              </a:ext>
            </a:extLst>
          </p:cNvPr>
          <p:cNvSpPr txBox="1"/>
          <p:nvPr/>
        </p:nvSpPr>
        <p:spPr>
          <a:xfrm>
            <a:off x="860809" y="5423122"/>
            <a:ext cx="2017996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2016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esperimento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g-2 al Fermilab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AE2357C-C8E7-895F-E119-477E77033300}"/>
              </a:ext>
            </a:extLst>
          </p:cNvPr>
          <p:cNvSpPr txBox="1"/>
          <p:nvPr/>
        </p:nvSpPr>
        <p:spPr>
          <a:xfrm>
            <a:off x="10114789" y="4840641"/>
            <a:ext cx="2231676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2007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prima radiografia muonica di un vulcano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BB7050E-AF6E-ED1E-EEF5-73CF78E78C66}"/>
              </a:ext>
            </a:extLst>
          </p:cNvPr>
          <p:cNvSpPr txBox="1"/>
          <p:nvPr/>
        </p:nvSpPr>
        <p:spPr>
          <a:xfrm>
            <a:off x="6809153" y="5008172"/>
            <a:ext cx="2609662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nascita dei tomografi muonici per lo screening di navi e container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70A74B6-6205-E0CE-2CF8-CA72B418E9EB}"/>
              </a:ext>
            </a:extLst>
          </p:cNvPr>
          <p:cNvSpPr txBox="1"/>
          <p:nvPr/>
        </p:nvSpPr>
        <p:spPr>
          <a:xfrm>
            <a:off x="271761" y="1045352"/>
            <a:ext cx="2661863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il prodotto del decadimento del mesone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1B23022-831D-12F0-BE83-3BA3B424F86F}"/>
              </a:ext>
            </a:extLst>
          </p:cNvPr>
          <p:cNvSpPr txBox="1"/>
          <p:nvPr/>
        </p:nvSpPr>
        <p:spPr>
          <a:xfrm>
            <a:off x="9827209" y="1105900"/>
            <a:ext cx="248422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dell’elettrone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6342381-983F-E02C-24D7-B74637AE7B6B}"/>
              </a:ext>
            </a:extLst>
          </p:cNvPr>
          <p:cNvSpPr txBox="1"/>
          <p:nvPr/>
        </p:nvSpPr>
        <p:spPr>
          <a:xfrm>
            <a:off x="1006549" y="1556755"/>
            <a:ext cx="311143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descrizione dell’anomalia del momento magnetico dei leptoni 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AB6A86B-C945-C752-6711-A4823DFA360B}"/>
              </a:ext>
            </a:extLst>
          </p:cNvPr>
          <p:cNvSpPr txBox="1"/>
          <p:nvPr/>
        </p:nvSpPr>
        <p:spPr>
          <a:xfrm>
            <a:off x="9970291" y="1806392"/>
            <a:ext cx="237126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atomo muonico e produzione del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muonio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8A19A79-371F-5A9D-C652-4145E2661C62}"/>
              </a:ext>
            </a:extLst>
          </p:cNvPr>
          <p:cNvSpPr txBox="1"/>
          <p:nvPr/>
        </p:nvSpPr>
        <p:spPr>
          <a:xfrm>
            <a:off x="8120833" y="2283250"/>
            <a:ext cx="3035091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della violazione di P nei decadimenti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2CCC81F-F4B5-5C1A-EE14-D46F6161CC06}"/>
              </a:ext>
            </a:extLst>
          </p:cNvPr>
          <p:cNvSpPr txBox="1"/>
          <p:nvPr/>
        </p:nvSpPr>
        <p:spPr>
          <a:xfrm>
            <a:off x="1954340" y="2427223"/>
            <a:ext cx="246633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/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it-IT" sz="15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2002</a:t>
                </a:r>
                <a:r>
                  <a:rPr lang="it-IT" sz="15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 ricerca del decadimento </a:t>
                </a:r>
                <a14:m>
                  <m:oMath xmlns:m="http://schemas.openxmlformats.org/officeDocument/2006/math">
                    <m:r>
                      <a:rPr lang="it-IT" sz="15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sz="15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it-IT" sz="1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15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 a MEG</a:t>
                </a:r>
              </a:p>
            </p:txBody>
          </p:sp>
        </mc:Choice>
        <mc:Fallback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blipFill>
                <a:blip r:embed="rId4"/>
                <a:stretch>
                  <a:fillRect l="-885" t="-12000" b="-1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3748CC8-0516-D91A-AFDC-E1C9D0C0FD5F}"/>
              </a:ext>
            </a:extLst>
          </p:cNvPr>
          <p:cNvSpPr txBox="1"/>
          <p:nvPr/>
        </p:nvSpPr>
        <p:spPr>
          <a:xfrm>
            <a:off x="7509310" y="6423782"/>
            <a:ext cx="30578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2073</a:t>
            </a:r>
            <a:r>
              <a:rPr lang="it-IT" sz="1500" dirty="0">
                <a:latin typeface="Aptos" panose="020B0004020202020204" pitchFamily="34" charset="0"/>
              </a:rPr>
              <a:t> in un ipotetico </a:t>
            </a:r>
            <a:r>
              <a:rPr lang="it-IT" sz="1500" dirty="0" err="1">
                <a:latin typeface="Aptos" panose="020B0004020202020204" pitchFamily="34" charset="0"/>
              </a:rPr>
              <a:t>Muon</a:t>
            </a:r>
            <a:r>
              <a:rPr lang="it-IT" sz="1500" dirty="0">
                <a:latin typeface="Aptos" panose="020B0004020202020204" pitchFamily="34" charset="0"/>
              </a:rPr>
              <a:t> Collider</a:t>
            </a:r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540FEA5D-447F-CE5B-B660-947F648356ED}"/>
              </a:ext>
            </a:extLst>
          </p:cNvPr>
          <p:cNvCxnSpPr>
            <a:cxnSpLocks/>
          </p:cNvCxnSpPr>
          <p:nvPr/>
        </p:nvCxnSpPr>
        <p:spPr>
          <a:xfrm>
            <a:off x="4767287" y="3172906"/>
            <a:ext cx="273185" cy="3996085"/>
          </a:xfrm>
          <a:prstGeom prst="line">
            <a:avLst/>
          </a:prstGeom>
          <a:ln w="57150">
            <a:solidFill>
              <a:srgbClr val="E5A5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e 134">
            <a:extLst>
              <a:ext uri="{FF2B5EF4-FFF2-40B4-BE49-F238E27FC236}">
                <a16:creationId xmlns:a16="http://schemas.microsoft.com/office/drawing/2014/main" id="{EEA30136-2E4C-5DA5-E307-715941A6EEA7}"/>
              </a:ext>
            </a:extLst>
          </p:cNvPr>
          <p:cNvSpPr/>
          <p:nvPr/>
        </p:nvSpPr>
        <p:spPr>
          <a:xfrm>
            <a:off x="5349507" y="64126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70638387-6C59-9BD0-4628-C5933B86B75D}"/>
              </a:ext>
            </a:extLst>
          </p:cNvPr>
          <p:cNvSpPr/>
          <p:nvPr/>
        </p:nvSpPr>
        <p:spPr>
          <a:xfrm>
            <a:off x="5714629" y="88309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CA779B8-FBF6-FF95-51E0-33B650E360B6}"/>
              </a:ext>
            </a:extLst>
          </p:cNvPr>
          <p:cNvCxnSpPr>
            <a:cxnSpLocks/>
            <a:stCxn id="135" idx="6"/>
            <a:endCxn id="12" idx="1"/>
          </p:cNvCxnSpPr>
          <p:nvPr/>
        </p:nvCxnSpPr>
        <p:spPr>
          <a:xfrm>
            <a:off x="5504673" y="718669"/>
            <a:ext cx="447639" cy="290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221C1A9-632A-D8CD-591B-A68234EC2965}"/>
              </a:ext>
            </a:extLst>
          </p:cNvPr>
          <p:cNvCxnSpPr>
            <a:cxnSpLocks/>
            <a:stCxn id="136" idx="6"/>
            <a:endCxn id="19" idx="1"/>
          </p:cNvCxnSpPr>
          <p:nvPr/>
        </p:nvCxnSpPr>
        <p:spPr>
          <a:xfrm flipV="1">
            <a:off x="5869795" y="957660"/>
            <a:ext cx="544626" cy="283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e 143">
            <a:extLst>
              <a:ext uri="{FF2B5EF4-FFF2-40B4-BE49-F238E27FC236}">
                <a16:creationId xmlns:a16="http://schemas.microsoft.com/office/drawing/2014/main" id="{0FFFC0AB-F0AC-83EE-CA0C-0F057267FAEF}"/>
              </a:ext>
            </a:extLst>
          </p:cNvPr>
          <p:cNvSpPr/>
          <p:nvPr/>
        </p:nvSpPr>
        <p:spPr>
          <a:xfrm>
            <a:off x="6445568" y="11884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2A053EE9-0E9F-D195-CF47-3406D46244D2}"/>
              </a:ext>
            </a:extLst>
          </p:cNvPr>
          <p:cNvCxnSpPr>
            <a:cxnSpLocks/>
            <a:stCxn id="144" idx="6"/>
            <a:endCxn id="20" idx="1"/>
          </p:cNvCxnSpPr>
          <p:nvPr/>
        </p:nvCxnSpPr>
        <p:spPr>
          <a:xfrm>
            <a:off x="6600734" y="1265892"/>
            <a:ext cx="362569" cy="2626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e 150">
            <a:extLst>
              <a:ext uri="{FF2B5EF4-FFF2-40B4-BE49-F238E27FC236}">
                <a16:creationId xmlns:a16="http://schemas.microsoft.com/office/drawing/2014/main" id="{8D39B60D-321C-EBBB-BC03-5AFE683FA2C2}"/>
              </a:ext>
            </a:extLst>
          </p:cNvPr>
          <p:cNvSpPr/>
          <p:nvPr/>
        </p:nvSpPr>
        <p:spPr>
          <a:xfrm>
            <a:off x="6709315" y="138999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BA4EF34E-6991-1E6E-68A2-86016BECF24F}"/>
              </a:ext>
            </a:extLst>
          </p:cNvPr>
          <p:cNvCxnSpPr>
            <a:cxnSpLocks/>
            <a:stCxn id="151" idx="6"/>
          </p:cNvCxnSpPr>
          <p:nvPr/>
        </p:nvCxnSpPr>
        <p:spPr>
          <a:xfrm flipV="1">
            <a:off x="6864481" y="1451547"/>
            <a:ext cx="31881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355BF315-D4E9-B2A2-ECB7-48F4A4064DB7}"/>
              </a:ext>
            </a:extLst>
          </p:cNvPr>
          <p:cNvCxnSpPr>
            <a:cxnSpLocks/>
          </p:cNvCxnSpPr>
          <p:nvPr/>
        </p:nvCxnSpPr>
        <p:spPr>
          <a:xfrm flipV="1">
            <a:off x="4918426" y="124557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3722E93E-7619-7958-C724-829DA5E1CF99}"/>
              </a:ext>
            </a:extLst>
          </p:cNvPr>
          <p:cNvCxnSpPr>
            <a:cxnSpLocks/>
          </p:cNvCxnSpPr>
          <p:nvPr/>
        </p:nvCxnSpPr>
        <p:spPr>
          <a:xfrm flipV="1">
            <a:off x="2940374" y="1159337"/>
            <a:ext cx="23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59D73FC-AB00-1794-5A72-F412EC0BD075}"/>
              </a:ext>
            </a:extLst>
          </p:cNvPr>
          <p:cNvSpPr txBox="1"/>
          <p:nvPr/>
        </p:nvSpPr>
        <p:spPr>
          <a:xfrm>
            <a:off x="3088790" y="1145718"/>
            <a:ext cx="1896424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non è la particella di Yukawa</a:t>
            </a:r>
          </a:p>
        </p:txBody>
      </p:sp>
      <p:sp>
        <p:nvSpPr>
          <p:cNvPr id="180" name="Ovale 179">
            <a:extLst>
              <a:ext uri="{FF2B5EF4-FFF2-40B4-BE49-F238E27FC236}">
                <a16:creationId xmlns:a16="http://schemas.microsoft.com/office/drawing/2014/main" id="{8FAC4F47-44B2-55CC-32AC-3BF3069F1097}"/>
              </a:ext>
            </a:extLst>
          </p:cNvPr>
          <p:cNvSpPr/>
          <p:nvPr/>
        </p:nvSpPr>
        <p:spPr>
          <a:xfrm>
            <a:off x="5156392" y="112984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Ovale 180">
            <a:extLst>
              <a:ext uri="{FF2B5EF4-FFF2-40B4-BE49-F238E27FC236}">
                <a16:creationId xmlns:a16="http://schemas.microsoft.com/office/drawing/2014/main" id="{20AF39B7-0BED-E2F7-907B-EBB0C7B12DAC}"/>
              </a:ext>
            </a:extLst>
          </p:cNvPr>
          <p:cNvSpPr/>
          <p:nvPr/>
        </p:nvSpPr>
        <p:spPr>
          <a:xfrm>
            <a:off x="4921709" y="1627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2" name="Connettore diritto 181">
            <a:extLst>
              <a:ext uri="{FF2B5EF4-FFF2-40B4-BE49-F238E27FC236}">
                <a16:creationId xmlns:a16="http://schemas.microsoft.com/office/drawing/2014/main" id="{1AAC7C60-4555-AE53-D0C2-E492480EA82D}"/>
              </a:ext>
            </a:extLst>
          </p:cNvPr>
          <p:cNvCxnSpPr>
            <a:cxnSpLocks/>
          </p:cNvCxnSpPr>
          <p:nvPr/>
        </p:nvCxnSpPr>
        <p:spPr>
          <a:xfrm>
            <a:off x="4117985" y="1701052"/>
            <a:ext cx="881307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e 183">
            <a:extLst>
              <a:ext uri="{FF2B5EF4-FFF2-40B4-BE49-F238E27FC236}">
                <a16:creationId xmlns:a16="http://schemas.microsoft.com/office/drawing/2014/main" id="{8904177C-3D3D-82F9-E340-1D5AC80BC72D}"/>
              </a:ext>
            </a:extLst>
          </p:cNvPr>
          <p:cNvSpPr/>
          <p:nvPr/>
        </p:nvSpPr>
        <p:spPr>
          <a:xfrm>
            <a:off x="7227008" y="184525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7AE523FB-E54A-1EAE-A4BA-85BB7E645C56}"/>
              </a:ext>
            </a:extLst>
          </p:cNvPr>
          <p:cNvCxnSpPr>
            <a:cxnSpLocks/>
          </p:cNvCxnSpPr>
          <p:nvPr/>
        </p:nvCxnSpPr>
        <p:spPr>
          <a:xfrm flipV="1">
            <a:off x="7322102" y="1910249"/>
            <a:ext cx="262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90D049AA-B186-9A60-BF47-039F98035A4B}"/>
              </a:ext>
            </a:extLst>
          </p:cNvPr>
          <p:cNvCxnSpPr>
            <a:cxnSpLocks/>
          </p:cNvCxnSpPr>
          <p:nvPr/>
        </p:nvCxnSpPr>
        <p:spPr>
          <a:xfrm flipV="1">
            <a:off x="7304591" y="1995605"/>
            <a:ext cx="466572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e 187">
            <a:extLst>
              <a:ext uri="{FF2B5EF4-FFF2-40B4-BE49-F238E27FC236}">
                <a16:creationId xmlns:a16="http://schemas.microsoft.com/office/drawing/2014/main" id="{C5222F50-172F-72FD-6F84-3537906B0C7E}"/>
              </a:ext>
            </a:extLst>
          </p:cNvPr>
          <p:cNvSpPr/>
          <p:nvPr/>
        </p:nvSpPr>
        <p:spPr>
          <a:xfrm>
            <a:off x="7542990" y="233373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84F55D59-7EC5-2723-3E5B-F717FC14B122}"/>
              </a:ext>
            </a:extLst>
          </p:cNvPr>
          <p:cNvCxnSpPr>
            <a:cxnSpLocks/>
          </p:cNvCxnSpPr>
          <p:nvPr/>
        </p:nvCxnSpPr>
        <p:spPr>
          <a:xfrm flipV="1">
            <a:off x="7586393" y="241113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e 189">
            <a:extLst>
              <a:ext uri="{FF2B5EF4-FFF2-40B4-BE49-F238E27FC236}">
                <a16:creationId xmlns:a16="http://schemas.microsoft.com/office/drawing/2014/main" id="{68F3B21E-D663-6D96-0E45-AB75EEABFA69}"/>
              </a:ext>
            </a:extLst>
          </p:cNvPr>
          <p:cNvSpPr/>
          <p:nvPr/>
        </p:nvSpPr>
        <p:spPr>
          <a:xfrm>
            <a:off x="4697293" y="216656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98441981-AF2F-9B9F-776B-0F7DF3167ADB}"/>
              </a:ext>
            </a:extLst>
          </p:cNvPr>
          <p:cNvCxnSpPr>
            <a:cxnSpLocks/>
          </p:cNvCxnSpPr>
          <p:nvPr/>
        </p:nvCxnSpPr>
        <p:spPr>
          <a:xfrm>
            <a:off x="4257023" y="223230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Ovale 3071">
            <a:extLst>
              <a:ext uri="{FF2B5EF4-FFF2-40B4-BE49-F238E27FC236}">
                <a16:creationId xmlns:a16="http://schemas.microsoft.com/office/drawing/2014/main" id="{4C0542CC-0DE1-2CE7-BFBA-AF9B5C44D4AF}"/>
              </a:ext>
            </a:extLst>
          </p:cNvPr>
          <p:cNvSpPr/>
          <p:nvPr/>
        </p:nvSpPr>
        <p:spPr>
          <a:xfrm>
            <a:off x="4598676" y="24099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73" name="Connettore diritto 3072">
            <a:extLst>
              <a:ext uri="{FF2B5EF4-FFF2-40B4-BE49-F238E27FC236}">
                <a16:creationId xmlns:a16="http://schemas.microsoft.com/office/drawing/2014/main" id="{D38B9755-D957-513E-51F8-D3C2F73DF08F}"/>
              </a:ext>
            </a:extLst>
          </p:cNvPr>
          <p:cNvCxnSpPr>
            <a:cxnSpLocks/>
          </p:cNvCxnSpPr>
          <p:nvPr/>
        </p:nvCxnSpPr>
        <p:spPr>
          <a:xfrm flipV="1">
            <a:off x="1843951" y="2439333"/>
            <a:ext cx="284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Connettore diritto 3074">
            <a:extLst>
              <a:ext uri="{FF2B5EF4-FFF2-40B4-BE49-F238E27FC236}">
                <a16:creationId xmlns:a16="http://schemas.microsoft.com/office/drawing/2014/main" id="{091E6647-CD49-BD05-7479-40D152AAE471}"/>
              </a:ext>
            </a:extLst>
          </p:cNvPr>
          <p:cNvCxnSpPr>
            <a:cxnSpLocks/>
          </p:cNvCxnSpPr>
          <p:nvPr/>
        </p:nvCxnSpPr>
        <p:spPr>
          <a:xfrm flipV="1">
            <a:off x="4390106" y="252573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onnettore diritto 3075">
            <a:extLst>
              <a:ext uri="{FF2B5EF4-FFF2-40B4-BE49-F238E27FC236}">
                <a16:creationId xmlns:a16="http://schemas.microsoft.com/office/drawing/2014/main" id="{EEE4FF29-0E09-20AF-001D-B1DF7F77068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020316" y="3078731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Ovale 3077">
            <a:extLst>
              <a:ext uri="{FF2B5EF4-FFF2-40B4-BE49-F238E27FC236}">
                <a16:creationId xmlns:a16="http://schemas.microsoft.com/office/drawing/2014/main" id="{C5738991-EA11-5998-AE7C-BB9FB04698AF}"/>
              </a:ext>
            </a:extLst>
          </p:cNvPr>
          <p:cNvSpPr/>
          <p:nvPr/>
        </p:nvSpPr>
        <p:spPr>
          <a:xfrm>
            <a:off x="7949438" y="3003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Ovale 3078">
            <a:extLst>
              <a:ext uri="{FF2B5EF4-FFF2-40B4-BE49-F238E27FC236}">
                <a16:creationId xmlns:a16="http://schemas.microsoft.com/office/drawing/2014/main" id="{05B70388-BCBB-0CA0-4D55-194A7F798B3C}"/>
              </a:ext>
            </a:extLst>
          </p:cNvPr>
          <p:cNvSpPr/>
          <p:nvPr/>
        </p:nvSpPr>
        <p:spPr>
          <a:xfrm>
            <a:off x="4407287" y="28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0" name="Connettore diritto 3079">
            <a:extLst>
              <a:ext uri="{FF2B5EF4-FFF2-40B4-BE49-F238E27FC236}">
                <a16:creationId xmlns:a16="http://schemas.microsoft.com/office/drawing/2014/main" id="{F8D2F4AD-6779-9029-2A21-E2145F34BF77}"/>
              </a:ext>
            </a:extLst>
          </p:cNvPr>
          <p:cNvCxnSpPr>
            <a:cxnSpLocks/>
          </p:cNvCxnSpPr>
          <p:nvPr/>
        </p:nvCxnSpPr>
        <p:spPr>
          <a:xfrm flipV="1">
            <a:off x="2091486" y="2896658"/>
            <a:ext cx="2376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Connettore diritto 3080">
            <a:extLst>
              <a:ext uri="{FF2B5EF4-FFF2-40B4-BE49-F238E27FC236}">
                <a16:creationId xmlns:a16="http://schemas.microsoft.com/office/drawing/2014/main" id="{3F7F2A42-3962-9641-5CD7-1C7AAB013BB7}"/>
              </a:ext>
            </a:extLst>
          </p:cNvPr>
          <p:cNvCxnSpPr>
            <a:cxnSpLocks/>
          </p:cNvCxnSpPr>
          <p:nvPr/>
        </p:nvCxnSpPr>
        <p:spPr>
          <a:xfrm flipV="1">
            <a:off x="4014186" y="2952452"/>
            <a:ext cx="46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Ovale 3081">
            <a:extLst>
              <a:ext uri="{FF2B5EF4-FFF2-40B4-BE49-F238E27FC236}">
                <a16:creationId xmlns:a16="http://schemas.microsoft.com/office/drawing/2014/main" id="{A54D11A8-0923-B03F-6138-ADE20CBA1DD7}"/>
              </a:ext>
            </a:extLst>
          </p:cNvPr>
          <p:cNvSpPr/>
          <p:nvPr/>
        </p:nvSpPr>
        <p:spPr>
          <a:xfrm>
            <a:off x="4118137" y="3546478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3" name="Connettore diritto 3082">
            <a:extLst>
              <a:ext uri="{FF2B5EF4-FFF2-40B4-BE49-F238E27FC236}">
                <a16:creationId xmlns:a16="http://schemas.microsoft.com/office/drawing/2014/main" id="{83C45348-F873-67C8-801F-3EEB44C36AA9}"/>
              </a:ext>
            </a:extLst>
          </p:cNvPr>
          <p:cNvCxnSpPr>
            <a:cxnSpLocks/>
          </p:cNvCxnSpPr>
          <p:nvPr/>
        </p:nvCxnSpPr>
        <p:spPr>
          <a:xfrm flipV="1">
            <a:off x="3174911" y="3628053"/>
            <a:ext cx="100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Ovale 3083">
            <a:extLst>
              <a:ext uri="{FF2B5EF4-FFF2-40B4-BE49-F238E27FC236}">
                <a16:creationId xmlns:a16="http://schemas.microsoft.com/office/drawing/2014/main" id="{56654305-2FE1-0FB2-CBA4-B2D110ADB98F}"/>
              </a:ext>
            </a:extLst>
          </p:cNvPr>
          <p:cNvSpPr/>
          <p:nvPr/>
        </p:nvSpPr>
        <p:spPr>
          <a:xfrm>
            <a:off x="4667024" y="363771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5" name="Connettore diritto 3084">
            <a:extLst>
              <a:ext uri="{FF2B5EF4-FFF2-40B4-BE49-F238E27FC236}">
                <a16:creationId xmlns:a16="http://schemas.microsoft.com/office/drawing/2014/main" id="{2D622C81-2026-2731-4074-D96B3AFA1734}"/>
              </a:ext>
            </a:extLst>
          </p:cNvPr>
          <p:cNvCxnSpPr>
            <a:cxnSpLocks/>
          </p:cNvCxnSpPr>
          <p:nvPr/>
        </p:nvCxnSpPr>
        <p:spPr>
          <a:xfrm flipV="1">
            <a:off x="4738874" y="3729705"/>
            <a:ext cx="432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Ovale 3085">
            <a:extLst>
              <a:ext uri="{FF2B5EF4-FFF2-40B4-BE49-F238E27FC236}">
                <a16:creationId xmlns:a16="http://schemas.microsoft.com/office/drawing/2014/main" id="{BA26BF6E-AB54-A6B3-9345-B94508438FAC}"/>
              </a:ext>
            </a:extLst>
          </p:cNvPr>
          <p:cNvSpPr/>
          <p:nvPr/>
        </p:nvSpPr>
        <p:spPr>
          <a:xfrm>
            <a:off x="8447278" y="35727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7" name="Connettore diritto 3086">
            <a:extLst>
              <a:ext uri="{FF2B5EF4-FFF2-40B4-BE49-F238E27FC236}">
                <a16:creationId xmlns:a16="http://schemas.microsoft.com/office/drawing/2014/main" id="{B94F0EBF-30D8-3F73-AB60-DA0D9903ED4A}"/>
              </a:ext>
            </a:extLst>
          </p:cNvPr>
          <p:cNvCxnSpPr>
            <a:cxnSpLocks/>
          </p:cNvCxnSpPr>
          <p:nvPr/>
        </p:nvCxnSpPr>
        <p:spPr>
          <a:xfrm flipV="1">
            <a:off x="8531273" y="366081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D6745DF-12AC-0730-921C-447E3FD6B93F}"/>
              </a:ext>
            </a:extLst>
          </p:cNvPr>
          <p:cNvSpPr txBox="1"/>
          <p:nvPr/>
        </p:nvSpPr>
        <p:spPr>
          <a:xfrm>
            <a:off x="618101" y="5016313"/>
            <a:ext cx="2259838" cy="45865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del bosone di Higgs in 4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5E9588E-B76C-E921-469E-7F4DE7E54CAA}"/>
              </a:ext>
            </a:extLst>
          </p:cNvPr>
          <p:cNvSpPr/>
          <p:nvPr/>
        </p:nvSpPr>
        <p:spPr>
          <a:xfrm>
            <a:off x="9229598" y="44668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10D6B77-BBFA-4E99-DCD9-4D8BE1B2E444}"/>
              </a:ext>
            </a:extLst>
          </p:cNvPr>
          <p:cNvCxnSpPr>
            <a:cxnSpLocks/>
          </p:cNvCxnSpPr>
          <p:nvPr/>
        </p:nvCxnSpPr>
        <p:spPr>
          <a:xfrm flipV="1">
            <a:off x="9369462" y="4535017"/>
            <a:ext cx="25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>
            <a:extLst>
              <a:ext uri="{FF2B5EF4-FFF2-40B4-BE49-F238E27FC236}">
                <a16:creationId xmlns:a16="http://schemas.microsoft.com/office/drawing/2014/main" id="{D325455E-AF38-8471-D33B-5B86BF85F492}"/>
              </a:ext>
            </a:extLst>
          </p:cNvPr>
          <p:cNvSpPr/>
          <p:nvPr/>
        </p:nvSpPr>
        <p:spPr>
          <a:xfrm>
            <a:off x="9605518" y="48935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64C66615-5AD7-8F82-22A3-7FA8EA59BE2E}"/>
              </a:ext>
            </a:extLst>
          </p:cNvPr>
          <p:cNvCxnSpPr>
            <a:cxnSpLocks/>
          </p:cNvCxnSpPr>
          <p:nvPr/>
        </p:nvCxnSpPr>
        <p:spPr>
          <a:xfrm flipV="1">
            <a:off x="9694582" y="4982057"/>
            <a:ext cx="576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FF124BEE-ED2B-2663-71BF-FDD31511D9C2}"/>
              </a:ext>
            </a:extLst>
          </p:cNvPr>
          <p:cNvSpPr/>
          <p:nvPr/>
        </p:nvSpPr>
        <p:spPr>
          <a:xfrm>
            <a:off x="6293358" y="50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79B977F7-382A-DC11-CEC5-575A211AECFA}"/>
              </a:ext>
            </a:extLst>
          </p:cNvPr>
          <p:cNvCxnSpPr>
            <a:cxnSpLocks/>
          </p:cNvCxnSpPr>
          <p:nvPr/>
        </p:nvCxnSpPr>
        <p:spPr>
          <a:xfrm flipV="1">
            <a:off x="6372262" y="5134457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>
            <a:extLst>
              <a:ext uri="{FF2B5EF4-FFF2-40B4-BE49-F238E27FC236}">
                <a16:creationId xmlns:a16="http://schemas.microsoft.com/office/drawing/2014/main" id="{CD94CA09-A268-448F-8E6E-1B2C924C2598}"/>
              </a:ext>
            </a:extLst>
          </p:cNvPr>
          <p:cNvSpPr/>
          <p:nvPr/>
        </p:nvSpPr>
        <p:spPr>
          <a:xfrm>
            <a:off x="3661386" y="464295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BFC7C41-AE06-E05A-64E0-500C2305E034}"/>
              </a:ext>
            </a:extLst>
          </p:cNvPr>
          <p:cNvCxnSpPr>
            <a:cxnSpLocks/>
          </p:cNvCxnSpPr>
          <p:nvPr/>
        </p:nvCxnSpPr>
        <p:spPr>
          <a:xfrm flipV="1">
            <a:off x="3448827" y="4718567"/>
            <a:ext cx="28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e 63">
            <a:extLst>
              <a:ext uri="{FF2B5EF4-FFF2-40B4-BE49-F238E27FC236}">
                <a16:creationId xmlns:a16="http://schemas.microsoft.com/office/drawing/2014/main" id="{1C0CC8BC-E6A8-C887-7C02-D61B53A7020B}"/>
              </a:ext>
            </a:extLst>
          </p:cNvPr>
          <p:cNvSpPr/>
          <p:nvPr/>
        </p:nvSpPr>
        <p:spPr>
          <a:xfrm>
            <a:off x="3508986" y="50391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C6EC2BD-30F0-D676-91A2-9C863448E3AB}"/>
              </a:ext>
            </a:extLst>
          </p:cNvPr>
          <p:cNvCxnSpPr>
            <a:cxnSpLocks/>
          </p:cNvCxnSpPr>
          <p:nvPr/>
        </p:nvCxnSpPr>
        <p:spPr>
          <a:xfrm flipV="1">
            <a:off x="2890027" y="5114807"/>
            <a:ext cx="68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9F83018-B6D9-4CF9-0FB0-1E86E70715A8}"/>
              </a:ext>
            </a:extLst>
          </p:cNvPr>
          <p:cNvSpPr txBox="1"/>
          <p:nvPr/>
        </p:nvSpPr>
        <p:spPr>
          <a:xfrm>
            <a:off x="4086298" y="5130365"/>
            <a:ext cx="2094806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evento di muone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Ice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-Cube indotto da neutrini a 4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PeV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2DDFCB00-9393-A5DE-2EDB-201F5BA3CDD4}"/>
              </a:ext>
            </a:extLst>
          </p:cNvPr>
          <p:cNvSpPr/>
          <p:nvPr/>
        </p:nvSpPr>
        <p:spPr>
          <a:xfrm>
            <a:off x="3468346" y="516111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5306DF3-6C50-805E-8FB0-3764A1942EA3}"/>
              </a:ext>
            </a:extLst>
          </p:cNvPr>
          <p:cNvCxnSpPr>
            <a:cxnSpLocks/>
          </p:cNvCxnSpPr>
          <p:nvPr/>
        </p:nvCxnSpPr>
        <p:spPr>
          <a:xfrm flipV="1">
            <a:off x="3549626" y="524312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e 68">
            <a:extLst>
              <a:ext uri="{FF2B5EF4-FFF2-40B4-BE49-F238E27FC236}">
                <a16:creationId xmlns:a16="http://schemas.microsoft.com/office/drawing/2014/main" id="{7269FDA9-12F8-386B-4252-4BD8359FF937}"/>
              </a:ext>
            </a:extLst>
          </p:cNvPr>
          <p:cNvSpPr/>
          <p:nvPr/>
        </p:nvSpPr>
        <p:spPr>
          <a:xfrm>
            <a:off x="3326106" y="547607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EA930350-353F-8177-058C-91CB28619402}"/>
              </a:ext>
            </a:extLst>
          </p:cNvPr>
          <p:cNvCxnSpPr>
            <a:cxnSpLocks/>
          </p:cNvCxnSpPr>
          <p:nvPr/>
        </p:nvCxnSpPr>
        <p:spPr>
          <a:xfrm flipV="1">
            <a:off x="2890027" y="5551687"/>
            <a:ext cx="5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AABEE031-F059-A587-4EDB-62BBF4C54519}"/>
              </a:ext>
            </a:extLst>
          </p:cNvPr>
          <p:cNvCxnSpPr>
            <a:cxnSpLocks/>
          </p:cNvCxnSpPr>
          <p:nvPr/>
        </p:nvCxnSpPr>
        <p:spPr>
          <a:xfrm flipV="1">
            <a:off x="7083729" y="6595524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e 72">
            <a:extLst>
              <a:ext uri="{FF2B5EF4-FFF2-40B4-BE49-F238E27FC236}">
                <a16:creationId xmlns:a16="http://schemas.microsoft.com/office/drawing/2014/main" id="{3BD62DE4-05CF-F516-7C70-A1A282BD81B9}"/>
              </a:ext>
            </a:extLst>
          </p:cNvPr>
          <p:cNvSpPr/>
          <p:nvPr/>
        </p:nvSpPr>
        <p:spPr>
          <a:xfrm>
            <a:off x="6963303" y="6509801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5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nting the muon's forbidden decay – CERN Courier">
            <a:extLst>
              <a:ext uri="{FF2B5EF4-FFF2-40B4-BE49-F238E27FC236}">
                <a16:creationId xmlns:a16="http://schemas.microsoft.com/office/drawing/2014/main" id="{BE367EC5-F504-4381-E46D-17D71167EB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43" y="1944688"/>
            <a:ext cx="63990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4979BF00-4A4A-00B8-8C06-12E8EAE74CF1}"/>
              </a:ext>
            </a:extLst>
          </p:cNvPr>
          <p:cNvGrpSpPr/>
          <p:nvPr/>
        </p:nvGrpSpPr>
        <p:grpSpPr>
          <a:xfrm>
            <a:off x="4905143" y="4715196"/>
            <a:ext cx="3262328" cy="1596708"/>
            <a:chOff x="7615856" y="4464050"/>
            <a:chExt cx="4305300" cy="2028825"/>
          </a:xfrm>
        </p:grpSpPr>
        <p:pic>
          <p:nvPicPr>
            <p:cNvPr id="3" name="Immagine 2" descr="Immagine che contiene Carattere, linea, calligrafia, bianco&#10;&#10;Descrizione generata automaticamente">
              <a:extLst>
                <a:ext uri="{FF2B5EF4-FFF2-40B4-BE49-F238E27FC236}">
                  <a16:creationId xmlns:a16="http://schemas.microsoft.com/office/drawing/2014/main" id="{C4D3A7C2-AC52-0C33-D8BB-4453ED83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856" y="4464050"/>
              <a:ext cx="4305300" cy="2028825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14C32EF-1B68-20F4-8CDC-3AFFC6A149AB}"/>
                </a:ext>
              </a:extLst>
            </p:cNvPr>
            <p:cNvSpPr txBox="1"/>
            <p:nvPr/>
          </p:nvSpPr>
          <p:spPr>
            <a:xfrm>
              <a:off x="7981875" y="5716373"/>
              <a:ext cx="40267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m</a:t>
              </a:r>
              <a:r>
                <a:rPr lang="it-IT" baseline="30000" dirty="0"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B57276CC-57CB-B83C-850B-4924DE8AD29A}"/>
                </a:ext>
              </a:extLst>
            </p:cNvPr>
            <p:cNvSpPr txBox="1"/>
            <p:nvPr/>
          </p:nvSpPr>
          <p:spPr>
            <a:xfrm>
              <a:off x="9269528" y="5716373"/>
              <a:ext cx="39305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n</a:t>
              </a:r>
              <a:r>
                <a:rPr lang="it-IT" baseline="-25000" dirty="0">
                  <a:latin typeface="Symbol" panose="05050102010706020507" pitchFamily="18" charset="2"/>
                </a:rPr>
                <a:t>m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D7ECA91F-2FCC-B1C2-A270-B17DB92280AE}"/>
                </a:ext>
              </a:extLst>
            </p:cNvPr>
            <p:cNvSpPr txBox="1"/>
            <p:nvPr/>
          </p:nvSpPr>
          <p:spPr>
            <a:xfrm>
              <a:off x="10202673" y="5702026"/>
              <a:ext cx="38023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n</a:t>
              </a:r>
              <a:r>
                <a:rPr lang="it-IT" baseline="-250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EF3D68CD-ACB8-77C4-E91C-6FCB24175214}"/>
                    </a:ext>
                  </a:extLst>
                </p:cNvPr>
                <p:cNvSpPr txBox="1"/>
                <p:nvPr/>
              </p:nvSpPr>
              <p:spPr>
                <a:xfrm>
                  <a:off x="11376276" y="5732784"/>
                  <a:ext cx="495136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EF3D68CD-ACB8-77C4-E91C-6FCB24175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6276" y="5732784"/>
                  <a:ext cx="495136" cy="369331"/>
                </a:xfrm>
                <a:prstGeom prst="rect">
                  <a:avLst/>
                </a:prstGeom>
                <a:blipFill>
                  <a:blip r:embed="rId4"/>
                  <a:stretch>
                    <a:fillRect b="-1063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9BA28B34-050A-8CF0-B9C8-6A8ED5763ABB}"/>
                    </a:ext>
                  </a:extLst>
                </p:cNvPr>
                <p:cNvSpPr txBox="1"/>
                <p:nvPr/>
              </p:nvSpPr>
              <p:spPr>
                <a:xfrm>
                  <a:off x="9472912" y="4687423"/>
                  <a:ext cx="591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9BA28B34-050A-8CF0-B9C8-6A8ED5763A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2912" y="4687423"/>
                  <a:ext cx="591187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703"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38198BAA-3C08-D5C3-1EBE-CF0D57F1A4C0}"/>
                    </a:ext>
                  </a:extLst>
                </p:cNvPr>
                <p:cNvSpPr txBox="1"/>
                <p:nvPr/>
              </p:nvSpPr>
              <p:spPr>
                <a:xfrm>
                  <a:off x="11277687" y="4484225"/>
                  <a:ext cx="365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38198BAA-3C08-D5C3-1EBE-CF0D57F1A4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7687" y="4484225"/>
                  <a:ext cx="365613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6667" b="-3404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4" descr="paolo walter cattaneo - Primo ricercatore - INFN | LinkedIn">
            <a:extLst>
              <a:ext uri="{FF2B5EF4-FFF2-40B4-BE49-F238E27FC236}">
                <a16:creationId xmlns:a16="http://schemas.microsoft.com/office/drawing/2014/main" id="{15C4B613-15F5-8CC3-3499-E7AC7499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1613331"/>
            <a:ext cx="1579201" cy="1579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8978C05-A036-6CB4-EF02-C186B4E5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E272F35-E905-A088-7965-9C0FA1E299E7}"/>
                  </a:ext>
                </a:extLst>
              </p:cNvPr>
              <p:cNvSpPr txBox="1"/>
              <p:nvPr/>
            </p:nvSpPr>
            <p:spPr>
              <a:xfrm>
                <a:off x="365344" y="1128498"/>
                <a:ext cx="1180067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F8D244">
                      <a:tint val="66000"/>
                      <a:satMod val="160000"/>
                    </a:srgbClr>
                  </a:gs>
                  <a:gs pos="50000">
                    <a:srgbClr val="F8D244">
                      <a:tint val="44500"/>
                      <a:satMod val="160000"/>
                    </a:srgbClr>
                  </a:gs>
                  <a:gs pos="100000">
                    <a:srgbClr val="F8D244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>
                  <a:defRPr sz="24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E272F35-E905-A088-7965-9C0FA1E29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4" y="1128498"/>
                <a:ext cx="1180067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0D4AA433-E84D-64A4-65FE-A7C9DC55A205}"/>
              </a:ext>
            </a:extLst>
          </p:cNvPr>
          <p:cNvSpPr txBox="1">
            <a:spLocks/>
          </p:cNvSpPr>
          <p:nvPr/>
        </p:nvSpPr>
        <p:spPr>
          <a:xfrm>
            <a:off x="280054" y="1891232"/>
            <a:ext cx="4129385" cy="984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i="1" dirty="0">
                <a:latin typeface="Aptos" panose="020B0004020202020204" pitchFamily="34" charset="0"/>
              </a:rPr>
              <a:t>Viola la conservazione del numero leptonico</a:t>
            </a:r>
            <a:r>
              <a:rPr lang="it-IT" sz="2000" dirty="0">
                <a:latin typeface="Aptos" panose="020B00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412F618-2FC1-063C-0550-64AE4B5672A2}"/>
              </a:ext>
            </a:extLst>
          </p:cNvPr>
          <p:cNvSpPr txBox="1"/>
          <p:nvPr/>
        </p:nvSpPr>
        <p:spPr>
          <a:xfrm>
            <a:off x="4938027" y="1960566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ptos" panose="020B0004020202020204" pitchFamily="34" charset="0"/>
              </a:rPr>
              <a:t>Esperimento MEG</a:t>
            </a:r>
          </a:p>
        </p:txBody>
      </p:sp>
      <p:sp>
        <p:nvSpPr>
          <p:cNvPr id="20" name="Fumetto: ovale 19">
            <a:extLst>
              <a:ext uri="{FF2B5EF4-FFF2-40B4-BE49-F238E27FC236}">
                <a16:creationId xmlns:a16="http://schemas.microsoft.com/office/drawing/2014/main" id="{70964B21-512E-6A83-FE23-54AB9A64E605}"/>
              </a:ext>
            </a:extLst>
          </p:cNvPr>
          <p:cNvSpPr/>
          <p:nvPr/>
        </p:nvSpPr>
        <p:spPr>
          <a:xfrm>
            <a:off x="8974335" y="454675"/>
            <a:ext cx="2329834" cy="1098332"/>
          </a:xfrm>
          <a:prstGeom prst="wedgeEllipseCallout">
            <a:avLst>
              <a:gd name="adj1" fmla="val 12310"/>
              <a:gd name="adj2" fmla="val 66200"/>
            </a:avLst>
          </a:prstGeom>
          <a:noFill/>
          <a:ln>
            <a:solidFill>
              <a:srgbClr val="E5A5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CDA2148-3BFF-3BBD-590C-BECBA28E06D3}"/>
              </a:ext>
            </a:extLst>
          </p:cNvPr>
          <p:cNvSpPr txBox="1"/>
          <p:nvPr/>
        </p:nvSpPr>
        <p:spPr>
          <a:xfrm>
            <a:off x="9153034" y="561974"/>
            <a:ext cx="197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ptos" panose="020B0004020202020204" pitchFamily="34" charset="0"/>
              </a:rPr>
              <a:t>Appuntamento giovedì alle 16.30 in 106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64DAD4D-E68A-2743-6ABF-6CE84E37A014}"/>
                  </a:ext>
                </a:extLst>
              </p:cNvPr>
              <p:cNvSpPr txBox="1"/>
              <p:nvPr/>
            </p:nvSpPr>
            <p:spPr>
              <a:xfrm>
                <a:off x="1061744" y="2622056"/>
                <a:ext cx="35144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000" dirty="0">
                    <a:latin typeface="Aptos" panose="020B0004020202020204" pitchFamily="34" charset="0"/>
                    <a:sym typeface="Wingdings" panose="05000000000000000000" pitchFamily="2" charset="2"/>
                  </a:rPr>
                  <a:t>nel MS avrebbe una probabilità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𝒪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54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it-IT" sz="2000" dirty="0"/>
              </a:p>
            </p:txBody>
          </p:sp>
        </mc:Choice>
        <mc:Fallback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64DAD4D-E68A-2743-6ABF-6CE84E37A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44" y="2622056"/>
                <a:ext cx="3514428" cy="707886"/>
              </a:xfrm>
              <a:prstGeom prst="rect">
                <a:avLst/>
              </a:prstGeom>
              <a:blipFill>
                <a:blip r:embed="rId9"/>
                <a:stretch>
                  <a:fillRect l="-1733" t="-4310" b="-163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ccia angolare in su 23">
            <a:extLst>
              <a:ext uri="{FF2B5EF4-FFF2-40B4-BE49-F238E27FC236}">
                <a16:creationId xmlns:a16="http://schemas.microsoft.com/office/drawing/2014/main" id="{1B171C53-C0CF-9D2E-EB37-470F0E9030DC}"/>
              </a:ext>
            </a:extLst>
          </p:cNvPr>
          <p:cNvSpPr/>
          <p:nvPr/>
        </p:nvSpPr>
        <p:spPr>
          <a:xfrm rot="5400000">
            <a:off x="492564" y="2390642"/>
            <a:ext cx="441960" cy="696400"/>
          </a:xfrm>
          <a:prstGeom prst="bentUpArrow">
            <a:avLst>
              <a:gd name="adj1" fmla="val 20402"/>
              <a:gd name="adj2" fmla="val 25000"/>
              <a:gd name="adj3" fmla="val 27299"/>
            </a:avLst>
          </a:prstGeom>
          <a:solidFill>
            <a:srgbClr val="F8D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DF09864-AD6F-74AC-EA24-857DD55153FF}"/>
              </a:ext>
            </a:extLst>
          </p:cNvPr>
          <p:cNvSpPr txBox="1"/>
          <p:nvPr/>
        </p:nvSpPr>
        <p:spPr>
          <a:xfrm>
            <a:off x="289560" y="3841632"/>
            <a:ext cx="420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latin typeface="Aptos" panose="020B0004020202020204" pitchFamily="34" charset="0"/>
                <a:sym typeface="Wingdings" panose="05000000000000000000" pitchFamily="2" charset="2"/>
              </a:rPr>
              <a:t>Potrebbe accadere con probabilità maggiori se prevediamo fenomeni </a:t>
            </a:r>
            <a:r>
              <a:rPr lang="it-IT" sz="2000" i="1" dirty="0">
                <a:latin typeface="Aptos" panose="020B0004020202020204" pitchFamily="34" charset="0"/>
                <a:sym typeface="Wingdings" panose="05000000000000000000" pitchFamily="2" charset="2"/>
              </a:rPr>
              <a:t>oltre</a:t>
            </a:r>
            <a:r>
              <a:rPr lang="it-IT" sz="2000" dirty="0">
                <a:latin typeface="Aptos" panose="020B0004020202020204" pitchFamily="34" charset="0"/>
                <a:sym typeface="Wingdings" panose="05000000000000000000" pitchFamily="2" charset="2"/>
              </a:rPr>
              <a:t> il MS</a:t>
            </a:r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26" name="Segnaposto contenuto 11">
            <a:extLst>
              <a:ext uri="{FF2B5EF4-FFF2-40B4-BE49-F238E27FC236}">
                <a16:creationId xmlns:a16="http://schemas.microsoft.com/office/drawing/2014/main" id="{E623626F-8639-DF9F-3C53-B01A9566A1B9}"/>
              </a:ext>
            </a:extLst>
          </p:cNvPr>
          <p:cNvSpPr txBox="1">
            <a:spLocks/>
          </p:cNvSpPr>
          <p:nvPr/>
        </p:nvSpPr>
        <p:spPr>
          <a:xfrm>
            <a:off x="218440" y="424798"/>
            <a:ext cx="10002520" cy="53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latin typeface="Aptos" panose="020B0004020202020204" pitchFamily="34" charset="0"/>
              </a:rPr>
              <a:t>oltre il </a:t>
            </a:r>
            <a:r>
              <a:rPr lang="it-IT" sz="2400" b="1" dirty="0">
                <a:latin typeface="Aptos" panose="020B0004020202020204" pitchFamily="34" charset="0"/>
              </a:rPr>
              <a:t>Modello Standard</a:t>
            </a:r>
            <a:r>
              <a:rPr lang="it-IT" sz="2400" dirty="0">
                <a:latin typeface="Aptos" panose="020B00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65899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AFAAA82-65E7-33CC-BEB1-3CAD2C4D4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0" b="413"/>
          <a:stretch/>
        </p:blipFill>
        <p:spPr>
          <a:xfrm>
            <a:off x="4997713" y="1668179"/>
            <a:ext cx="5632323" cy="4769079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16483310-D81E-48A9-E71C-2BEA0A1BEC32}"/>
              </a:ext>
            </a:extLst>
          </p:cNvPr>
          <p:cNvGrpSpPr/>
          <p:nvPr/>
        </p:nvGrpSpPr>
        <p:grpSpPr>
          <a:xfrm>
            <a:off x="0" y="1762613"/>
            <a:ext cx="3284505" cy="2286198"/>
            <a:chOff x="592947" y="2858195"/>
            <a:chExt cx="3284505" cy="2286198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6507245-AF80-647E-7BA4-9FA5D4575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2947" y="2858195"/>
              <a:ext cx="3284505" cy="2286198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FF38D37-7A11-EF30-99DB-60D0DF4AAA38}"/>
                </a:ext>
              </a:extLst>
            </p:cNvPr>
            <p:cNvSpPr txBox="1"/>
            <p:nvPr/>
          </p:nvSpPr>
          <p:spPr>
            <a:xfrm>
              <a:off x="1127760" y="34290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m</a:t>
              </a:r>
              <a:r>
                <a:rPr lang="it-IT" baseline="30000" dirty="0"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3BAC514-44C5-7BE6-FE9A-1424C9E01D90}"/>
                </a:ext>
              </a:extLst>
            </p:cNvPr>
            <p:cNvSpPr txBox="1"/>
            <p:nvPr/>
          </p:nvSpPr>
          <p:spPr>
            <a:xfrm>
              <a:off x="2834640" y="3059668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n</a:t>
              </a:r>
              <a:r>
                <a:rPr lang="it-IT" baseline="-25000" dirty="0">
                  <a:latin typeface="Symbol" panose="05050102010706020507" pitchFamily="18" charset="2"/>
                </a:rPr>
                <a:t>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DDECFFD0-FB4D-AD1E-6BE5-58340DFE0198}"/>
                    </a:ext>
                  </a:extLst>
                </p:cNvPr>
                <p:cNvSpPr txBox="1"/>
                <p:nvPr/>
              </p:nvSpPr>
              <p:spPr>
                <a:xfrm>
                  <a:off x="3227696" y="4596507"/>
                  <a:ext cx="4510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it-IT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C0EB989D-DB27-7111-F5AA-57A6B63A2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696" y="4596507"/>
                  <a:ext cx="45108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3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923AF7C4-6C11-6DA4-8C80-53EEAB2126CA}"/>
                    </a:ext>
                  </a:extLst>
                </p:cNvPr>
                <p:cNvSpPr txBox="1"/>
                <p:nvPr/>
              </p:nvSpPr>
              <p:spPr>
                <a:xfrm>
                  <a:off x="3189261" y="3798332"/>
                  <a:ext cx="479555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8D244">
                        <a:tint val="66000"/>
                        <a:satMod val="160000"/>
                      </a:srgbClr>
                    </a:gs>
                    <a:gs pos="50000">
                      <a:srgbClr val="F8D244">
                        <a:tint val="44500"/>
                        <a:satMod val="160000"/>
                      </a:srgbClr>
                    </a:gs>
                    <a:gs pos="100000">
                      <a:srgbClr val="F8D244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</p:spPr>
              <p:txBody>
                <a:bodyPr wrap="none" rtlCol="0">
                  <a:spAutoFit/>
                </a:bodyPr>
                <a:lstStyle>
                  <a:defPPr>
                    <a:defRPr lang="it-IT"/>
                  </a:defPPr>
                  <a:lvl1pPr>
                    <a:defRPr sz="24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sz="180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923AF7C4-6C11-6DA4-8C80-53EEAB2126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9261" y="3798332"/>
                  <a:ext cx="47955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9CD14E16-C145-F41E-27FD-8B2F7E80A624}"/>
                    </a:ext>
                  </a:extLst>
                </p:cNvPr>
                <p:cNvSpPr txBox="1"/>
                <p:nvPr/>
              </p:nvSpPr>
              <p:spPr>
                <a:xfrm>
                  <a:off x="2159534" y="3788172"/>
                  <a:ext cx="591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64CC4F7F-41B5-2B8D-6550-B2D31AF7F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534" y="3788172"/>
                  <a:ext cx="59118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16966A-2E43-0CA2-6AFD-07527925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8DA92A4-3F16-27C9-2A8F-948498CAE617}"/>
              </a:ext>
            </a:extLst>
          </p:cNvPr>
          <p:cNvSpPr txBox="1">
            <a:spLocks/>
          </p:cNvSpPr>
          <p:nvPr/>
        </p:nvSpPr>
        <p:spPr>
          <a:xfrm>
            <a:off x="208280" y="415710"/>
            <a:ext cx="11811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Perché il decadimento del muone ci interessa al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Muon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 Collider? Il BIB</a:t>
            </a:r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5799D4FD-DD62-7E44-9188-9690E42C589A}"/>
              </a:ext>
            </a:extLst>
          </p:cNvPr>
          <p:cNvSpPr txBox="1">
            <a:spLocks/>
          </p:cNvSpPr>
          <p:nvPr/>
        </p:nvSpPr>
        <p:spPr>
          <a:xfrm>
            <a:off x="244749" y="4296828"/>
            <a:ext cx="3896360" cy="48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i="1" dirty="0">
                <a:latin typeface="Aptos" panose="020B0004020202020204" pitchFamily="34" charset="0"/>
              </a:rPr>
              <a:t>BIB = </a:t>
            </a:r>
            <a:r>
              <a:rPr lang="it-IT" sz="2000" i="1" dirty="0" err="1">
                <a:latin typeface="Aptos" panose="020B0004020202020204" pitchFamily="34" charset="0"/>
              </a:rPr>
              <a:t>Beam</a:t>
            </a:r>
            <a:r>
              <a:rPr lang="it-IT" sz="2000" i="1" dirty="0">
                <a:latin typeface="Aptos" panose="020B0004020202020204" pitchFamily="34" charset="0"/>
              </a:rPr>
              <a:t> </a:t>
            </a:r>
            <a:r>
              <a:rPr lang="it-IT" sz="2000" i="1" dirty="0" err="1">
                <a:latin typeface="Aptos" panose="020B0004020202020204" pitchFamily="34" charset="0"/>
              </a:rPr>
              <a:t>Induced</a:t>
            </a:r>
            <a:r>
              <a:rPr lang="it-IT" sz="2000" i="1" dirty="0">
                <a:latin typeface="Aptos" panose="020B0004020202020204" pitchFamily="34" charset="0"/>
              </a:rPr>
              <a:t> Background</a:t>
            </a:r>
          </a:p>
        </p:txBody>
      </p:sp>
    </p:spTree>
    <p:extLst>
      <p:ext uri="{BB962C8B-B14F-4D97-AF65-F5344CB8AC3E}">
        <p14:creationId xmlns:p14="http://schemas.microsoft.com/office/powerpoint/2010/main" val="1605013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A94617-A7E2-DE1A-B128-5F361F1D6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A4F2E11-92E6-E515-F6D4-A6C199D4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DA095F7-416B-F4F2-170E-5497E4D758F7}"/>
              </a:ext>
            </a:extLst>
          </p:cNvPr>
          <p:cNvSpPr txBox="1">
            <a:spLocks/>
          </p:cNvSpPr>
          <p:nvPr/>
        </p:nvSpPr>
        <p:spPr>
          <a:xfrm>
            <a:off x="208280" y="4159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  <a:latin typeface="Aptos ExtraBold"/>
              </a:rPr>
              <a:t>Il BIB nel rivelatore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00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A283D761-BF0F-CDAA-A8CF-D1F2D23EE69E}"/>
              </a:ext>
            </a:extLst>
          </p:cNvPr>
          <p:cNvGrpSpPr/>
          <p:nvPr/>
        </p:nvGrpSpPr>
        <p:grpSpPr>
          <a:xfrm>
            <a:off x="-30541" y="1031513"/>
            <a:ext cx="3284505" cy="2286198"/>
            <a:chOff x="592947" y="2858195"/>
            <a:chExt cx="3284505" cy="228619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ECBA5BFF-1637-9A1F-D0B5-7DB0F67C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2947" y="2858195"/>
              <a:ext cx="3284505" cy="2286198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63B5316-1E48-F883-A097-6A81D5B3021E}"/>
                </a:ext>
              </a:extLst>
            </p:cNvPr>
            <p:cNvSpPr txBox="1"/>
            <p:nvPr/>
          </p:nvSpPr>
          <p:spPr>
            <a:xfrm>
              <a:off x="1127760" y="34290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m</a:t>
              </a:r>
              <a:r>
                <a:rPr lang="it-IT" baseline="30000" dirty="0"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9F54C4A-9D76-E55A-405B-71781A4DFA4E}"/>
                </a:ext>
              </a:extLst>
            </p:cNvPr>
            <p:cNvSpPr txBox="1"/>
            <p:nvPr/>
          </p:nvSpPr>
          <p:spPr>
            <a:xfrm>
              <a:off x="2834640" y="3059668"/>
              <a:ext cx="393056" cy="369332"/>
            </a:xfrm>
            <a:prstGeom prst="rect">
              <a:avLst/>
            </a:prstGeom>
            <a:gradFill flip="none" rotWithShape="1">
              <a:gsLst>
                <a:gs pos="0">
                  <a:srgbClr val="F8D244">
                    <a:tint val="66000"/>
                    <a:satMod val="160000"/>
                  </a:srgbClr>
                </a:gs>
                <a:gs pos="50000">
                  <a:srgbClr val="F8D244">
                    <a:tint val="44500"/>
                    <a:satMod val="160000"/>
                  </a:srgbClr>
                </a:gs>
                <a:gs pos="100000">
                  <a:srgbClr val="F8D244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i="1">
                  <a:latin typeface="Cambria Math" panose="02040503050406030204" pitchFamily="18" charset="0"/>
                </a:defRPr>
              </a:lvl1pPr>
            </a:lstStyle>
            <a:p>
              <a:r>
                <a:rPr lang="it-IT" i="0" dirty="0">
                  <a:latin typeface="Symbol" panose="05050102010706020507" pitchFamily="18" charset="2"/>
                </a:rPr>
                <a:t>n</a:t>
              </a:r>
              <a:r>
                <a:rPr lang="it-IT" i="0" baseline="-25000" dirty="0">
                  <a:latin typeface="Symbol" panose="05050102010706020507" pitchFamily="18" charset="2"/>
                </a:rPr>
                <a:t>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3C010A5B-B463-83FB-A2B4-F142D8969744}"/>
                    </a:ext>
                  </a:extLst>
                </p:cNvPr>
                <p:cNvSpPr txBox="1"/>
                <p:nvPr/>
              </p:nvSpPr>
              <p:spPr>
                <a:xfrm>
                  <a:off x="3227696" y="4596507"/>
                  <a:ext cx="449097" cy="3693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8D244">
                        <a:tint val="66000"/>
                        <a:satMod val="160000"/>
                      </a:srgbClr>
                    </a:gs>
                    <a:gs pos="50000">
                      <a:srgbClr val="F8D244">
                        <a:tint val="44500"/>
                        <a:satMod val="160000"/>
                      </a:srgbClr>
                    </a:gs>
                    <a:gs pos="100000">
                      <a:srgbClr val="F8D244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</p:spPr>
              <p:txBody>
                <a:bodyPr wrap="none" rtlCol="0">
                  <a:spAutoFit/>
                </a:bodyPr>
                <a:lstStyle>
                  <a:defPPr>
                    <a:defRPr lang="it-IT"/>
                  </a:defPPr>
                  <a:lvl1pPr>
                    <a:defRPr sz="24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it-IT" sz="1800">
                                    <a:latin typeface="Cambria Math" panose="02040503050406030204" pitchFamily="18" charset="0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it-IT" sz="180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3C010A5B-B463-83FB-A2B4-F142D8969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696" y="4596507"/>
                  <a:ext cx="44909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DDB17C40-CC01-82EF-5F6E-2A5DA51366B2}"/>
                    </a:ext>
                  </a:extLst>
                </p:cNvPr>
                <p:cNvSpPr txBox="1"/>
                <p:nvPr/>
              </p:nvSpPr>
              <p:spPr>
                <a:xfrm>
                  <a:off x="3189261" y="3798332"/>
                  <a:ext cx="495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6600AC76-7A43-4296-96C1-EE1112F52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9261" y="3798332"/>
                  <a:ext cx="49513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42468935-73A2-5C2A-8638-50C4055D6E53}"/>
                    </a:ext>
                  </a:extLst>
                </p:cNvPr>
                <p:cNvSpPr txBox="1"/>
                <p:nvPr/>
              </p:nvSpPr>
              <p:spPr>
                <a:xfrm>
                  <a:off x="2159534" y="3788172"/>
                  <a:ext cx="591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64CC4F7F-41B5-2B8D-6550-B2D31AF7F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534" y="3788172"/>
                  <a:ext cx="59118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194E3E10-0C4A-0CC7-0B8A-67FA98DC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934" y="1168400"/>
            <a:ext cx="7697486" cy="1787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Aptos" panose="020B0004020202020204" pitchFamily="34" charset="0"/>
              </a:rPr>
              <a:t>I neutrini al </a:t>
            </a:r>
            <a:r>
              <a:rPr lang="it-IT" sz="2000" dirty="0" err="1">
                <a:latin typeface="Aptos" panose="020B0004020202020204" pitchFamily="34" charset="0"/>
              </a:rPr>
              <a:t>M</a:t>
            </a:r>
            <a:r>
              <a:rPr lang="it-IT" sz="2000" dirty="0" err="1">
                <a:latin typeface="Aptos" panose="020B0004020202020204" pitchFamily="34" charset="0"/>
                <a:sym typeface="Wingdings" panose="05000000000000000000" pitchFamily="2" charset="2"/>
              </a:rPr>
              <a:t>uon</a:t>
            </a:r>
            <a:r>
              <a:rPr lang="it-IT" sz="2000" dirty="0">
                <a:latin typeface="Aptos" panose="020B0004020202020204" pitchFamily="34" charset="0"/>
                <a:sym typeface="Wingdings" panose="05000000000000000000" pitchFamily="2" charset="2"/>
              </a:rPr>
              <a:t> Collider sono così tanti che potrebbero portare ad una dose di radiazione non trascurabile intorno all’acceleratore</a:t>
            </a:r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8302A8-E115-BC59-48FE-D84572A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9AA013C-4451-793C-1A86-E8A838A156F1}"/>
              </a:ext>
            </a:extLst>
          </p:cNvPr>
          <p:cNvSpPr txBox="1">
            <a:spLocks/>
          </p:cNvSpPr>
          <p:nvPr/>
        </p:nvSpPr>
        <p:spPr>
          <a:xfrm>
            <a:off x="208280" y="4159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E i neutrini?</a:t>
            </a:r>
            <a:endParaRPr lang="it-IT" dirty="0"/>
          </a:p>
        </p:txBody>
      </p:sp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2290E1E4-CBA9-C510-3261-00AF4A807D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664594"/>
              </p:ext>
            </p:extLst>
          </p:nvPr>
        </p:nvGraphicFramePr>
        <p:xfrm>
          <a:off x="5253773" y="2651323"/>
          <a:ext cx="6278880" cy="399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B3034D6-8606-F914-2591-99439F5B0337}"/>
              </a:ext>
            </a:extLst>
          </p:cNvPr>
          <p:cNvSpPr/>
          <p:nvPr/>
        </p:nvSpPr>
        <p:spPr>
          <a:xfrm>
            <a:off x="822960" y="3901608"/>
            <a:ext cx="3738880" cy="2286198"/>
          </a:xfrm>
          <a:prstGeom prst="roundRect">
            <a:avLst/>
          </a:prstGeom>
          <a:noFill/>
          <a:ln w="38100">
            <a:solidFill>
              <a:srgbClr val="E5A5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155C82E-9F44-C3D0-DF92-CFBB11753E85}"/>
                  </a:ext>
                </a:extLst>
              </p:cNvPr>
              <p:cNvSpPr txBox="1"/>
              <p:nvPr/>
            </p:nvSpPr>
            <p:spPr>
              <a:xfrm>
                <a:off x="2939004" y="3983069"/>
                <a:ext cx="883575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155C82E-9F44-C3D0-DF92-CFBB11753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04" y="3983069"/>
                <a:ext cx="883575" cy="6090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D56CE41-2CFE-5A11-3F50-6A87E8164F6B}"/>
                  </a:ext>
                </a:extLst>
              </p:cNvPr>
              <p:cNvSpPr txBox="1"/>
              <p:nvPr/>
            </p:nvSpPr>
            <p:spPr>
              <a:xfrm>
                <a:off x="2914442" y="4740135"/>
                <a:ext cx="1569724" cy="763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D56CE41-2CFE-5A11-3F50-6A87E8164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442" y="4740135"/>
                <a:ext cx="1569724" cy="7630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B1190AF-BFC5-B55D-2683-C4BED881680B}"/>
              </a:ext>
            </a:extLst>
          </p:cNvPr>
          <p:cNvSpPr txBox="1"/>
          <p:nvPr/>
        </p:nvSpPr>
        <p:spPr>
          <a:xfrm>
            <a:off x="933413" y="4131058"/>
            <a:ext cx="198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Dose assorbita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0421D22-2F70-9125-5210-6837BDECE8AE}"/>
              </a:ext>
            </a:extLst>
          </p:cNvPr>
          <p:cNvSpPr txBox="1"/>
          <p:nvPr/>
        </p:nvSpPr>
        <p:spPr>
          <a:xfrm>
            <a:off x="933411" y="4913058"/>
            <a:ext cx="21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Dose equivalente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820AD9E-E5E8-326F-FD9D-668F0F5EB40E}"/>
              </a:ext>
            </a:extLst>
          </p:cNvPr>
          <p:cNvSpPr txBox="1"/>
          <p:nvPr/>
        </p:nvSpPr>
        <p:spPr>
          <a:xfrm>
            <a:off x="933410" y="5658381"/>
            <a:ext cx="355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Il fondo ambientale è ~2.4 mSv /y</a:t>
            </a:r>
          </a:p>
        </p:txBody>
      </p:sp>
      <p:sp>
        <p:nvSpPr>
          <p:cNvPr id="26" name="Freccia angolare in su 25">
            <a:extLst>
              <a:ext uri="{FF2B5EF4-FFF2-40B4-BE49-F238E27FC236}">
                <a16:creationId xmlns:a16="http://schemas.microsoft.com/office/drawing/2014/main" id="{C2D06953-1CA2-1474-0978-BE10121C9C03}"/>
              </a:ext>
            </a:extLst>
          </p:cNvPr>
          <p:cNvSpPr/>
          <p:nvPr/>
        </p:nvSpPr>
        <p:spPr>
          <a:xfrm rot="5400000">
            <a:off x="3684688" y="1687294"/>
            <a:ext cx="441960" cy="696400"/>
          </a:xfrm>
          <a:prstGeom prst="bentUpArrow">
            <a:avLst>
              <a:gd name="adj1" fmla="val 20402"/>
              <a:gd name="adj2" fmla="val 25000"/>
              <a:gd name="adj3" fmla="val 27299"/>
            </a:avLst>
          </a:prstGeom>
          <a:solidFill>
            <a:srgbClr val="F8D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3DC3D75-A9D9-8306-B398-B97867A6F3D0}"/>
              </a:ext>
            </a:extLst>
          </p:cNvPr>
          <p:cNvSpPr txBox="1"/>
          <p:nvPr/>
        </p:nvSpPr>
        <p:spPr>
          <a:xfrm>
            <a:off x="4285493" y="1931295"/>
            <a:ext cx="351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  <a:sym typeface="Wingdings" panose="05000000000000000000" pitchFamily="2" charset="2"/>
              </a:rPr>
              <a:t>quindi?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39554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84D6929A-A777-193A-C0A1-D8E1E6B4DB9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18003" y="6688826"/>
            <a:ext cx="11197276" cy="1249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5740165A-0B76-E208-D96E-4496282F286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18003" y="6250057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EBFEE33-1AE2-956A-048D-B029C96D244E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18003" y="5232969"/>
            <a:ext cx="11188874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209180D7-5389-BFB5-28C3-DCF77B713E8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18003" y="4820462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2A4423D-A033-2DED-10A7-4C0D4B38F50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18003" y="4387635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84AA4FE-9B5B-2D48-501B-6014FAB2058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8003" y="3961969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7767759-6A52-D054-C129-7D8BE8D281E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18003" y="35287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1D8386A-D8A8-2F65-8497-8284E935A54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8003" y="30891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B651889-8B23-5DD5-49A7-476958DA1F2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8003" y="2118218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2F6CCFFB-A9AF-C534-1DA5-CCD2B4E6EEA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18003" y="1063720"/>
            <a:ext cx="11197276" cy="154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558949D3-0BF4-F6B6-4FFD-4C483D83E5C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18003" y="632433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2780F324-C17A-45B0-E4C4-DA3213037A6C}"/>
              </a:ext>
            </a:extLst>
          </p:cNvPr>
          <p:cNvCxnSpPr>
            <a:cxnSpLocks/>
            <a:stCxn id="144" idx="7"/>
          </p:cNvCxnSpPr>
          <p:nvPr/>
        </p:nvCxnSpPr>
        <p:spPr>
          <a:xfrm flipV="1">
            <a:off x="6578010" y="1210857"/>
            <a:ext cx="3228879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847A92D1-0473-8427-7E19-CCA65ED5A41A}"/>
              </a:ext>
            </a:extLst>
          </p:cNvPr>
          <p:cNvGrpSpPr/>
          <p:nvPr/>
        </p:nvGrpSpPr>
        <p:grpSpPr>
          <a:xfrm>
            <a:off x="2845887" y="0"/>
            <a:ext cx="8514751" cy="6898850"/>
            <a:chOff x="3059247" y="0"/>
            <a:chExt cx="8514751" cy="6898850"/>
          </a:xfrm>
        </p:grpSpPr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B2883240-2E26-A008-C61E-1C2765C89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247" y="0"/>
              <a:ext cx="2895525" cy="6858000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BAF8D0CB-BB47-D042-96D3-EEBB35226673}"/>
                </a:ext>
              </a:extLst>
            </p:cNvPr>
            <p:cNvCxnSpPr>
              <a:cxnSpLocks/>
            </p:cNvCxnSpPr>
            <p:nvPr/>
          </p:nvCxnSpPr>
          <p:spPr>
            <a:xfrm>
              <a:off x="5629626" y="759929"/>
              <a:ext cx="1168001" cy="53844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4E2AED93-0A6F-3BB2-020D-AF3BD7C3CA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775" y="1232846"/>
              <a:ext cx="266353" cy="566600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025B3151-CB88-97CF-8FB4-F2EAF7ABAD7A}"/>
                </a:ext>
              </a:extLst>
            </p:cNvPr>
            <p:cNvCxnSpPr>
              <a:cxnSpLocks/>
            </p:cNvCxnSpPr>
            <p:nvPr/>
          </p:nvCxnSpPr>
          <p:spPr>
            <a:xfrm>
              <a:off x="6806028" y="1302227"/>
              <a:ext cx="747138" cy="66504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F701C870-CDC9-AA79-8F35-7225C74F7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058" y="1903056"/>
              <a:ext cx="297186" cy="499579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2DDE3CB8-0453-B0A3-7662-9F89314A12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5462" y="1949193"/>
              <a:ext cx="773243" cy="125252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304E424A-12A5-F684-ACEB-B12EA8E86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2458" y="3129473"/>
              <a:ext cx="301858" cy="20073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18D9AE04-085A-8F3E-EC77-7DC15E9F23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71789" y="3109123"/>
              <a:ext cx="511767" cy="201378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D9F2715C-9DCB-D102-751E-F01A01FD90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6325" y="3129473"/>
              <a:ext cx="3307673" cy="376937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F10D5C4A-C89D-7D9E-2875-99C71AFC2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0374" y="1910249"/>
              <a:ext cx="301858" cy="2007339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2C981CB8-D4B0-2407-EE6C-A5E04F32F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3347" y="2040268"/>
              <a:ext cx="165742" cy="1950767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FD72EA6E-7A4D-1C01-6FB9-D541993F12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7672" y="4211273"/>
              <a:ext cx="718423" cy="6799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34FF1530-A1E1-2607-EFF6-67CA7F9EE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5938" y="5115650"/>
              <a:ext cx="276019" cy="81348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FDECE6A2-72C8-5872-4088-B2C16441356A}"/>
                </a:ext>
              </a:extLst>
            </p:cNvPr>
            <p:cNvCxnSpPr>
              <a:cxnSpLocks/>
            </p:cNvCxnSpPr>
            <p:nvPr/>
          </p:nvCxnSpPr>
          <p:spPr>
            <a:xfrm>
              <a:off x="5294996" y="1511122"/>
              <a:ext cx="941807" cy="132089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E1340ABA-9B82-AB17-1348-674411FB1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2467" y="2172416"/>
              <a:ext cx="270020" cy="137844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ACF6E58C-2E7B-E494-AC32-8F9BE33034B7}"/>
                </a:ext>
              </a:extLst>
            </p:cNvPr>
            <p:cNvCxnSpPr>
              <a:cxnSpLocks/>
            </p:cNvCxnSpPr>
            <p:nvPr/>
          </p:nvCxnSpPr>
          <p:spPr>
            <a:xfrm>
              <a:off x="4889121" y="2497109"/>
              <a:ext cx="694066" cy="439957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4B4EB4F9-48F3-8E48-306C-485F997D3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3325" y="3109123"/>
              <a:ext cx="165252" cy="378756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07FD5B5D-7CF3-C124-8A42-5FD2F4C77D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7137" y="1725337"/>
              <a:ext cx="192004" cy="810734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723EC5FD-8DE5-B476-B574-54F4AF06F1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4486" y="1718850"/>
              <a:ext cx="20618" cy="869895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1DAB9263-9D85-4F7C-72FE-A9227E410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8682782" y="5196632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5DBEE9DA-D177-4695-1990-4FF1BFB72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5502600" y="2912617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132BA8-309B-06A6-1AFF-83C3FC1DA0C0}"/>
              </a:ext>
            </a:extLst>
          </p:cNvPr>
          <p:cNvSpPr txBox="1"/>
          <p:nvPr/>
        </p:nvSpPr>
        <p:spPr>
          <a:xfrm>
            <a:off x="-2680" y="13744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anni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91B5F9-EC5B-7C52-8783-37621C817954}"/>
              </a:ext>
            </a:extLst>
          </p:cNvPr>
          <p:cNvSpPr txBox="1"/>
          <p:nvPr/>
        </p:nvSpPr>
        <p:spPr>
          <a:xfrm>
            <a:off x="-2680" y="4631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1935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8A8CB9-4311-3A36-A0D7-58683F151726}"/>
              </a:ext>
            </a:extLst>
          </p:cNvPr>
          <p:cNvSpPr txBox="1"/>
          <p:nvPr/>
        </p:nvSpPr>
        <p:spPr>
          <a:xfrm>
            <a:off x="-2680" y="89598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1945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49CF1C-9B80-4623-12AD-7AA2464771A9}"/>
              </a:ext>
            </a:extLst>
          </p:cNvPr>
          <p:cNvSpPr txBox="1"/>
          <p:nvPr/>
        </p:nvSpPr>
        <p:spPr>
          <a:xfrm>
            <a:off x="-2680" y="195873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1955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98A822-4E2D-D0FF-AB39-DDB951E16767}"/>
              </a:ext>
            </a:extLst>
          </p:cNvPr>
          <p:cNvSpPr txBox="1"/>
          <p:nvPr/>
        </p:nvSpPr>
        <p:spPr>
          <a:xfrm>
            <a:off x="-2680" y="293062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1965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2CB720-D085-A79B-34B5-29A6278CDDAF}"/>
              </a:ext>
            </a:extLst>
          </p:cNvPr>
          <p:cNvSpPr txBox="1"/>
          <p:nvPr/>
        </p:nvSpPr>
        <p:spPr>
          <a:xfrm>
            <a:off x="-2680" y="33616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1975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84874E-791F-C5AF-94FC-9A2BDA3399DE}"/>
              </a:ext>
            </a:extLst>
          </p:cNvPr>
          <p:cNvSpPr txBox="1"/>
          <p:nvPr/>
        </p:nvSpPr>
        <p:spPr>
          <a:xfrm>
            <a:off x="-2680" y="379269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1985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409749-BA8E-5432-402F-09C627273B99}"/>
              </a:ext>
            </a:extLst>
          </p:cNvPr>
          <p:cNvSpPr txBox="1"/>
          <p:nvPr/>
        </p:nvSpPr>
        <p:spPr>
          <a:xfrm>
            <a:off x="-2680" y="422372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1995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DB5107-EEE1-A306-CAF0-D505975EFE19}"/>
              </a:ext>
            </a:extLst>
          </p:cNvPr>
          <p:cNvSpPr txBox="1"/>
          <p:nvPr/>
        </p:nvSpPr>
        <p:spPr>
          <a:xfrm>
            <a:off x="5952312" y="559989"/>
            <a:ext cx="26050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1937</a:t>
            </a:r>
            <a:r>
              <a:rPr lang="it-IT" sz="1500" dirty="0">
                <a:latin typeface="Aptos" panose="020B0004020202020204" pitchFamily="34" charset="0"/>
              </a:rPr>
              <a:t> scoperta del mesotrone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BABF1A-730D-F5A6-840A-18AE65B900C2}"/>
              </a:ext>
            </a:extLst>
          </p:cNvPr>
          <p:cNvSpPr txBox="1"/>
          <p:nvPr/>
        </p:nvSpPr>
        <p:spPr>
          <a:xfrm>
            <a:off x="-2680" y="465476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2005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E74D0C-BF4D-838A-4CE5-69D5F1154B6C}"/>
              </a:ext>
            </a:extLst>
          </p:cNvPr>
          <p:cNvSpPr txBox="1"/>
          <p:nvPr/>
        </p:nvSpPr>
        <p:spPr>
          <a:xfrm>
            <a:off x="-2680" y="508580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097A59-F313-B1C0-9BE0-01FFE75DD6AE}"/>
              </a:ext>
            </a:extLst>
          </p:cNvPr>
          <p:cNvSpPr txBox="1"/>
          <p:nvPr/>
        </p:nvSpPr>
        <p:spPr>
          <a:xfrm>
            <a:off x="-2680" y="608600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2065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59BFCA-07B7-CF43-5923-3D17D771369D}"/>
              </a:ext>
            </a:extLst>
          </p:cNvPr>
          <p:cNvSpPr txBox="1"/>
          <p:nvPr/>
        </p:nvSpPr>
        <p:spPr>
          <a:xfrm>
            <a:off x="-2680" y="65207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2075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42FD50F-E14F-477F-2E1C-91435034F765}"/>
              </a:ext>
            </a:extLst>
          </p:cNvPr>
          <p:cNvSpPr txBox="1"/>
          <p:nvPr/>
        </p:nvSpPr>
        <p:spPr>
          <a:xfrm>
            <a:off x="233680" y="2782728"/>
            <a:ext cx="184896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studio piramide di Giza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FD7CC9-109B-40F3-051A-03F058C291B4}"/>
              </a:ext>
            </a:extLst>
          </p:cNvPr>
          <p:cNvSpPr txBox="1"/>
          <p:nvPr/>
        </p:nvSpPr>
        <p:spPr>
          <a:xfrm>
            <a:off x="6414421" y="817525"/>
            <a:ext cx="2748506" cy="28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1942</a:t>
            </a:r>
            <a:r>
              <a:rPr lang="it-IT" sz="1500" dirty="0">
                <a:latin typeface="Aptos" panose="020B0004020202020204" pitchFamily="34" charset="0"/>
              </a:rPr>
              <a:t> vita media del mesotrone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FB2B951-7F7D-63FF-E3D5-E952F1DFEAEF}"/>
              </a:ext>
            </a:extLst>
          </p:cNvPr>
          <p:cNvSpPr txBox="1"/>
          <p:nvPr/>
        </p:nvSpPr>
        <p:spPr>
          <a:xfrm>
            <a:off x="6963303" y="1106935"/>
            <a:ext cx="2234394" cy="3231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1947</a:t>
            </a:r>
            <a:r>
              <a:rPr lang="it-IT" sz="1500" dirty="0">
                <a:latin typeface="Aptos" panose="020B0004020202020204" pitchFamily="34" charset="0"/>
              </a:rPr>
              <a:t> decadimento del </a:t>
            </a:r>
            <a:r>
              <a:rPr lang="it-IT" sz="1500" dirty="0"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84D0458-C988-DF3D-5425-757E7FFE27A9}"/>
              </a:ext>
            </a:extLst>
          </p:cNvPr>
          <p:cNvSpPr txBox="1"/>
          <p:nvPr/>
        </p:nvSpPr>
        <p:spPr>
          <a:xfrm>
            <a:off x="7156044" y="1353716"/>
            <a:ext cx="2166071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1947-48</a:t>
            </a:r>
            <a:r>
              <a:rPr lang="it-IT" sz="1500" dirty="0">
                <a:solidFill>
                  <a:srgbClr val="C00000"/>
                </a:solidFill>
                <a:latin typeface="Aptos" panose="020B0004020202020204" pitchFamily="34" charset="0"/>
              </a:rPr>
              <a:t> universalità dell’interazione debole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DB9BFA-757D-4727-444C-72D8ACDE4111}"/>
              </a:ext>
            </a:extLst>
          </p:cNvPr>
          <p:cNvSpPr txBox="1"/>
          <p:nvPr/>
        </p:nvSpPr>
        <p:spPr>
          <a:xfrm>
            <a:off x="7792537" y="1885658"/>
            <a:ext cx="2096310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1953</a:t>
            </a:r>
            <a:r>
              <a:rPr lang="it-IT" sz="1500" dirty="0">
                <a:latin typeface="Aptos" panose="020B0004020202020204" pitchFamily="34" charset="0"/>
              </a:rPr>
              <a:t> conservazione del numero leptonico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E169BCF-7B20-A160-9D4B-5B4E46C53EE1}"/>
              </a:ext>
            </a:extLst>
          </p:cNvPr>
          <p:cNvSpPr txBox="1"/>
          <p:nvPr/>
        </p:nvSpPr>
        <p:spPr>
          <a:xfrm>
            <a:off x="158690" y="2336212"/>
            <a:ext cx="169922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ricerca di processi LFV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91527DB-AC1E-AD68-49DD-3267A7F1945A}"/>
              </a:ext>
            </a:extLst>
          </p:cNvPr>
          <p:cNvSpPr txBox="1"/>
          <p:nvPr/>
        </p:nvSpPr>
        <p:spPr>
          <a:xfrm>
            <a:off x="617144" y="2070727"/>
            <a:ext cx="36319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1957-59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ipotesi di due famiglie leptoniche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DCA26F8-56AA-47E9-99DC-F9C715259A7D}"/>
              </a:ext>
            </a:extLst>
          </p:cNvPr>
          <p:cNvSpPr txBox="1"/>
          <p:nvPr/>
        </p:nvSpPr>
        <p:spPr>
          <a:xfrm>
            <a:off x="1675475" y="2863537"/>
            <a:ext cx="239788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neutrino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distinto dal neutrino </a:t>
            </a:r>
            <a:r>
              <a:rPr lang="it-IT" sz="1500" i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034562D-A289-9E52-DFFE-A61D1271BBB8}"/>
              </a:ext>
            </a:extLst>
          </p:cNvPr>
          <p:cNvSpPr txBox="1"/>
          <p:nvPr/>
        </p:nvSpPr>
        <p:spPr>
          <a:xfrm>
            <a:off x="8596532" y="2760374"/>
            <a:ext cx="3780414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della vita media di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cosmici, test della dilatazione relativistica della vita media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6AAC79-8B19-67EB-FAF8-EA1B76F7AFA3}"/>
              </a:ext>
            </a:extLst>
          </p:cNvPr>
          <p:cNvSpPr txBox="1"/>
          <p:nvPr/>
        </p:nvSpPr>
        <p:spPr>
          <a:xfrm>
            <a:off x="631795" y="3521057"/>
            <a:ext cx="2560334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1977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tempo di vita del muone al CERN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9E49C98-D075-BBCF-9F93-8B4A8F4F523C}"/>
              </a:ext>
            </a:extLst>
          </p:cNvPr>
          <p:cNvSpPr txBox="1"/>
          <p:nvPr/>
        </p:nvSpPr>
        <p:spPr>
          <a:xfrm>
            <a:off x="9096861" y="3516145"/>
            <a:ext cx="299323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prodotti dai neutrini atmosferici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B99584-0E49-BF99-4BC1-53B8A0AD1C96}"/>
              </a:ext>
            </a:extLst>
          </p:cNvPr>
          <p:cNvSpPr txBox="1"/>
          <p:nvPr/>
        </p:nvSpPr>
        <p:spPr>
          <a:xfrm>
            <a:off x="5119656" y="3568135"/>
            <a:ext cx="177569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Z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+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E98C019-823B-37D1-98A9-92E406FAAA6A}"/>
              </a:ext>
            </a:extLst>
          </p:cNvPr>
          <p:cNvSpPr txBox="1"/>
          <p:nvPr/>
        </p:nvSpPr>
        <p:spPr>
          <a:xfrm>
            <a:off x="391221" y="4618344"/>
            <a:ext cx="3094392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2005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spettroscopia muonica per la misura  del raggio del protone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73E2C3B-CBF5-71B7-2C11-0A4100C56375}"/>
              </a:ext>
            </a:extLst>
          </p:cNvPr>
          <p:cNvSpPr txBox="1"/>
          <p:nvPr/>
        </p:nvSpPr>
        <p:spPr>
          <a:xfrm>
            <a:off x="860809" y="5423122"/>
            <a:ext cx="2017996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2016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esperimento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g-2 al Fermilab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AE2357C-C8E7-895F-E119-477E77033300}"/>
              </a:ext>
            </a:extLst>
          </p:cNvPr>
          <p:cNvSpPr txBox="1"/>
          <p:nvPr/>
        </p:nvSpPr>
        <p:spPr>
          <a:xfrm>
            <a:off x="10114789" y="4840641"/>
            <a:ext cx="2231676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2007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prima radiografia muonica di un vulcano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BB7050E-AF6E-ED1E-EEF5-73CF78E78C66}"/>
              </a:ext>
            </a:extLst>
          </p:cNvPr>
          <p:cNvSpPr txBox="1"/>
          <p:nvPr/>
        </p:nvSpPr>
        <p:spPr>
          <a:xfrm>
            <a:off x="6809153" y="5008172"/>
            <a:ext cx="2609662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nascita dei tomografi muonici per lo screening di navi e container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70A74B6-6205-E0CE-2CF8-CA72B418E9EB}"/>
              </a:ext>
            </a:extLst>
          </p:cNvPr>
          <p:cNvSpPr txBox="1"/>
          <p:nvPr/>
        </p:nvSpPr>
        <p:spPr>
          <a:xfrm>
            <a:off x="271761" y="1045352"/>
            <a:ext cx="2661863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il prodotto del decadimento del mesone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1B23022-831D-12F0-BE83-3BA3B424F86F}"/>
              </a:ext>
            </a:extLst>
          </p:cNvPr>
          <p:cNvSpPr txBox="1"/>
          <p:nvPr/>
        </p:nvSpPr>
        <p:spPr>
          <a:xfrm>
            <a:off x="9827209" y="1105900"/>
            <a:ext cx="248422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dell’elettrone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6342381-983F-E02C-24D7-B74637AE7B6B}"/>
              </a:ext>
            </a:extLst>
          </p:cNvPr>
          <p:cNvSpPr txBox="1"/>
          <p:nvPr/>
        </p:nvSpPr>
        <p:spPr>
          <a:xfrm>
            <a:off x="1006549" y="1556755"/>
            <a:ext cx="311143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descrizione dell’anomalia del momento magnetico dei leptoni 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AB6A86B-C945-C752-6711-A4823DFA360B}"/>
              </a:ext>
            </a:extLst>
          </p:cNvPr>
          <p:cNvSpPr txBox="1"/>
          <p:nvPr/>
        </p:nvSpPr>
        <p:spPr>
          <a:xfrm>
            <a:off x="9970291" y="1806392"/>
            <a:ext cx="237126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atomo muonico e produzione del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muonio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8A19A79-371F-5A9D-C652-4145E2661C62}"/>
              </a:ext>
            </a:extLst>
          </p:cNvPr>
          <p:cNvSpPr txBox="1"/>
          <p:nvPr/>
        </p:nvSpPr>
        <p:spPr>
          <a:xfrm>
            <a:off x="8120833" y="2283250"/>
            <a:ext cx="3035091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della violazione di P nei decadimenti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2CCC81F-F4B5-5C1A-EE14-D46F6161CC06}"/>
              </a:ext>
            </a:extLst>
          </p:cNvPr>
          <p:cNvSpPr txBox="1"/>
          <p:nvPr/>
        </p:nvSpPr>
        <p:spPr>
          <a:xfrm>
            <a:off x="1954340" y="2427223"/>
            <a:ext cx="246633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/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it-IT" sz="1500" b="1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2002</a:t>
                </a:r>
                <a:r>
                  <a:rPr lang="it-IT" sz="15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ricerca del decadimento </a:t>
                </a:r>
                <a14:m>
                  <m:oMath xmlns:m="http://schemas.openxmlformats.org/officeDocument/2006/math">
                    <m:r>
                      <a:rPr lang="it-IT" sz="1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sz="1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it-IT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15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a MEG</a:t>
                </a:r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blipFill>
                <a:blip r:embed="rId4"/>
                <a:stretch>
                  <a:fillRect l="-885" t="-12000" b="-1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3748CC8-0516-D91A-AFDC-E1C9D0C0FD5F}"/>
              </a:ext>
            </a:extLst>
          </p:cNvPr>
          <p:cNvSpPr txBox="1"/>
          <p:nvPr/>
        </p:nvSpPr>
        <p:spPr>
          <a:xfrm>
            <a:off x="7509310" y="6423782"/>
            <a:ext cx="30578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2073</a:t>
            </a:r>
            <a:r>
              <a:rPr lang="it-IT" sz="1500" dirty="0">
                <a:latin typeface="Aptos" panose="020B0004020202020204" pitchFamily="34" charset="0"/>
              </a:rPr>
              <a:t> in un ipotetico </a:t>
            </a:r>
            <a:r>
              <a:rPr lang="it-IT" sz="1500" dirty="0" err="1">
                <a:latin typeface="Aptos" panose="020B0004020202020204" pitchFamily="34" charset="0"/>
              </a:rPr>
              <a:t>Muon</a:t>
            </a:r>
            <a:r>
              <a:rPr lang="it-IT" sz="1500" dirty="0">
                <a:latin typeface="Aptos" panose="020B0004020202020204" pitchFamily="34" charset="0"/>
              </a:rPr>
              <a:t> Collider</a:t>
            </a:r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540FEA5D-447F-CE5B-B660-947F648356ED}"/>
              </a:ext>
            </a:extLst>
          </p:cNvPr>
          <p:cNvCxnSpPr>
            <a:cxnSpLocks/>
          </p:cNvCxnSpPr>
          <p:nvPr/>
        </p:nvCxnSpPr>
        <p:spPr>
          <a:xfrm>
            <a:off x="4767287" y="3172906"/>
            <a:ext cx="273185" cy="3996085"/>
          </a:xfrm>
          <a:prstGeom prst="line">
            <a:avLst/>
          </a:prstGeom>
          <a:ln w="57150">
            <a:solidFill>
              <a:srgbClr val="E5A5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e 134">
            <a:extLst>
              <a:ext uri="{FF2B5EF4-FFF2-40B4-BE49-F238E27FC236}">
                <a16:creationId xmlns:a16="http://schemas.microsoft.com/office/drawing/2014/main" id="{EEA30136-2E4C-5DA5-E307-715941A6EEA7}"/>
              </a:ext>
            </a:extLst>
          </p:cNvPr>
          <p:cNvSpPr/>
          <p:nvPr/>
        </p:nvSpPr>
        <p:spPr>
          <a:xfrm>
            <a:off x="5349507" y="64126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70638387-6C59-9BD0-4628-C5933B86B75D}"/>
              </a:ext>
            </a:extLst>
          </p:cNvPr>
          <p:cNvSpPr/>
          <p:nvPr/>
        </p:nvSpPr>
        <p:spPr>
          <a:xfrm>
            <a:off x="5714629" y="88309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CA779B8-FBF6-FF95-51E0-33B650E360B6}"/>
              </a:ext>
            </a:extLst>
          </p:cNvPr>
          <p:cNvCxnSpPr>
            <a:cxnSpLocks/>
            <a:stCxn id="135" idx="6"/>
            <a:endCxn id="12" idx="1"/>
          </p:cNvCxnSpPr>
          <p:nvPr/>
        </p:nvCxnSpPr>
        <p:spPr>
          <a:xfrm>
            <a:off x="5504673" y="718669"/>
            <a:ext cx="447639" cy="290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221C1A9-632A-D8CD-591B-A68234EC2965}"/>
              </a:ext>
            </a:extLst>
          </p:cNvPr>
          <p:cNvCxnSpPr>
            <a:cxnSpLocks/>
            <a:stCxn id="136" idx="6"/>
            <a:endCxn id="19" idx="1"/>
          </p:cNvCxnSpPr>
          <p:nvPr/>
        </p:nvCxnSpPr>
        <p:spPr>
          <a:xfrm flipV="1">
            <a:off x="5869795" y="957660"/>
            <a:ext cx="544626" cy="283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e 143">
            <a:extLst>
              <a:ext uri="{FF2B5EF4-FFF2-40B4-BE49-F238E27FC236}">
                <a16:creationId xmlns:a16="http://schemas.microsoft.com/office/drawing/2014/main" id="{0FFFC0AB-F0AC-83EE-CA0C-0F057267FAEF}"/>
              </a:ext>
            </a:extLst>
          </p:cNvPr>
          <p:cNvSpPr/>
          <p:nvPr/>
        </p:nvSpPr>
        <p:spPr>
          <a:xfrm>
            <a:off x="6445568" y="11884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2A053EE9-0E9F-D195-CF47-3406D46244D2}"/>
              </a:ext>
            </a:extLst>
          </p:cNvPr>
          <p:cNvCxnSpPr>
            <a:cxnSpLocks/>
            <a:stCxn id="144" idx="6"/>
            <a:endCxn id="20" idx="1"/>
          </p:cNvCxnSpPr>
          <p:nvPr/>
        </p:nvCxnSpPr>
        <p:spPr>
          <a:xfrm>
            <a:off x="6600734" y="1265892"/>
            <a:ext cx="362569" cy="2626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e 150">
            <a:extLst>
              <a:ext uri="{FF2B5EF4-FFF2-40B4-BE49-F238E27FC236}">
                <a16:creationId xmlns:a16="http://schemas.microsoft.com/office/drawing/2014/main" id="{8D39B60D-321C-EBBB-BC03-5AFE683FA2C2}"/>
              </a:ext>
            </a:extLst>
          </p:cNvPr>
          <p:cNvSpPr/>
          <p:nvPr/>
        </p:nvSpPr>
        <p:spPr>
          <a:xfrm>
            <a:off x="6709315" y="138999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BA4EF34E-6991-1E6E-68A2-86016BECF24F}"/>
              </a:ext>
            </a:extLst>
          </p:cNvPr>
          <p:cNvCxnSpPr>
            <a:cxnSpLocks/>
            <a:stCxn id="151" idx="6"/>
          </p:cNvCxnSpPr>
          <p:nvPr/>
        </p:nvCxnSpPr>
        <p:spPr>
          <a:xfrm flipV="1">
            <a:off x="6864481" y="1451547"/>
            <a:ext cx="31881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355BF315-D4E9-B2A2-ECB7-48F4A4064DB7}"/>
              </a:ext>
            </a:extLst>
          </p:cNvPr>
          <p:cNvCxnSpPr>
            <a:cxnSpLocks/>
          </p:cNvCxnSpPr>
          <p:nvPr/>
        </p:nvCxnSpPr>
        <p:spPr>
          <a:xfrm flipV="1">
            <a:off x="4918426" y="124557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3722E93E-7619-7958-C724-829DA5E1CF99}"/>
              </a:ext>
            </a:extLst>
          </p:cNvPr>
          <p:cNvCxnSpPr>
            <a:cxnSpLocks/>
          </p:cNvCxnSpPr>
          <p:nvPr/>
        </p:nvCxnSpPr>
        <p:spPr>
          <a:xfrm flipV="1">
            <a:off x="2940374" y="1159337"/>
            <a:ext cx="23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59D73FC-AB00-1794-5A72-F412EC0BD075}"/>
              </a:ext>
            </a:extLst>
          </p:cNvPr>
          <p:cNvSpPr txBox="1"/>
          <p:nvPr/>
        </p:nvSpPr>
        <p:spPr>
          <a:xfrm>
            <a:off x="3088790" y="1145718"/>
            <a:ext cx="1896424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non è la particella di Yukawa</a:t>
            </a:r>
          </a:p>
        </p:txBody>
      </p:sp>
      <p:sp>
        <p:nvSpPr>
          <p:cNvPr id="180" name="Ovale 179">
            <a:extLst>
              <a:ext uri="{FF2B5EF4-FFF2-40B4-BE49-F238E27FC236}">
                <a16:creationId xmlns:a16="http://schemas.microsoft.com/office/drawing/2014/main" id="{8FAC4F47-44B2-55CC-32AC-3BF3069F1097}"/>
              </a:ext>
            </a:extLst>
          </p:cNvPr>
          <p:cNvSpPr/>
          <p:nvPr/>
        </p:nvSpPr>
        <p:spPr>
          <a:xfrm>
            <a:off x="5156392" y="112984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Ovale 180">
            <a:extLst>
              <a:ext uri="{FF2B5EF4-FFF2-40B4-BE49-F238E27FC236}">
                <a16:creationId xmlns:a16="http://schemas.microsoft.com/office/drawing/2014/main" id="{20AF39B7-0BED-E2F7-907B-EBB0C7B12DAC}"/>
              </a:ext>
            </a:extLst>
          </p:cNvPr>
          <p:cNvSpPr/>
          <p:nvPr/>
        </p:nvSpPr>
        <p:spPr>
          <a:xfrm>
            <a:off x="4921709" y="1627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2" name="Connettore diritto 181">
            <a:extLst>
              <a:ext uri="{FF2B5EF4-FFF2-40B4-BE49-F238E27FC236}">
                <a16:creationId xmlns:a16="http://schemas.microsoft.com/office/drawing/2014/main" id="{1AAC7C60-4555-AE53-D0C2-E492480EA82D}"/>
              </a:ext>
            </a:extLst>
          </p:cNvPr>
          <p:cNvCxnSpPr>
            <a:cxnSpLocks/>
          </p:cNvCxnSpPr>
          <p:nvPr/>
        </p:nvCxnSpPr>
        <p:spPr>
          <a:xfrm>
            <a:off x="4117985" y="1701052"/>
            <a:ext cx="881307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e 183">
            <a:extLst>
              <a:ext uri="{FF2B5EF4-FFF2-40B4-BE49-F238E27FC236}">
                <a16:creationId xmlns:a16="http://schemas.microsoft.com/office/drawing/2014/main" id="{8904177C-3D3D-82F9-E340-1D5AC80BC72D}"/>
              </a:ext>
            </a:extLst>
          </p:cNvPr>
          <p:cNvSpPr/>
          <p:nvPr/>
        </p:nvSpPr>
        <p:spPr>
          <a:xfrm>
            <a:off x="7227008" y="184525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7AE523FB-E54A-1EAE-A4BA-85BB7E645C56}"/>
              </a:ext>
            </a:extLst>
          </p:cNvPr>
          <p:cNvCxnSpPr>
            <a:cxnSpLocks/>
          </p:cNvCxnSpPr>
          <p:nvPr/>
        </p:nvCxnSpPr>
        <p:spPr>
          <a:xfrm flipV="1">
            <a:off x="7322102" y="1910249"/>
            <a:ext cx="262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90D049AA-B186-9A60-BF47-039F98035A4B}"/>
              </a:ext>
            </a:extLst>
          </p:cNvPr>
          <p:cNvCxnSpPr>
            <a:cxnSpLocks/>
          </p:cNvCxnSpPr>
          <p:nvPr/>
        </p:nvCxnSpPr>
        <p:spPr>
          <a:xfrm flipV="1">
            <a:off x="7304591" y="1995605"/>
            <a:ext cx="466572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e 187">
            <a:extLst>
              <a:ext uri="{FF2B5EF4-FFF2-40B4-BE49-F238E27FC236}">
                <a16:creationId xmlns:a16="http://schemas.microsoft.com/office/drawing/2014/main" id="{C5222F50-172F-72FD-6F84-3537906B0C7E}"/>
              </a:ext>
            </a:extLst>
          </p:cNvPr>
          <p:cNvSpPr/>
          <p:nvPr/>
        </p:nvSpPr>
        <p:spPr>
          <a:xfrm>
            <a:off x="7542990" y="233373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84F55D59-7EC5-2723-3E5B-F717FC14B122}"/>
              </a:ext>
            </a:extLst>
          </p:cNvPr>
          <p:cNvCxnSpPr>
            <a:cxnSpLocks/>
          </p:cNvCxnSpPr>
          <p:nvPr/>
        </p:nvCxnSpPr>
        <p:spPr>
          <a:xfrm flipV="1">
            <a:off x="7586393" y="241113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e 189">
            <a:extLst>
              <a:ext uri="{FF2B5EF4-FFF2-40B4-BE49-F238E27FC236}">
                <a16:creationId xmlns:a16="http://schemas.microsoft.com/office/drawing/2014/main" id="{68F3B21E-D663-6D96-0E45-AB75EEABFA69}"/>
              </a:ext>
            </a:extLst>
          </p:cNvPr>
          <p:cNvSpPr/>
          <p:nvPr/>
        </p:nvSpPr>
        <p:spPr>
          <a:xfrm>
            <a:off x="4697293" y="216656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98441981-AF2F-9B9F-776B-0F7DF3167ADB}"/>
              </a:ext>
            </a:extLst>
          </p:cNvPr>
          <p:cNvCxnSpPr>
            <a:cxnSpLocks/>
          </p:cNvCxnSpPr>
          <p:nvPr/>
        </p:nvCxnSpPr>
        <p:spPr>
          <a:xfrm>
            <a:off x="4257023" y="223230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Ovale 3071">
            <a:extLst>
              <a:ext uri="{FF2B5EF4-FFF2-40B4-BE49-F238E27FC236}">
                <a16:creationId xmlns:a16="http://schemas.microsoft.com/office/drawing/2014/main" id="{4C0542CC-0DE1-2CE7-BFBA-AF9B5C44D4AF}"/>
              </a:ext>
            </a:extLst>
          </p:cNvPr>
          <p:cNvSpPr/>
          <p:nvPr/>
        </p:nvSpPr>
        <p:spPr>
          <a:xfrm>
            <a:off x="4598676" y="24099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73" name="Connettore diritto 3072">
            <a:extLst>
              <a:ext uri="{FF2B5EF4-FFF2-40B4-BE49-F238E27FC236}">
                <a16:creationId xmlns:a16="http://schemas.microsoft.com/office/drawing/2014/main" id="{D38B9755-D957-513E-51F8-D3C2F73DF08F}"/>
              </a:ext>
            </a:extLst>
          </p:cNvPr>
          <p:cNvCxnSpPr>
            <a:cxnSpLocks/>
          </p:cNvCxnSpPr>
          <p:nvPr/>
        </p:nvCxnSpPr>
        <p:spPr>
          <a:xfrm flipV="1">
            <a:off x="1843951" y="2439333"/>
            <a:ext cx="284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Connettore diritto 3074">
            <a:extLst>
              <a:ext uri="{FF2B5EF4-FFF2-40B4-BE49-F238E27FC236}">
                <a16:creationId xmlns:a16="http://schemas.microsoft.com/office/drawing/2014/main" id="{091E6647-CD49-BD05-7479-40D152AAE471}"/>
              </a:ext>
            </a:extLst>
          </p:cNvPr>
          <p:cNvCxnSpPr>
            <a:cxnSpLocks/>
          </p:cNvCxnSpPr>
          <p:nvPr/>
        </p:nvCxnSpPr>
        <p:spPr>
          <a:xfrm flipV="1">
            <a:off x="4390106" y="252573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onnettore diritto 3075">
            <a:extLst>
              <a:ext uri="{FF2B5EF4-FFF2-40B4-BE49-F238E27FC236}">
                <a16:creationId xmlns:a16="http://schemas.microsoft.com/office/drawing/2014/main" id="{EEE4FF29-0E09-20AF-001D-B1DF7F77068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020316" y="3078731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Ovale 3077">
            <a:extLst>
              <a:ext uri="{FF2B5EF4-FFF2-40B4-BE49-F238E27FC236}">
                <a16:creationId xmlns:a16="http://schemas.microsoft.com/office/drawing/2014/main" id="{C5738991-EA11-5998-AE7C-BB9FB04698AF}"/>
              </a:ext>
            </a:extLst>
          </p:cNvPr>
          <p:cNvSpPr/>
          <p:nvPr/>
        </p:nvSpPr>
        <p:spPr>
          <a:xfrm>
            <a:off x="7949438" y="3003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Ovale 3078">
            <a:extLst>
              <a:ext uri="{FF2B5EF4-FFF2-40B4-BE49-F238E27FC236}">
                <a16:creationId xmlns:a16="http://schemas.microsoft.com/office/drawing/2014/main" id="{05B70388-BCBB-0CA0-4D55-194A7F798B3C}"/>
              </a:ext>
            </a:extLst>
          </p:cNvPr>
          <p:cNvSpPr/>
          <p:nvPr/>
        </p:nvSpPr>
        <p:spPr>
          <a:xfrm>
            <a:off x="4407287" y="28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0" name="Connettore diritto 3079">
            <a:extLst>
              <a:ext uri="{FF2B5EF4-FFF2-40B4-BE49-F238E27FC236}">
                <a16:creationId xmlns:a16="http://schemas.microsoft.com/office/drawing/2014/main" id="{F8D2F4AD-6779-9029-2A21-E2145F34BF77}"/>
              </a:ext>
            </a:extLst>
          </p:cNvPr>
          <p:cNvCxnSpPr>
            <a:cxnSpLocks/>
          </p:cNvCxnSpPr>
          <p:nvPr/>
        </p:nvCxnSpPr>
        <p:spPr>
          <a:xfrm flipV="1">
            <a:off x="2091486" y="2896658"/>
            <a:ext cx="2376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Connettore diritto 3080">
            <a:extLst>
              <a:ext uri="{FF2B5EF4-FFF2-40B4-BE49-F238E27FC236}">
                <a16:creationId xmlns:a16="http://schemas.microsoft.com/office/drawing/2014/main" id="{3F7F2A42-3962-9641-5CD7-1C7AAB013BB7}"/>
              </a:ext>
            </a:extLst>
          </p:cNvPr>
          <p:cNvCxnSpPr>
            <a:cxnSpLocks/>
          </p:cNvCxnSpPr>
          <p:nvPr/>
        </p:nvCxnSpPr>
        <p:spPr>
          <a:xfrm flipV="1">
            <a:off x="4014186" y="2952452"/>
            <a:ext cx="46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Ovale 3081">
            <a:extLst>
              <a:ext uri="{FF2B5EF4-FFF2-40B4-BE49-F238E27FC236}">
                <a16:creationId xmlns:a16="http://schemas.microsoft.com/office/drawing/2014/main" id="{A54D11A8-0923-B03F-6138-ADE20CBA1DD7}"/>
              </a:ext>
            </a:extLst>
          </p:cNvPr>
          <p:cNvSpPr/>
          <p:nvPr/>
        </p:nvSpPr>
        <p:spPr>
          <a:xfrm>
            <a:off x="4118137" y="3546478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3" name="Connettore diritto 3082">
            <a:extLst>
              <a:ext uri="{FF2B5EF4-FFF2-40B4-BE49-F238E27FC236}">
                <a16:creationId xmlns:a16="http://schemas.microsoft.com/office/drawing/2014/main" id="{83C45348-F873-67C8-801F-3EEB44C36AA9}"/>
              </a:ext>
            </a:extLst>
          </p:cNvPr>
          <p:cNvCxnSpPr>
            <a:cxnSpLocks/>
          </p:cNvCxnSpPr>
          <p:nvPr/>
        </p:nvCxnSpPr>
        <p:spPr>
          <a:xfrm flipV="1">
            <a:off x="3174911" y="3628053"/>
            <a:ext cx="100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Ovale 3083">
            <a:extLst>
              <a:ext uri="{FF2B5EF4-FFF2-40B4-BE49-F238E27FC236}">
                <a16:creationId xmlns:a16="http://schemas.microsoft.com/office/drawing/2014/main" id="{56654305-2FE1-0FB2-CBA4-B2D110ADB98F}"/>
              </a:ext>
            </a:extLst>
          </p:cNvPr>
          <p:cNvSpPr/>
          <p:nvPr/>
        </p:nvSpPr>
        <p:spPr>
          <a:xfrm>
            <a:off x="4667024" y="363771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5" name="Connettore diritto 3084">
            <a:extLst>
              <a:ext uri="{FF2B5EF4-FFF2-40B4-BE49-F238E27FC236}">
                <a16:creationId xmlns:a16="http://schemas.microsoft.com/office/drawing/2014/main" id="{2D622C81-2026-2731-4074-D96B3AFA1734}"/>
              </a:ext>
            </a:extLst>
          </p:cNvPr>
          <p:cNvCxnSpPr>
            <a:cxnSpLocks/>
          </p:cNvCxnSpPr>
          <p:nvPr/>
        </p:nvCxnSpPr>
        <p:spPr>
          <a:xfrm flipV="1">
            <a:off x="4738874" y="3729705"/>
            <a:ext cx="432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Ovale 3085">
            <a:extLst>
              <a:ext uri="{FF2B5EF4-FFF2-40B4-BE49-F238E27FC236}">
                <a16:creationId xmlns:a16="http://schemas.microsoft.com/office/drawing/2014/main" id="{BA26BF6E-AB54-A6B3-9345-B94508438FAC}"/>
              </a:ext>
            </a:extLst>
          </p:cNvPr>
          <p:cNvSpPr/>
          <p:nvPr/>
        </p:nvSpPr>
        <p:spPr>
          <a:xfrm>
            <a:off x="8447278" y="35727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7" name="Connettore diritto 3086">
            <a:extLst>
              <a:ext uri="{FF2B5EF4-FFF2-40B4-BE49-F238E27FC236}">
                <a16:creationId xmlns:a16="http://schemas.microsoft.com/office/drawing/2014/main" id="{B94F0EBF-30D8-3F73-AB60-DA0D9903ED4A}"/>
              </a:ext>
            </a:extLst>
          </p:cNvPr>
          <p:cNvCxnSpPr>
            <a:cxnSpLocks/>
          </p:cNvCxnSpPr>
          <p:nvPr/>
        </p:nvCxnSpPr>
        <p:spPr>
          <a:xfrm flipV="1">
            <a:off x="8531273" y="366081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D6745DF-12AC-0730-921C-447E3FD6B93F}"/>
              </a:ext>
            </a:extLst>
          </p:cNvPr>
          <p:cNvSpPr txBox="1"/>
          <p:nvPr/>
        </p:nvSpPr>
        <p:spPr>
          <a:xfrm>
            <a:off x="618101" y="5016313"/>
            <a:ext cx="2259838" cy="45865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del bosone di Higgs in 4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5E9588E-B76C-E921-469E-7F4DE7E54CAA}"/>
              </a:ext>
            </a:extLst>
          </p:cNvPr>
          <p:cNvSpPr/>
          <p:nvPr/>
        </p:nvSpPr>
        <p:spPr>
          <a:xfrm>
            <a:off x="9229598" y="44668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10D6B77-BBFA-4E99-DCD9-4D8BE1B2E444}"/>
              </a:ext>
            </a:extLst>
          </p:cNvPr>
          <p:cNvCxnSpPr>
            <a:cxnSpLocks/>
          </p:cNvCxnSpPr>
          <p:nvPr/>
        </p:nvCxnSpPr>
        <p:spPr>
          <a:xfrm flipV="1">
            <a:off x="9369462" y="4535017"/>
            <a:ext cx="25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>
            <a:extLst>
              <a:ext uri="{FF2B5EF4-FFF2-40B4-BE49-F238E27FC236}">
                <a16:creationId xmlns:a16="http://schemas.microsoft.com/office/drawing/2014/main" id="{D325455E-AF38-8471-D33B-5B86BF85F492}"/>
              </a:ext>
            </a:extLst>
          </p:cNvPr>
          <p:cNvSpPr/>
          <p:nvPr/>
        </p:nvSpPr>
        <p:spPr>
          <a:xfrm>
            <a:off x="9605518" y="48935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64C66615-5AD7-8F82-22A3-7FA8EA59BE2E}"/>
              </a:ext>
            </a:extLst>
          </p:cNvPr>
          <p:cNvCxnSpPr>
            <a:cxnSpLocks/>
          </p:cNvCxnSpPr>
          <p:nvPr/>
        </p:nvCxnSpPr>
        <p:spPr>
          <a:xfrm flipV="1">
            <a:off x="9694582" y="4982057"/>
            <a:ext cx="576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FF124BEE-ED2B-2663-71BF-FDD31511D9C2}"/>
              </a:ext>
            </a:extLst>
          </p:cNvPr>
          <p:cNvSpPr/>
          <p:nvPr/>
        </p:nvSpPr>
        <p:spPr>
          <a:xfrm>
            <a:off x="6293358" y="50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79B977F7-382A-DC11-CEC5-575A211AECFA}"/>
              </a:ext>
            </a:extLst>
          </p:cNvPr>
          <p:cNvCxnSpPr>
            <a:cxnSpLocks/>
          </p:cNvCxnSpPr>
          <p:nvPr/>
        </p:nvCxnSpPr>
        <p:spPr>
          <a:xfrm flipV="1">
            <a:off x="6372262" y="5134457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>
            <a:extLst>
              <a:ext uri="{FF2B5EF4-FFF2-40B4-BE49-F238E27FC236}">
                <a16:creationId xmlns:a16="http://schemas.microsoft.com/office/drawing/2014/main" id="{CD94CA09-A268-448F-8E6E-1B2C924C2598}"/>
              </a:ext>
            </a:extLst>
          </p:cNvPr>
          <p:cNvSpPr/>
          <p:nvPr/>
        </p:nvSpPr>
        <p:spPr>
          <a:xfrm>
            <a:off x="3661386" y="464295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BFC7C41-AE06-E05A-64E0-500C2305E034}"/>
              </a:ext>
            </a:extLst>
          </p:cNvPr>
          <p:cNvCxnSpPr>
            <a:cxnSpLocks/>
          </p:cNvCxnSpPr>
          <p:nvPr/>
        </p:nvCxnSpPr>
        <p:spPr>
          <a:xfrm flipV="1">
            <a:off x="3448827" y="4718567"/>
            <a:ext cx="28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e 63">
            <a:extLst>
              <a:ext uri="{FF2B5EF4-FFF2-40B4-BE49-F238E27FC236}">
                <a16:creationId xmlns:a16="http://schemas.microsoft.com/office/drawing/2014/main" id="{1C0CC8BC-E6A8-C887-7C02-D61B53A7020B}"/>
              </a:ext>
            </a:extLst>
          </p:cNvPr>
          <p:cNvSpPr/>
          <p:nvPr/>
        </p:nvSpPr>
        <p:spPr>
          <a:xfrm>
            <a:off x="3508986" y="50391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C6EC2BD-30F0-D676-91A2-9C863448E3AB}"/>
              </a:ext>
            </a:extLst>
          </p:cNvPr>
          <p:cNvCxnSpPr>
            <a:cxnSpLocks/>
          </p:cNvCxnSpPr>
          <p:nvPr/>
        </p:nvCxnSpPr>
        <p:spPr>
          <a:xfrm flipV="1">
            <a:off x="2890027" y="5114807"/>
            <a:ext cx="68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9F83018-B6D9-4CF9-0FB0-1E86E70715A8}"/>
              </a:ext>
            </a:extLst>
          </p:cNvPr>
          <p:cNvSpPr txBox="1"/>
          <p:nvPr/>
        </p:nvSpPr>
        <p:spPr>
          <a:xfrm>
            <a:off x="4086298" y="5130365"/>
            <a:ext cx="2094806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evento di muone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Ice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-Cube indotto da neutrini a 4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PeV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2DDFCB00-9393-A5DE-2EDB-201F5BA3CDD4}"/>
              </a:ext>
            </a:extLst>
          </p:cNvPr>
          <p:cNvSpPr/>
          <p:nvPr/>
        </p:nvSpPr>
        <p:spPr>
          <a:xfrm>
            <a:off x="3468346" y="516111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5306DF3-6C50-805E-8FB0-3764A1942EA3}"/>
              </a:ext>
            </a:extLst>
          </p:cNvPr>
          <p:cNvCxnSpPr>
            <a:cxnSpLocks/>
          </p:cNvCxnSpPr>
          <p:nvPr/>
        </p:nvCxnSpPr>
        <p:spPr>
          <a:xfrm flipV="1">
            <a:off x="3549626" y="524312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e 68">
            <a:extLst>
              <a:ext uri="{FF2B5EF4-FFF2-40B4-BE49-F238E27FC236}">
                <a16:creationId xmlns:a16="http://schemas.microsoft.com/office/drawing/2014/main" id="{7269FDA9-12F8-386B-4252-4BD8359FF937}"/>
              </a:ext>
            </a:extLst>
          </p:cNvPr>
          <p:cNvSpPr/>
          <p:nvPr/>
        </p:nvSpPr>
        <p:spPr>
          <a:xfrm>
            <a:off x="3326106" y="547607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EA930350-353F-8177-058C-91CB28619402}"/>
              </a:ext>
            </a:extLst>
          </p:cNvPr>
          <p:cNvCxnSpPr>
            <a:cxnSpLocks/>
          </p:cNvCxnSpPr>
          <p:nvPr/>
        </p:nvCxnSpPr>
        <p:spPr>
          <a:xfrm flipV="1">
            <a:off x="2890027" y="5551687"/>
            <a:ext cx="5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AABEE031-F059-A587-4EDB-62BBF4C54519}"/>
              </a:ext>
            </a:extLst>
          </p:cNvPr>
          <p:cNvCxnSpPr>
            <a:cxnSpLocks/>
          </p:cNvCxnSpPr>
          <p:nvPr/>
        </p:nvCxnSpPr>
        <p:spPr>
          <a:xfrm flipV="1">
            <a:off x="7083729" y="6595524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e 72">
            <a:extLst>
              <a:ext uri="{FF2B5EF4-FFF2-40B4-BE49-F238E27FC236}">
                <a16:creationId xmlns:a16="http://schemas.microsoft.com/office/drawing/2014/main" id="{3BD62DE4-05CF-F516-7C70-A1A282BD81B9}"/>
              </a:ext>
            </a:extLst>
          </p:cNvPr>
          <p:cNvSpPr/>
          <p:nvPr/>
        </p:nvSpPr>
        <p:spPr>
          <a:xfrm>
            <a:off x="6963303" y="6509801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09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magine 6" descr="Immagine che contiene interno, arredo, vestiti, persona&#10;&#10;Descrizione generata automaticamente">
            <a:extLst>
              <a:ext uri="{FF2B5EF4-FFF2-40B4-BE49-F238E27FC236}">
                <a16:creationId xmlns:a16="http://schemas.microsoft.com/office/drawing/2014/main" id="{4BA4E79C-D112-B52D-296B-69C6EC491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6606582A-CB56-DD49-0D03-5552C025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61925"/>
            <a:ext cx="10515600" cy="1325563"/>
          </a:xfrm>
        </p:spPr>
        <p:txBody>
          <a:bodyPr/>
          <a:lstStyle/>
          <a:p>
            <a:r>
              <a:rPr lang="it-IT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In un futuro 2073</a:t>
            </a:r>
          </a:p>
        </p:txBody>
      </p:sp>
    </p:spTree>
    <p:extLst>
      <p:ext uri="{BB962C8B-B14F-4D97-AF65-F5344CB8AC3E}">
        <p14:creationId xmlns:p14="http://schemas.microsoft.com/office/powerpoint/2010/main" val="3968118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8302A8-E115-BC59-48FE-D84572A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9AA013C-4451-793C-1A86-E8A838A156F1}"/>
              </a:ext>
            </a:extLst>
          </p:cNvPr>
          <p:cNvSpPr txBox="1">
            <a:spLocks/>
          </p:cNvSpPr>
          <p:nvPr/>
        </p:nvSpPr>
        <p:spPr>
          <a:xfrm>
            <a:off x="211978" y="41388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Muoni o elettroni?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D2A1952-6ED9-0609-B02F-9D01AE88E127}"/>
                  </a:ext>
                </a:extLst>
              </p:cNvPr>
              <p:cNvSpPr txBox="1"/>
              <p:nvPr/>
            </p:nvSpPr>
            <p:spPr>
              <a:xfrm>
                <a:off x="341462" y="3651541"/>
                <a:ext cx="1100108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1" smtClean="0">
                              <a:solidFill>
                                <a:srgbClr val="E5A50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D2A1952-6ED9-0609-B02F-9D01AE88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62" y="3651541"/>
                <a:ext cx="1100108" cy="618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3C079287-506B-F7CD-BB6C-E83BD9D57984}"/>
                  </a:ext>
                </a:extLst>
              </p:cNvPr>
              <p:cNvSpPr txBox="1"/>
              <p:nvPr/>
            </p:nvSpPr>
            <p:spPr>
              <a:xfrm>
                <a:off x="341462" y="5388005"/>
                <a:ext cx="1692963" cy="666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3C079287-506B-F7CD-BB6C-E83BD9D57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62" y="5388005"/>
                <a:ext cx="1692963" cy="666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AE963EE2-A7CD-8935-AA05-46B510BFABE9}"/>
                  </a:ext>
                </a:extLst>
              </p:cNvPr>
              <p:cNvSpPr txBox="1"/>
              <p:nvPr/>
            </p:nvSpPr>
            <p:spPr>
              <a:xfrm>
                <a:off x="341462" y="4404731"/>
                <a:ext cx="1692964" cy="795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AE963EE2-A7CD-8935-AA05-46B510BFA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62" y="4404731"/>
                <a:ext cx="1692964" cy="795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uppo 38">
            <a:extLst>
              <a:ext uri="{FF2B5EF4-FFF2-40B4-BE49-F238E27FC236}">
                <a16:creationId xmlns:a16="http://schemas.microsoft.com/office/drawing/2014/main" id="{357DBEAC-194E-C389-6577-03B8641D3D16}"/>
              </a:ext>
            </a:extLst>
          </p:cNvPr>
          <p:cNvGrpSpPr/>
          <p:nvPr/>
        </p:nvGrpSpPr>
        <p:grpSpPr>
          <a:xfrm>
            <a:off x="381666" y="1338942"/>
            <a:ext cx="7124556" cy="1694895"/>
            <a:chOff x="879506" y="1095033"/>
            <a:chExt cx="7124556" cy="1694895"/>
          </a:xfrm>
        </p:grpSpPr>
        <p:pic>
          <p:nvPicPr>
            <p:cNvPr id="26" name="Immagine 25" descr="Immagine che contiene linea&#10;&#10;Descrizione generata automaticamente">
              <a:extLst>
                <a:ext uri="{FF2B5EF4-FFF2-40B4-BE49-F238E27FC236}">
                  <a16:creationId xmlns:a16="http://schemas.microsoft.com/office/drawing/2014/main" id="{787D2128-CE6F-113F-4333-4AA43B629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78877" y="569991"/>
              <a:ext cx="1578610" cy="2844477"/>
            </a:xfrm>
            <a:prstGeom prst="rect">
              <a:avLst/>
            </a:prstGeom>
          </p:spPr>
        </p:pic>
        <p:pic>
          <p:nvPicPr>
            <p:cNvPr id="27" name="Immagine 26" descr="Immagine che contiene linea&#10;&#10;Descrizione generata automaticamente">
              <a:extLst>
                <a:ext uri="{FF2B5EF4-FFF2-40B4-BE49-F238E27FC236}">
                  <a16:creationId xmlns:a16="http://schemas.microsoft.com/office/drawing/2014/main" id="{F91520BC-B2E1-E901-984E-09F2E9579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65222" y="542271"/>
              <a:ext cx="1578610" cy="2844477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FAE55653-33CE-D416-3647-0156B15E82EB}"/>
                </a:ext>
              </a:extLst>
            </p:cNvPr>
            <p:cNvSpPr txBox="1"/>
            <p:nvPr/>
          </p:nvSpPr>
          <p:spPr>
            <a:xfrm>
              <a:off x="3689084" y="109503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m</a:t>
              </a:r>
              <a:r>
                <a:rPr lang="it-IT" baseline="30000" dirty="0"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A7B8C188-D1E6-83BA-B5B3-19B0D522B515}"/>
                </a:ext>
              </a:extLst>
            </p:cNvPr>
            <p:cNvSpPr txBox="1"/>
            <p:nvPr/>
          </p:nvSpPr>
          <p:spPr>
            <a:xfrm>
              <a:off x="3689084" y="242059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Symbol" panose="05050102010706020507" pitchFamily="18" charset="2"/>
                </a:rPr>
                <a:t>m</a:t>
              </a:r>
              <a:r>
                <a:rPr lang="it-IT" baseline="30000" dirty="0">
                  <a:latin typeface="Symbol" panose="05050102010706020507" pitchFamily="18" charset="2"/>
                </a:rPr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DA974E10-EB8A-FF55-8531-8F8BD80C4EC7}"/>
                    </a:ext>
                  </a:extLst>
                </p:cNvPr>
                <p:cNvSpPr txBox="1"/>
                <p:nvPr/>
              </p:nvSpPr>
              <p:spPr>
                <a:xfrm>
                  <a:off x="886495" y="2420596"/>
                  <a:ext cx="481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DA974E10-EB8A-FF55-8531-8F8BD80C4E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95" y="2420596"/>
                  <a:ext cx="48115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9B63FF9A-0DF0-02FB-4877-7730AA039A44}"/>
                    </a:ext>
                  </a:extLst>
                </p:cNvPr>
                <p:cNvSpPr txBox="1"/>
                <p:nvPr/>
              </p:nvSpPr>
              <p:spPr>
                <a:xfrm>
                  <a:off x="879506" y="1175204"/>
                  <a:ext cx="495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9B63FF9A-0DF0-02FB-4877-7730AA039A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506" y="1175204"/>
                  <a:ext cx="49513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9396D307-6A63-32D8-E3CB-38026A590F6B}"/>
                    </a:ext>
                  </a:extLst>
                </p:cNvPr>
                <p:cNvSpPr txBox="1"/>
                <p:nvPr/>
              </p:nvSpPr>
              <p:spPr>
                <a:xfrm>
                  <a:off x="4630951" y="2420596"/>
                  <a:ext cx="481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9396D307-6A63-32D8-E3CB-38026A590F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0951" y="2420596"/>
                  <a:ext cx="4811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86B19EA0-B283-06CD-3941-E781E0D77C1F}"/>
                    </a:ext>
                  </a:extLst>
                </p:cNvPr>
                <p:cNvSpPr txBox="1"/>
                <p:nvPr/>
              </p:nvSpPr>
              <p:spPr>
                <a:xfrm>
                  <a:off x="7508926" y="2380889"/>
                  <a:ext cx="4811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86B19EA0-B283-06CD-3941-E781E0D77C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8926" y="2380889"/>
                  <a:ext cx="4811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0B8164DA-3C64-E0F7-7620-464F166E37CF}"/>
                    </a:ext>
                  </a:extLst>
                </p:cNvPr>
                <p:cNvSpPr txBox="1"/>
                <p:nvPr/>
              </p:nvSpPr>
              <p:spPr>
                <a:xfrm>
                  <a:off x="4630951" y="1170965"/>
                  <a:ext cx="495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0B8164DA-3C64-E0F7-7620-464F166E3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0951" y="1170965"/>
                  <a:ext cx="49513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3088E56B-EEBE-E4ED-7DDC-4399678E27FA}"/>
                    </a:ext>
                  </a:extLst>
                </p:cNvPr>
                <p:cNvSpPr txBox="1"/>
                <p:nvPr/>
              </p:nvSpPr>
              <p:spPr>
                <a:xfrm>
                  <a:off x="7508926" y="1154747"/>
                  <a:ext cx="495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it-IT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3088E56B-EEBE-E4ED-7DDC-4399678E27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8926" y="1154747"/>
                  <a:ext cx="49513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319E77E6-D1EE-B8E0-BD92-F230AC706755}"/>
                </a:ext>
              </a:extLst>
            </p:cNvPr>
            <p:cNvSpPr txBox="1"/>
            <p:nvPr/>
          </p:nvSpPr>
          <p:spPr>
            <a:xfrm>
              <a:off x="2266845" y="1464365"/>
              <a:ext cx="308098" cy="369332"/>
            </a:xfrm>
            <a:prstGeom prst="rect">
              <a:avLst/>
            </a:prstGeom>
            <a:gradFill flip="none" rotWithShape="1">
              <a:gsLst>
                <a:gs pos="0">
                  <a:srgbClr val="F8D244">
                    <a:tint val="66000"/>
                    <a:satMod val="160000"/>
                  </a:srgbClr>
                </a:gs>
                <a:gs pos="50000">
                  <a:srgbClr val="F8D244">
                    <a:tint val="44500"/>
                    <a:satMod val="160000"/>
                  </a:srgbClr>
                </a:gs>
                <a:gs pos="100000">
                  <a:srgbClr val="F8D244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i="1">
                  <a:latin typeface="Cambria Math" panose="02040503050406030204" pitchFamily="18" charset="0"/>
                </a:defRPr>
              </a:lvl1pPr>
            </a:lstStyle>
            <a:p>
              <a:r>
                <a:rPr lang="it-IT" dirty="0"/>
                <a:t>Z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B3A87F56-A4B8-FEA7-F51F-FDA04BCB3ACD}"/>
                </a:ext>
              </a:extLst>
            </p:cNvPr>
            <p:cNvSpPr txBox="1"/>
            <p:nvPr/>
          </p:nvSpPr>
          <p:spPr>
            <a:xfrm>
              <a:off x="6098102" y="1464365"/>
              <a:ext cx="308098" cy="369332"/>
            </a:xfrm>
            <a:prstGeom prst="rect">
              <a:avLst/>
            </a:prstGeom>
            <a:gradFill flip="none" rotWithShape="1">
              <a:gsLst>
                <a:gs pos="0">
                  <a:srgbClr val="F8D244">
                    <a:tint val="66000"/>
                    <a:satMod val="160000"/>
                  </a:srgbClr>
                </a:gs>
                <a:gs pos="50000">
                  <a:srgbClr val="F8D244">
                    <a:tint val="44500"/>
                    <a:satMod val="160000"/>
                  </a:srgbClr>
                </a:gs>
                <a:gs pos="100000">
                  <a:srgbClr val="F8D244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i="1">
                  <a:latin typeface="Cambria Math" panose="02040503050406030204" pitchFamily="18" charset="0"/>
                </a:defRPr>
              </a:lvl1pPr>
            </a:lstStyle>
            <a:p>
              <a:r>
                <a:rPr lang="it-IT" dirty="0"/>
                <a:t>Z</a:t>
              </a:r>
            </a:p>
          </p:txBody>
        </p:sp>
      </p:grpSp>
      <p:pic>
        <p:nvPicPr>
          <p:cNvPr id="1026" name="Picture 2" descr="Poster: The Relationship between Resonance Width and Particle Lifetimes">
            <a:extLst>
              <a:ext uri="{FF2B5EF4-FFF2-40B4-BE49-F238E27FC236}">
                <a16:creationId xmlns:a16="http://schemas.microsoft.com/office/drawing/2014/main" id="{EE2A4FB5-92D8-7878-1020-A31C7E00E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55" y="1041314"/>
            <a:ext cx="3970095" cy="46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ella 21">
                <a:extLst>
                  <a:ext uri="{FF2B5EF4-FFF2-40B4-BE49-F238E27FC236}">
                    <a16:creationId xmlns:a16="http://schemas.microsoft.com/office/drawing/2014/main" id="{59122FCF-930D-E28D-CFDF-EBBA4BEDCC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5086363"/>
                  </p:ext>
                </p:extLst>
              </p:nvPr>
            </p:nvGraphicFramePr>
            <p:xfrm>
              <a:off x="2984304" y="3717166"/>
              <a:ext cx="2615958" cy="14833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22438">
                      <a:extLst>
                        <a:ext uri="{9D8B030D-6E8A-4147-A177-3AD203B41FA5}">
                          <a16:colId xmlns:a16="http://schemas.microsoft.com/office/drawing/2014/main" val="782159213"/>
                        </a:ext>
                      </a:extLst>
                    </a:gridCol>
                    <a:gridCol w="1493520">
                      <a:extLst>
                        <a:ext uri="{9D8B030D-6E8A-4147-A177-3AD203B41FA5}">
                          <a16:colId xmlns:a16="http://schemas.microsoft.com/office/drawing/2014/main" val="17377531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𝓑</m:t>
                                </m:r>
                              </m:oMath>
                            </m:oMathPara>
                          </a14:m>
                          <a:endParaRPr lang="it-IT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1782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𝓵</m:t>
                                    </m:r>
                                  </m:e>
                                  <m:sup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𝓵</m:t>
                                    </m:r>
                                  </m:e>
                                  <m:sup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kern="1200" dirty="0">
                              <a:solidFill>
                                <a:schemeClr val="dk1"/>
                              </a:solidFill>
                              <a:latin typeface="Aptos" panose="020B0004020202020204" pitchFamily="34" charset="0"/>
                              <a:ea typeface="+mn-ea"/>
                              <a:cs typeface="+mn-cs"/>
                            </a:rPr>
                            <a:t>~3.5%</a:t>
                          </a:r>
                          <a:endParaRPr lang="it-IT" sz="1600" dirty="0">
                            <a:latin typeface="Aptos" panose="020B00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3584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it-IT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</m:acc>
                                <m:r>
                                  <a:rPr lang="it-IT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𝝂</m:t>
                                </m:r>
                              </m:oMath>
                            </m:oMathPara>
                          </a14:m>
                          <a:endParaRPr lang="it-IT" sz="1600" b="1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kern="1200" dirty="0">
                              <a:solidFill>
                                <a:schemeClr val="dk1"/>
                              </a:solidFill>
                              <a:latin typeface="Aptos" panose="020B0004020202020204" pitchFamily="34" charset="0"/>
                              <a:ea typeface="+mn-ea"/>
                              <a:cs typeface="+mn-cs"/>
                            </a:rPr>
                            <a:t>~6.9%</a:t>
                          </a:r>
                          <a:endParaRPr lang="it-IT" sz="1600" dirty="0">
                            <a:latin typeface="Aptos" panose="020B00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7149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0" dirty="0">
                              <a:latin typeface="+mn-lt"/>
                            </a:rPr>
                            <a:t>adroni</a:t>
                          </a:r>
                          <a:endParaRPr lang="it-IT" sz="1600" b="0" baseline="-25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kern="1200" dirty="0">
                              <a:solidFill>
                                <a:schemeClr val="dk1"/>
                              </a:solidFill>
                              <a:latin typeface="Aptos" panose="020B0004020202020204" pitchFamily="34" charset="0"/>
                              <a:ea typeface="+mn-ea"/>
                              <a:cs typeface="+mn-cs"/>
                            </a:rPr>
                            <a:t>~69%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9633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ella 21">
                <a:extLst>
                  <a:ext uri="{FF2B5EF4-FFF2-40B4-BE49-F238E27FC236}">
                    <a16:creationId xmlns:a16="http://schemas.microsoft.com/office/drawing/2014/main" id="{59122FCF-930D-E28D-CFDF-EBBA4BEDCC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5086363"/>
                  </p:ext>
                </p:extLst>
              </p:nvPr>
            </p:nvGraphicFramePr>
            <p:xfrm>
              <a:off x="2984304" y="3717166"/>
              <a:ext cx="2615958" cy="14833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22438">
                      <a:extLst>
                        <a:ext uri="{9D8B030D-6E8A-4147-A177-3AD203B41FA5}">
                          <a16:colId xmlns:a16="http://schemas.microsoft.com/office/drawing/2014/main" val="782159213"/>
                        </a:ext>
                      </a:extLst>
                    </a:gridCol>
                    <a:gridCol w="1493520">
                      <a:extLst>
                        <a:ext uri="{9D8B030D-6E8A-4147-A177-3AD203B41FA5}">
                          <a16:colId xmlns:a16="http://schemas.microsoft.com/office/drawing/2014/main" val="17377531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it-IT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3"/>
                          <a:stretch>
                            <a:fillRect l="-75918" t="-1639" r="-1633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1782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3"/>
                          <a:stretch>
                            <a:fillRect l="-541" t="-100000" r="-134595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kern="1200" dirty="0">
                              <a:solidFill>
                                <a:schemeClr val="dk1"/>
                              </a:solidFill>
                              <a:latin typeface="Aptos" panose="020B0004020202020204" pitchFamily="34" charset="0"/>
                              <a:ea typeface="+mn-ea"/>
                              <a:cs typeface="+mn-cs"/>
                            </a:rPr>
                            <a:t>~3.5%</a:t>
                          </a:r>
                          <a:endParaRPr lang="it-IT" sz="1600" dirty="0">
                            <a:latin typeface="Aptos" panose="020B00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3584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13"/>
                          <a:stretch>
                            <a:fillRect l="-541" t="-203279" r="-134595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kern="1200" dirty="0">
                              <a:solidFill>
                                <a:schemeClr val="dk1"/>
                              </a:solidFill>
                              <a:latin typeface="Aptos" panose="020B0004020202020204" pitchFamily="34" charset="0"/>
                              <a:ea typeface="+mn-ea"/>
                              <a:cs typeface="+mn-cs"/>
                            </a:rPr>
                            <a:t>~6.9%</a:t>
                          </a:r>
                          <a:endParaRPr lang="it-IT" sz="1600" dirty="0">
                            <a:latin typeface="Aptos" panose="020B00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71495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600" b="0" dirty="0">
                              <a:latin typeface="+mn-lt"/>
                            </a:rPr>
                            <a:t>adroni</a:t>
                          </a:r>
                          <a:endParaRPr lang="it-IT" sz="1600" b="0" baseline="-25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kern="1200" dirty="0">
                              <a:solidFill>
                                <a:schemeClr val="dk1"/>
                              </a:solidFill>
                              <a:latin typeface="Aptos" panose="020B0004020202020204" pitchFamily="34" charset="0"/>
                              <a:ea typeface="+mn-ea"/>
                              <a:cs typeface="+mn-cs"/>
                            </a:rPr>
                            <a:t>~69%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9633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31199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03C363-EBB4-3F14-83DA-F6B5F6B3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7BC678CB-BC72-3843-02C5-FEBCC135D3DB}"/>
              </a:ext>
            </a:extLst>
          </p:cNvPr>
          <p:cNvSpPr txBox="1">
            <a:spLocks/>
          </p:cNvSpPr>
          <p:nvPr/>
        </p:nvSpPr>
        <p:spPr>
          <a:xfrm>
            <a:off x="211755" y="4074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Perché proprio un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Muon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 Collider? Le dimensioni contano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33D232C-9CA3-C162-6B3B-BF9C43287108}"/>
                  </a:ext>
                </a:extLst>
              </p:cNvPr>
              <p:cNvSpPr txBox="1"/>
              <p:nvPr/>
            </p:nvSpPr>
            <p:spPr>
              <a:xfrm>
                <a:off x="6626310" y="2320373"/>
                <a:ext cx="2567691" cy="1000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33D232C-9CA3-C162-6B3B-BF9C43287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10" y="2320373"/>
                <a:ext cx="2567691" cy="1000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0F1E0E9-5A22-991D-9616-04CD137F380E}"/>
                  </a:ext>
                </a:extLst>
              </p:cNvPr>
              <p:cNvSpPr txBox="1"/>
              <p:nvPr/>
            </p:nvSpPr>
            <p:spPr>
              <a:xfrm>
                <a:off x="441960" y="2369724"/>
                <a:ext cx="1664174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𝑞𝐵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𝑞𝑐𝐵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0F1E0E9-5A22-991D-9616-04CD137F3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" y="2369724"/>
                <a:ext cx="1664174" cy="657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D874195-761E-C023-42A8-CB140DA01368}"/>
              </a:ext>
            </a:extLst>
          </p:cNvPr>
          <p:cNvSpPr txBox="1"/>
          <p:nvPr/>
        </p:nvSpPr>
        <p:spPr>
          <a:xfrm>
            <a:off x="211755" y="188511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Forza di Lorentz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BDAFD1A-9765-ED6C-DB20-CCC97DCDDBFB}"/>
              </a:ext>
            </a:extLst>
          </p:cNvPr>
          <p:cNvSpPr txBox="1"/>
          <p:nvPr/>
        </p:nvSpPr>
        <p:spPr>
          <a:xfrm>
            <a:off x="6626310" y="189570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Aptos" panose="020B0004020202020204" pitchFamily="34" charset="0"/>
              </a:rPr>
              <a:t>Potenza irradiata</a:t>
            </a:r>
          </a:p>
        </p:txBody>
      </p:sp>
      <p:pic>
        <p:nvPicPr>
          <p:cNvPr id="4" name="Picture 16" descr="layout.eps">
            <a:extLst>
              <a:ext uri="{FF2B5EF4-FFF2-40B4-BE49-F238E27FC236}">
                <a16:creationId xmlns:a16="http://schemas.microsoft.com/office/drawing/2014/main" id="{DD20B75B-C005-B358-1966-906C9D1509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5" b="34621"/>
          <a:stretch/>
        </p:blipFill>
        <p:spPr>
          <a:xfrm>
            <a:off x="211755" y="3416675"/>
            <a:ext cx="1331356" cy="2189084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7E1A266D-2A06-F866-C319-59500A8AC4AB}"/>
              </a:ext>
            </a:extLst>
          </p:cNvPr>
          <p:cNvGrpSpPr/>
          <p:nvPr/>
        </p:nvGrpSpPr>
        <p:grpSpPr>
          <a:xfrm>
            <a:off x="6392596" y="3234983"/>
            <a:ext cx="4745577" cy="2977281"/>
            <a:chOff x="774778" y="3250182"/>
            <a:chExt cx="4745577" cy="2977281"/>
          </a:xfrm>
        </p:grpSpPr>
        <p:pic>
          <p:nvPicPr>
            <p:cNvPr id="7" name="Picture 16" descr="layout.eps">
              <a:extLst>
                <a:ext uri="{FF2B5EF4-FFF2-40B4-BE49-F238E27FC236}">
                  <a16:creationId xmlns:a16="http://schemas.microsoft.com/office/drawing/2014/main" id="{C9C521F5-A3B3-AEA2-D661-DB290B9DB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81"/>
            <a:stretch/>
          </p:blipFill>
          <p:spPr>
            <a:xfrm>
              <a:off x="774778" y="3250182"/>
              <a:ext cx="4745577" cy="2977281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2685FF0-13F3-09B3-B59B-06072C4F4474}"/>
                </a:ext>
              </a:extLst>
            </p:cNvPr>
            <p:cNvSpPr txBox="1"/>
            <p:nvPr/>
          </p:nvSpPr>
          <p:spPr>
            <a:xfrm>
              <a:off x="2940216" y="4339552"/>
              <a:ext cx="81144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3200" dirty="0" err="1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  <a:r>
                <a:rPr lang="it-IT" sz="3200" baseline="30000" dirty="0" err="1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r>
                <a:rPr lang="it-IT" sz="3200" dirty="0" err="1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  <a:r>
                <a:rPr lang="it-IT" sz="3200" baseline="30000" dirty="0">
                  <a:solidFill>
                    <a:schemeClr val="accent6">
                      <a:lumMod val="75000"/>
                    </a:schemeClr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710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84D6929A-A777-193A-C0A1-D8E1E6B4DB9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18003" y="6688826"/>
            <a:ext cx="11197276" cy="1249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5740165A-0B76-E208-D96E-4496282F286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18003" y="6250057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EBFEE33-1AE2-956A-048D-B029C96D244E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18003" y="5232969"/>
            <a:ext cx="11188874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209180D7-5389-BFB5-28C3-DCF77B713E8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18003" y="4820462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2A4423D-A033-2DED-10A7-4C0D4B38F50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18003" y="4387635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84AA4FE-9B5B-2D48-501B-6014FAB2058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8003" y="3961969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7767759-6A52-D054-C129-7D8BE8D281E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18003" y="35287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1D8386A-D8A8-2F65-8497-8284E935A54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8003" y="30891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B651889-8B23-5DD5-49A7-476958DA1F2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8003" y="2118218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2F6CCFFB-A9AF-C534-1DA5-CCD2B4E6EEA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18003" y="1063720"/>
            <a:ext cx="11197276" cy="154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558949D3-0BF4-F6B6-4FFD-4C483D83E5C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18003" y="632433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2780F324-C17A-45B0-E4C4-DA3213037A6C}"/>
              </a:ext>
            </a:extLst>
          </p:cNvPr>
          <p:cNvCxnSpPr>
            <a:cxnSpLocks/>
            <a:stCxn id="144" idx="7"/>
          </p:cNvCxnSpPr>
          <p:nvPr/>
        </p:nvCxnSpPr>
        <p:spPr>
          <a:xfrm flipV="1">
            <a:off x="6578010" y="1210857"/>
            <a:ext cx="3228879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847A92D1-0473-8427-7E19-CCA65ED5A41A}"/>
              </a:ext>
            </a:extLst>
          </p:cNvPr>
          <p:cNvGrpSpPr/>
          <p:nvPr/>
        </p:nvGrpSpPr>
        <p:grpSpPr>
          <a:xfrm>
            <a:off x="2845887" y="0"/>
            <a:ext cx="8514751" cy="6898850"/>
            <a:chOff x="3059247" y="0"/>
            <a:chExt cx="8514751" cy="6898850"/>
          </a:xfrm>
        </p:grpSpPr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B2883240-2E26-A008-C61E-1C2765C89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247" y="0"/>
              <a:ext cx="2895525" cy="6858000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BAF8D0CB-BB47-D042-96D3-EEBB35226673}"/>
                </a:ext>
              </a:extLst>
            </p:cNvPr>
            <p:cNvCxnSpPr>
              <a:cxnSpLocks/>
            </p:cNvCxnSpPr>
            <p:nvPr/>
          </p:nvCxnSpPr>
          <p:spPr>
            <a:xfrm>
              <a:off x="5629626" y="759929"/>
              <a:ext cx="1168001" cy="53844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4E2AED93-0A6F-3BB2-020D-AF3BD7C3CA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775" y="1232846"/>
              <a:ext cx="266353" cy="566600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025B3151-CB88-97CF-8FB4-F2EAF7ABAD7A}"/>
                </a:ext>
              </a:extLst>
            </p:cNvPr>
            <p:cNvCxnSpPr>
              <a:cxnSpLocks/>
            </p:cNvCxnSpPr>
            <p:nvPr/>
          </p:nvCxnSpPr>
          <p:spPr>
            <a:xfrm>
              <a:off x="6806028" y="1302227"/>
              <a:ext cx="747138" cy="66504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F701C870-CDC9-AA79-8F35-7225C74F7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058" y="1903056"/>
              <a:ext cx="297186" cy="499579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2DDE3CB8-0453-B0A3-7662-9F89314A12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5462" y="1949193"/>
              <a:ext cx="773243" cy="125252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304E424A-12A5-F684-ACEB-B12EA8E86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2458" y="3129473"/>
              <a:ext cx="301858" cy="20073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18D9AE04-085A-8F3E-EC77-7DC15E9F23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71789" y="3109123"/>
              <a:ext cx="511767" cy="201378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D9F2715C-9DCB-D102-751E-F01A01FD90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6325" y="3129473"/>
              <a:ext cx="3307673" cy="376937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F10D5C4A-C89D-7D9E-2875-99C71AFC2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0374" y="1910249"/>
              <a:ext cx="301858" cy="2007339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2C981CB8-D4B0-2407-EE6C-A5E04F32F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3347" y="2040268"/>
              <a:ext cx="165742" cy="1950767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FD72EA6E-7A4D-1C01-6FB9-D541993F12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7672" y="4211273"/>
              <a:ext cx="718423" cy="6799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34FF1530-A1E1-2607-EFF6-67CA7F9EE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5938" y="5115650"/>
              <a:ext cx="276019" cy="81348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FDECE6A2-72C8-5872-4088-B2C16441356A}"/>
                </a:ext>
              </a:extLst>
            </p:cNvPr>
            <p:cNvCxnSpPr>
              <a:cxnSpLocks/>
            </p:cNvCxnSpPr>
            <p:nvPr/>
          </p:nvCxnSpPr>
          <p:spPr>
            <a:xfrm>
              <a:off x="5294996" y="1511122"/>
              <a:ext cx="941807" cy="132089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E1340ABA-9B82-AB17-1348-674411FB1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2467" y="2172416"/>
              <a:ext cx="270020" cy="137844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ACF6E58C-2E7B-E494-AC32-8F9BE33034B7}"/>
                </a:ext>
              </a:extLst>
            </p:cNvPr>
            <p:cNvCxnSpPr>
              <a:cxnSpLocks/>
            </p:cNvCxnSpPr>
            <p:nvPr/>
          </p:nvCxnSpPr>
          <p:spPr>
            <a:xfrm>
              <a:off x="4889121" y="2497109"/>
              <a:ext cx="694066" cy="439957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4B4EB4F9-48F3-8E48-306C-485F997D3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3325" y="3109123"/>
              <a:ext cx="165252" cy="378756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07FD5B5D-7CF3-C124-8A42-5FD2F4C77D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7137" y="1725337"/>
              <a:ext cx="192004" cy="810734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723EC5FD-8DE5-B476-B574-54F4AF06F1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4486" y="1718850"/>
              <a:ext cx="20618" cy="869895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1DAB9263-9D85-4F7C-72FE-A9227E410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8682782" y="5196632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5DBEE9DA-D177-4695-1990-4FF1BFB72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5502600" y="2912617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132BA8-309B-06A6-1AFF-83C3FC1DA0C0}"/>
              </a:ext>
            </a:extLst>
          </p:cNvPr>
          <p:cNvSpPr txBox="1"/>
          <p:nvPr/>
        </p:nvSpPr>
        <p:spPr>
          <a:xfrm>
            <a:off x="-2680" y="13744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anni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91B5F9-EC5B-7C52-8783-37621C817954}"/>
              </a:ext>
            </a:extLst>
          </p:cNvPr>
          <p:cNvSpPr txBox="1"/>
          <p:nvPr/>
        </p:nvSpPr>
        <p:spPr>
          <a:xfrm>
            <a:off x="-2680" y="4631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1935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8A8CB9-4311-3A36-A0D7-58683F151726}"/>
              </a:ext>
            </a:extLst>
          </p:cNvPr>
          <p:cNvSpPr txBox="1"/>
          <p:nvPr/>
        </p:nvSpPr>
        <p:spPr>
          <a:xfrm>
            <a:off x="-2680" y="89598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1945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49CF1C-9B80-4623-12AD-7AA2464771A9}"/>
              </a:ext>
            </a:extLst>
          </p:cNvPr>
          <p:cNvSpPr txBox="1"/>
          <p:nvPr/>
        </p:nvSpPr>
        <p:spPr>
          <a:xfrm>
            <a:off x="-2680" y="195873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1955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98A822-4E2D-D0FF-AB39-DDB951E16767}"/>
              </a:ext>
            </a:extLst>
          </p:cNvPr>
          <p:cNvSpPr txBox="1"/>
          <p:nvPr/>
        </p:nvSpPr>
        <p:spPr>
          <a:xfrm>
            <a:off x="-2680" y="293062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1965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2CB720-D085-A79B-34B5-29A6278CDDAF}"/>
              </a:ext>
            </a:extLst>
          </p:cNvPr>
          <p:cNvSpPr txBox="1"/>
          <p:nvPr/>
        </p:nvSpPr>
        <p:spPr>
          <a:xfrm>
            <a:off x="-2680" y="33616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1975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84874E-791F-C5AF-94FC-9A2BDA3399DE}"/>
              </a:ext>
            </a:extLst>
          </p:cNvPr>
          <p:cNvSpPr txBox="1"/>
          <p:nvPr/>
        </p:nvSpPr>
        <p:spPr>
          <a:xfrm>
            <a:off x="-2680" y="379269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1985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409749-BA8E-5432-402F-09C627273B99}"/>
              </a:ext>
            </a:extLst>
          </p:cNvPr>
          <p:cNvSpPr txBox="1"/>
          <p:nvPr/>
        </p:nvSpPr>
        <p:spPr>
          <a:xfrm>
            <a:off x="-2680" y="422372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1995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DB5107-EEE1-A306-CAF0-D505975EFE19}"/>
              </a:ext>
            </a:extLst>
          </p:cNvPr>
          <p:cNvSpPr txBox="1"/>
          <p:nvPr/>
        </p:nvSpPr>
        <p:spPr>
          <a:xfrm>
            <a:off x="5952312" y="559989"/>
            <a:ext cx="26050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1937</a:t>
            </a:r>
            <a:r>
              <a:rPr lang="it-IT" sz="1500" dirty="0">
                <a:latin typeface="Aptos" panose="020B0004020202020204" pitchFamily="34" charset="0"/>
              </a:rPr>
              <a:t> scoperta del mesotrone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BABF1A-730D-F5A6-840A-18AE65B900C2}"/>
              </a:ext>
            </a:extLst>
          </p:cNvPr>
          <p:cNvSpPr txBox="1"/>
          <p:nvPr/>
        </p:nvSpPr>
        <p:spPr>
          <a:xfrm>
            <a:off x="-2680" y="465476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2005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E74D0C-BF4D-838A-4CE5-69D5F1154B6C}"/>
              </a:ext>
            </a:extLst>
          </p:cNvPr>
          <p:cNvSpPr txBox="1"/>
          <p:nvPr/>
        </p:nvSpPr>
        <p:spPr>
          <a:xfrm>
            <a:off x="-2680" y="508580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097A59-F313-B1C0-9BE0-01FFE75DD6AE}"/>
              </a:ext>
            </a:extLst>
          </p:cNvPr>
          <p:cNvSpPr txBox="1"/>
          <p:nvPr/>
        </p:nvSpPr>
        <p:spPr>
          <a:xfrm>
            <a:off x="-2680" y="608600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2065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59BFCA-07B7-CF43-5923-3D17D771369D}"/>
              </a:ext>
            </a:extLst>
          </p:cNvPr>
          <p:cNvSpPr txBox="1"/>
          <p:nvPr/>
        </p:nvSpPr>
        <p:spPr>
          <a:xfrm>
            <a:off x="-2680" y="65207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2075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42FD50F-E14F-477F-2E1C-91435034F765}"/>
              </a:ext>
            </a:extLst>
          </p:cNvPr>
          <p:cNvSpPr txBox="1"/>
          <p:nvPr/>
        </p:nvSpPr>
        <p:spPr>
          <a:xfrm>
            <a:off x="233680" y="2782728"/>
            <a:ext cx="184896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studio piramide di Giza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FD7CC9-109B-40F3-051A-03F058C291B4}"/>
              </a:ext>
            </a:extLst>
          </p:cNvPr>
          <p:cNvSpPr txBox="1"/>
          <p:nvPr/>
        </p:nvSpPr>
        <p:spPr>
          <a:xfrm>
            <a:off x="6414421" y="817525"/>
            <a:ext cx="2748506" cy="28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1942</a:t>
            </a:r>
            <a:r>
              <a:rPr lang="it-IT" sz="1500" dirty="0">
                <a:latin typeface="Aptos" panose="020B0004020202020204" pitchFamily="34" charset="0"/>
              </a:rPr>
              <a:t> vita media del mesotrone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FB2B951-7F7D-63FF-E3D5-E952F1DFEAEF}"/>
              </a:ext>
            </a:extLst>
          </p:cNvPr>
          <p:cNvSpPr txBox="1"/>
          <p:nvPr/>
        </p:nvSpPr>
        <p:spPr>
          <a:xfrm>
            <a:off x="6963303" y="1106935"/>
            <a:ext cx="2234394" cy="3231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1947</a:t>
            </a:r>
            <a:r>
              <a:rPr lang="it-IT" sz="1500" dirty="0">
                <a:latin typeface="Aptos" panose="020B0004020202020204" pitchFamily="34" charset="0"/>
              </a:rPr>
              <a:t> decadimento del </a:t>
            </a:r>
            <a:r>
              <a:rPr lang="it-IT" sz="1500" dirty="0"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84D0458-C988-DF3D-5425-757E7FFE27A9}"/>
              </a:ext>
            </a:extLst>
          </p:cNvPr>
          <p:cNvSpPr txBox="1"/>
          <p:nvPr/>
        </p:nvSpPr>
        <p:spPr>
          <a:xfrm>
            <a:off x="7156044" y="1353716"/>
            <a:ext cx="2166071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1947-48</a:t>
            </a:r>
            <a:r>
              <a:rPr lang="it-IT" sz="1500" dirty="0">
                <a:latin typeface="Aptos" panose="020B0004020202020204" pitchFamily="34" charset="0"/>
              </a:rPr>
              <a:t> universalità dell’interazione debole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DB9BFA-757D-4727-444C-72D8ACDE4111}"/>
              </a:ext>
            </a:extLst>
          </p:cNvPr>
          <p:cNvSpPr txBox="1"/>
          <p:nvPr/>
        </p:nvSpPr>
        <p:spPr>
          <a:xfrm>
            <a:off x="7792537" y="1885658"/>
            <a:ext cx="2096310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1953</a:t>
            </a:r>
            <a:r>
              <a:rPr lang="it-IT" sz="1500" dirty="0">
                <a:latin typeface="Aptos" panose="020B0004020202020204" pitchFamily="34" charset="0"/>
              </a:rPr>
              <a:t> conservazione del numero leptonico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E169BCF-7B20-A160-9D4B-5B4E46C53EE1}"/>
              </a:ext>
            </a:extLst>
          </p:cNvPr>
          <p:cNvSpPr txBox="1"/>
          <p:nvPr/>
        </p:nvSpPr>
        <p:spPr>
          <a:xfrm>
            <a:off x="158690" y="2336212"/>
            <a:ext cx="169922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ricerca di processi LFV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91527DB-AC1E-AD68-49DD-3267A7F1945A}"/>
              </a:ext>
            </a:extLst>
          </p:cNvPr>
          <p:cNvSpPr txBox="1"/>
          <p:nvPr/>
        </p:nvSpPr>
        <p:spPr>
          <a:xfrm>
            <a:off x="617144" y="2070727"/>
            <a:ext cx="36319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1957-59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ipotesi di due famiglie leptoniche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DCA26F8-56AA-47E9-99DC-F9C715259A7D}"/>
              </a:ext>
            </a:extLst>
          </p:cNvPr>
          <p:cNvSpPr txBox="1"/>
          <p:nvPr/>
        </p:nvSpPr>
        <p:spPr>
          <a:xfrm>
            <a:off x="1675475" y="2863537"/>
            <a:ext cx="239788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neutrino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distinto dal neutrino </a:t>
            </a:r>
            <a:r>
              <a:rPr lang="it-IT" sz="1500" i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034562D-A289-9E52-DFFE-A61D1271BBB8}"/>
              </a:ext>
            </a:extLst>
          </p:cNvPr>
          <p:cNvSpPr txBox="1"/>
          <p:nvPr/>
        </p:nvSpPr>
        <p:spPr>
          <a:xfrm>
            <a:off x="8596532" y="2760374"/>
            <a:ext cx="3780414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della vita media di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cosmici, test della dilatazione relativistica della vita media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6AAC79-8B19-67EB-FAF8-EA1B76F7AFA3}"/>
              </a:ext>
            </a:extLst>
          </p:cNvPr>
          <p:cNvSpPr txBox="1"/>
          <p:nvPr/>
        </p:nvSpPr>
        <p:spPr>
          <a:xfrm>
            <a:off x="631795" y="3521057"/>
            <a:ext cx="2560334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1977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tempo di vita del muone al CERN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9E49C98-D075-BBCF-9F93-8B4A8F4F523C}"/>
              </a:ext>
            </a:extLst>
          </p:cNvPr>
          <p:cNvSpPr txBox="1"/>
          <p:nvPr/>
        </p:nvSpPr>
        <p:spPr>
          <a:xfrm>
            <a:off x="9096861" y="3516145"/>
            <a:ext cx="299323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prodotti dai neutrini atmosferici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B99584-0E49-BF99-4BC1-53B8A0AD1C96}"/>
              </a:ext>
            </a:extLst>
          </p:cNvPr>
          <p:cNvSpPr txBox="1"/>
          <p:nvPr/>
        </p:nvSpPr>
        <p:spPr>
          <a:xfrm>
            <a:off x="5119656" y="3568135"/>
            <a:ext cx="177569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Z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+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E98C019-823B-37D1-98A9-92E406FAAA6A}"/>
              </a:ext>
            </a:extLst>
          </p:cNvPr>
          <p:cNvSpPr txBox="1"/>
          <p:nvPr/>
        </p:nvSpPr>
        <p:spPr>
          <a:xfrm>
            <a:off x="391221" y="4618344"/>
            <a:ext cx="3094392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2005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spettroscopia muonica per la misura  del raggio del protone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73E2C3B-CBF5-71B7-2C11-0A4100C56375}"/>
              </a:ext>
            </a:extLst>
          </p:cNvPr>
          <p:cNvSpPr txBox="1"/>
          <p:nvPr/>
        </p:nvSpPr>
        <p:spPr>
          <a:xfrm>
            <a:off x="860809" y="5423122"/>
            <a:ext cx="2017996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2016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esperimento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g-2 al Fermilab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AE2357C-C8E7-895F-E119-477E77033300}"/>
              </a:ext>
            </a:extLst>
          </p:cNvPr>
          <p:cNvSpPr txBox="1"/>
          <p:nvPr/>
        </p:nvSpPr>
        <p:spPr>
          <a:xfrm>
            <a:off x="10114789" y="4840641"/>
            <a:ext cx="2231676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2007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prima radiografia muonica di un vulcano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BB7050E-AF6E-ED1E-EEF5-73CF78E78C66}"/>
              </a:ext>
            </a:extLst>
          </p:cNvPr>
          <p:cNvSpPr txBox="1"/>
          <p:nvPr/>
        </p:nvSpPr>
        <p:spPr>
          <a:xfrm>
            <a:off x="6809153" y="5008172"/>
            <a:ext cx="2609662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nascita dei tomografi muonici per lo screening di navi e container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70A74B6-6205-E0CE-2CF8-CA72B418E9EB}"/>
              </a:ext>
            </a:extLst>
          </p:cNvPr>
          <p:cNvSpPr txBox="1"/>
          <p:nvPr/>
        </p:nvSpPr>
        <p:spPr>
          <a:xfrm>
            <a:off x="271761" y="1045352"/>
            <a:ext cx="2661863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rgbClr val="C00000"/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rgbClr val="C00000"/>
                </a:solidFill>
                <a:latin typeface="Aptos" panose="020B0004020202020204" pitchFamily="34" charset="0"/>
              </a:rPr>
              <a:t> è il prodotto del decadimento del mesone </a:t>
            </a:r>
            <a:r>
              <a:rPr lang="it-IT" sz="15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1B23022-831D-12F0-BE83-3BA3B424F86F}"/>
              </a:ext>
            </a:extLst>
          </p:cNvPr>
          <p:cNvSpPr txBox="1"/>
          <p:nvPr/>
        </p:nvSpPr>
        <p:spPr>
          <a:xfrm>
            <a:off x="9827209" y="1105900"/>
            <a:ext cx="248422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dell’elettrone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6342381-983F-E02C-24D7-B74637AE7B6B}"/>
              </a:ext>
            </a:extLst>
          </p:cNvPr>
          <p:cNvSpPr txBox="1"/>
          <p:nvPr/>
        </p:nvSpPr>
        <p:spPr>
          <a:xfrm>
            <a:off x="1006549" y="1556755"/>
            <a:ext cx="311143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descrizione dell’anomalia del momento magnetico dei leptoni 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AB6A86B-C945-C752-6711-A4823DFA360B}"/>
              </a:ext>
            </a:extLst>
          </p:cNvPr>
          <p:cNvSpPr txBox="1"/>
          <p:nvPr/>
        </p:nvSpPr>
        <p:spPr>
          <a:xfrm>
            <a:off x="9970291" y="1806392"/>
            <a:ext cx="237126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atomo muonico e produzione del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muonio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8A19A79-371F-5A9D-C652-4145E2661C62}"/>
              </a:ext>
            </a:extLst>
          </p:cNvPr>
          <p:cNvSpPr txBox="1"/>
          <p:nvPr/>
        </p:nvSpPr>
        <p:spPr>
          <a:xfrm>
            <a:off x="8120833" y="2283250"/>
            <a:ext cx="3035091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della violazione di P nei decadimenti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2CCC81F-F4B5-5C1A-EE14-D46F6161CC06}"/>
              </a:ext>
            </a:extLst>
          </p:cNvPr>
          <p:cNvSpPr txBox="1"/>
          <p:nvPr/>
        </p:nvSpPr>
        <p:spPr>
          <a:xfrm>
            <a:off x="1954340" y="2427223"/>
            <a:ext cx="246633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/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it-IT" sz="1500" b="1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2002</a:t>
                </a:r>
                <a:r>
                  <a:rPr lang="it-IT" sz="15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ricerca del decadimento </a:t>
                </a:r>
                <a14:m>
                  <m:oMath xmlns:m="http://schemas.openxmlformats.org/officeDocument/2006/math">
                    <m:r>
                      <a:rPr lang="it-IT" sz="1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sz="1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it-IT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15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a MEG</a:t>
                </a:r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blipFill>
                <a:blip r:embed="rId4"/>
                <a:stretch>
                  <a:fillRect l="-885" t="-12000" b="-1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3748CC8-0516-D91A-AFDC-E1C9D0C0FD5F}"/>
              </a:ext>
            </a:extLst>
          </p:cNvPr>
          <p:cNvSpPr txBox="1"/>
          <p:nvPr/>
        </p:nvSpPr>
        <p:spPr>
          <a:xfrm>
            <a:off x="7509310" y="6423782"/>
            <a:ext cx="30578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2073</a:t>
            </a:r>
            <a:r>
              <a:rPr lang="it-IT" sz="1500" dirty="0">
                <a:latin typeface="Aptos" panose="020B0004020202020204" pitchFamily="34" charset="0"/>
              </a:rPr>
              <a:t> in un ipotetico </a:t>
            </a:r>
            <a:r>
              <a:rPr lang="it-IT" sz="1500" dirty="0" err="1">
                <a:latin typeface="Aptos" panose="020B0004020202020204" pitchFamily="34" charset="0"/>
              </a:rPr>
              <a:t>Muon</a:t>
            </a:r>
            <a:r>
              <a:rPr lang="it-IT" sz="1500" dirty="0">
                <a:latin typeface="Aptos" panose="020B0004020202020204" pitchFamily="34" charset="0"/>
              </a:rPr>
              <a:t> Collider</a:t>
            </a:r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540FEA5D-447F-CE5B-B660-947F648356ED}"/>
              </a:ext>
            </a:extLst>
          </p:cNvPr>
          <p:cNvCxnSpPr>
            <a:cxnSpLocks/>
          </p:cNvCxnSpPr>
          <p:nvPr/>
        </p:nvCxnSpPr>
        <p:spPr>
          <a:xfrm>
            <a:off x="4767287" y="3172906"/>
            <a:ext cx="273185" cy="3996085"/>
          </a:xfrm>
          <a:prstGeom prst="line">
            <a:avLst/>
          </a:prstGeom>
          <a:ln w="57150">
            <a:solidFill>
              <a:srgbClr val="E5A5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e 134">
            <a:extLst>
              <a:ext uri="{FF2B5EF4-FFF2-40B4-BE49-F238E27FC236}">
                <a16:creationId xmlns:a16="http://schemas.microsoft.com/office/drawing/2014/main" id="{EEA30136-2E4C-5DA5-E307-715941A6EEA7}"/>
              </a:ext>
            </a:extLst>
          </p:cNvPr>
          <p:cNvSpPr/>
          <p:nvPr/>
        </p:nvSpPr>
        <p:spPr>
          <a:xfrm>
            <a:off x="5349507" y="64126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70638387-6C59-9BD0-4628-C5933B86B75D}"/>
              </a:ext>
            </a:extLst>
          </p:cNvPr>
          <p:cNvSpPr/>
          <p:nvPr/>
        </p:nvSpPr>
        <p:spPr>
          <a:xfrm>
            <a:off x="5714629" y="88309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CA779B8-FBF6-FF95-51E0-33B650E360B6}"/>
              </a:ext>
            </a:extLst>
          </p:cNvPr>
          <p:cNvCxnSpPr>
            <a:cxnSpLocks/>
            <a:stCxn id="135" idx="6"/>
            <a:endCxn id="12" idx="1"/>
          </p:cNvCxnSpPr>
          <p:nvPr/>
        </p:nvCxnSpPr>
        <p:spPr>
          <a:xfrm>
            <a:off x="5504673" y="718669"/>
            <a:ext cx="447639" cy="290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221C1A9-632A-D8CD-591B-A68234EC2965}"/>
              </a:ext>
            </a:extLst>
          </p:cNvPr>
          <p:cNvCxnSpPr>
            <a:cxnSpLocks/>
            <a:stCxn id="136" idx="6"/>
            <a:endCxn id="19" idx="1"/>
          </p:cNvCxnSpPr>
          <p:nvPr/>
        </p:nvCxnSpPr>
        <p:spPr>
          <a:xfrm flipV="1">
            <a:off x="5869795" y="957660"/>
            <a:ext cx="544626" cy="283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e 143">
            <a:extLst>
              <a:ext uri="{FF2B5EF4-FFF2-40B4-BE49-F238E27FC236}">
                <a16:creationId xmlns:a16="http://schemas.microsoft.com/office/drawing/2014/main" id="{0FFFC0AB-F0AC-83EE-CA0C-0F057267FAEF}"/>
              </a:ext>
            </a:extLst>
          </p:cNvPr>
          <p:cNvSpPr/>
          <p:nvPr/>
        </p:nvSpPr>
        <p:spPr>
          <a:xfrm>
            <a:off x="6445568" y="11884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2A053EE9-0E9F-D195-CF47-3406D46244D2}"/>
              </a:ext>
            </a:extLst>
          </p:cNvPr>
          <p:cNvCxnSpPr>
            <a:cxnSpLocks/>
            <a:stCxn id="144" idx="6"/>
            <a:endCxn id="20" idx="1"/>
          </p:cNvCxnSpPr>
          <p:nvPr/>
        </p:nvCxnSpPr>
        <p:spPr>
          <a:xfrm>
            <a:off x="6600734" y="1265892"/>
            <a:ext cx="362569" cy="2626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e 150">
            <a:extLst>
              <a:ext uri="{FF2B5EF4-FFF2-40B4-BE49-F238E27FC236}">
                <a16:creationId xmlns:a16="http://schemas.microsoft.com/office/drawing/2014/main" id="{8D39B60D-321C-EBBB-BC03-5AFE683FA2C2}"/>
              </a:ext>
            </a:extLst>
          </p:cNvPr>
          <p:cNvSpPr/>
          <p:nvPr/>
        </p:nvSpPr>
        <p:spPr>
          <a:xfrm>
            <a:off x="6709315" y="138999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BA4EF34E-6991-1E6E-68A2-86016BECF24F}"/>
              </a:ext>
            </a:extLst>
          </p:cNvPr>
          <p:cNvCxnSpPr>
            <a:cxnSpLocks/>
            <a:stCxn id="151" idx="6"/>
          </p:cNvCxnSpPr>
          <p:nvPr/>
        </p:nvCxnSpPr>
        <p:spPr>
          <a:xfrm flipV="1">
            <a:off x="6864481" y="1451547"/>
            <a:ext cx="31881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355BF315-D4E9-B2A2-ECB7-48F4A4064DB7}"/>
              </a:ext>
            </a:extLst>
          </p:cNvPr>
          <p:cNvCxnSpPr>
            <a:cxnSpLocks/>
          </p:cNvCxnSpPr>
          <p:nvPr/>
        </p:nvCxnSpPr>
        <p:spPr>
          <a:xfrm flipV="1">
            <a:off x="4918426" y="124557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3722E93E-7619-7958-C724-829DA5E1CF99}"/>
              </a:ext>
            </a:extLst>
          </p:cNvPr>
          <p:cNvCxnSpPr>
            <a:cxnSpLocks/>
          </p:cNvCxnSpPr>
          <p:nvPr/>
        </p:nvCxnSpPr>
        <p:spPr>
          <a:xfrm flipV="1">
            <a:off x="2940374" y="1159337"/>
            <a:ext cx="23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59D73FC-AB00-1794-5A72-F412EC0BD075}"/>
              </a:ext>
            </a:extLst>
          </p:cNvPr>
          <p:cNvSpPr txBox="1"/>
          <p:nvPr/>
        </p:nvSpPr>
        <p:spPr>
          <a:xfrm>
            <a:off x="3088790" y="1145718"/>
            <a:ext cx="1896424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non è la particella di Yukawa</a:t>
            </a:r>
          </a:p>
        </p:txBody>
      </p:sp>
      <p:sp>
        <p:nvSpPr>
          <p:cNvPr id="180" name="Ovale 179">
            <a:extLst>
              <a:ext uri="{FF2B5EF4-FFF2-40B4-BE49-F238E27FC236}">
                <a16:creationId xmlns:a16="http://schemas.microsoft.com/office/drawing/2014/main" id="{8FAC4F47-44B2-55CC-32AC-3BF3069F1097}"/>
              </a:ext>
            </a:extLst>
          </p:cNvPr>
          <p:cNvSpPr/>
          <p:nvPr/>
        </p:nvSpPr>
        <p:spPr>
          <a:xfrm>
            <a:off x="5156392" y="112984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Ovale 180">
            <a:extLst>
              <a:ext uri="{FF2B5EF4-FFF2-40B4-BE49-F238E27FC236}">
                <a16:creationId xmlns:a16="http://schemas.microsoft.com/office/drawing/2014/main" id="{20AF39B7-0BED-E2F7-907B-EBB0C7B12DAC}"/>
              </a:ext>
            </a:extLst>
          </p:cNvPr>
          <p:cNvSpPr/>
          <p:nvPr/>
        </p:nvSpPr>
        <p:spPr>
          <a:xfrm>
            <a:off x="4921709" y="1627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2" name="Connettore diritto 181">
            <a:extLst>
              <a:ext uri="{FF2B5EF4-FFF2-40B4-BE49-F238E27FC236}">
                <a16:creationId xmlns:a16="http://schemas.microsoft.com/office/drawing/2014/main" id="{1AAC7C60-4555-AE53-D0C2-E492480EA82D}"/>
              </a:ext>
            </a:extLst>
          </p:cNvPr>
          <p:cNvCxnSpPr>
            <a:cxnSpLocks/>
          </p:cNvCxnSpPr>
          <p:nvPr/>
        </p:nvCxnSpPr>
        <p:spPr>
          <a:xfrm>
            <a:off x="4117985" y="1701052"/>
            <a:ext cx="881307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e 183">
            <a:extLst>
              <a:ext uri="{FF2B5EF4-FFF2-40B4-BE49-F238E27FC236}">
                <a16:creationId xmlns:a16="http://schemas.microsoft.com/office/drawing/2014/main" id="{8904177C-3D3D-82F9-E340-1D5AC80BC72D}"/>
              </a:ext>
            </a:extLst>
          </p:cNvPr>
          <p:cNvSpPr/>
          <p:nvPr/>
        </p:nvSpPr>
        <p:spPr>
          <a:xfrm>
            <a:off x="7227008" y="184525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7AE523FB-E54A-1EAE-A4BA-85BB7E645C56}"/>
              </a:ext>
            </a:extLst>
          </p:cNvPr>
          <p:cNvCxnSpPr>
            <a:cxnSpLocks/>
          </p:cNvCxnSpPr>
          <p:nvPr/>
        </p:nvCxnSpPr>
        <p:spPr>
          <a:xfrm flipV="1">
            <a:off x="7322102" y="1910249"/>
            <a:ext cx="262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90D049AA-B186-9A60-BF47-039F98035A4B}"/>
              </a:ext>
            </a:extLst>
          </p:cNvPr>
          <p:cNvCxnSpPr>
            <a:cxnSpLocks/>
          </p:cNvCxnSpPr>
          <p:nvPr/>
        </p:nvCxnSpPr>
        <p:spPr>
          <a:xfrm flipV="1">
            <a:off x="7304591" y="1995605"/>
            <a:ext cx="466572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e 187">
            <a:extLst>
              <a:ext uri="{FF2B5EF4-FFF2-40B4-BE49-F238E27FC236}">
                <a16:creationId xmlns:a16="http://schemas.microsoft.com/office/drawing/2014/main" id="{C5222F50-172F-72FD-6F84-3537906B0C7E}"/>
              </a:ext>
            </a:extLst>
          </p:cNvPr>
          <p:cNvSpPr/>
          <p:nvPr/>
        </p:nvSpPr>
        <p:spPr>
          <a:xfrm>
            <a:off x="7542990" y="233373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84F55D59-7EC5-2723-3E5B-F717FC14B122}"/>
              </a:ext>
            </a:extLst>
          </p:cNvPr>
          <p:cNvCxnSpPr>
            <a:cxnSpLocks/>
          </p:cNvCxnSpPr>
          <p:nvPr/>
        </p:nvCxnSpPr>
        <p:spPr>
          <a:xfrm flipV="1">
            <a:off x="7586393" y="241113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e 189">
            <a:extLst>
              <a:ext uri="{FF2B5EF4-FFF2-40B4-BE49-F238E27FC236}">
                <a16:creationId xmlns:a16="http://schemas.microsoft.com/office/drawing/2014/main" id="{68F3B21E-D663-6D96-0E45-AB75EEABFA69}"/>
              </a:ext>
            </a:extLst>
          </p:cNvPr>
          <p:cNvSpPr/>
          <p:nvPr/>
        </p:nvSpPr>
        <p:spPr>
          <a:xfrm>
            <a:off x="4697293" y="216656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98441981-AF2F-9B9F-776B-0F7DF3167ADB}"/>
              </a:ext>
            </a:extLst>
          </p:cNvPr>
          <p:cNvCxnSpPr>
            <a:cxnSpLocks/>
          </p:cNvCxnSpPr>
          <p:nvPr/>
        </p:nvCxnSpPr>
        <p:spPr>
          <a:xfrm>
            <a:off x="4257023" y="223230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Ovale 3071">
            <a:extLst>
              <a:ext uri="{FF2B5EF4-FFF2-40B4-BE49-F238E27FC236}">
                <a16:creationId xmlns:a16="http://schemas.microsoft.com/office/drawing/2014/main" id="{4C0542CC-0DE1-2CE7-BFBA-AF9B5C44D4AF}"/>
              </a:ext>
            </a:extLst>
          </p:cNvPr>
          <p:cNvSpPr/>
          <p:nvPr/>
        </p:nvSpPr>
        <p:spPr>
          <a:xfrm>
            <a:off x="4598676" y="24099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73" name="Connettore diritto 3072">
            <a:extLst>
              <a:ext uri="{FF2B5EF4-FFF2-40B4-BE49-F238E27FC236}">
                <a16:creationId xmlns:a16="http://schemas.microsoft.com/office/drawing/2014/main" id="{D38B9755-D957-513E-51F8-D3C2F73DF08F}"/>
              </a:ext>
            </a:extLst>
          </p:cNvPr>
          <p:cNvCxnSpPr>
            <a:cxnSpLocks/>
          </p:cNvCxnSpPr>
          <p:nvPr/>
        </p:nvCxnSpPr>
        <p:spPr>
          <a:xfrm flipV="1">
            <a:off x="1843951" y="2439333"/>
            <a:ext cx="284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Connettore diritto 3074">
            <a:extLst>
              <a:ext uri="{FF2B5EF4-FFF2-40B4-BE49-F238E27FC236}">
                <a16:creationId xmlns:a16="http://schemas.microsoft.com/office/drawing/2014/main" id="{091E6647-CD49-BD05-7479-40D152AAE471}"/>
              </a:ext>
            </a:extLst>
          </p:cNvPr>
          <p:cNvCxnSpPr>
            <a:cxnSpLocks/>
          </p:cNvCxnSpPr>
          <p:nvPr/>
        </p:nvCxnSpPr>
        <p:spPr>
          <a:xfrm flipV="1">
            <a:off x="4390106" y="252573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onnettore diritto 3075">
            <a:extLst>
              <a:ext uri="{FF2B5EF4-FFF2-40B4-BE49-F238E27FC236}">
                <a16:creationId xmlns:a16="http://schemas.microsoft.com/office/drawing/2014/main" id="{EEE4FF29-0E09-20AF-001D-B1DF7F77068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020316" y="3078731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Ovale 3077">
            <a:extLst>
              <a:ext uri="{FF2B5EF4-FFF2-40B4-BE49-F238E27FC236}">
                <a16:creationId xmlns:a16="http://schemas.microsoft.com/office/drawing/2014/main" id="{C5738991-EA11-5998-AE7C-BB9FB04698AF}"/>
              </a:ext>
            </a:extLst>
          </p:cNvPr>
          <p:cNvSpPr/>
          <p:nvPr/>
        </p:nvSpPr>
        <p:spPr>
          <a:xfrm>
            <a:off x="7949438" y="3003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Ovale 3078">
            <a:extLst>
              <a:ext uri="{FF2B5EF4-FFF2-40B4-BE49-F238E27FC236}">
                <a16:creationId xmlns:a16="http://schemas.microsoft.com/office/drawing/2014/main" id="{05B70388-BCBB-0CA0-4D55-194A7F798B3C}"/>
              </a:ext>
            </a:extLst>
          </p:cNvPr>
          <p:cNvSpPr/>
          <p:nvPr/>
        </p:nvSpPr>
        <p:spPr>
          <a:xfrm>
            <a:off x="4407287" y="28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0" name="Connettore diritto 3079">
            <a:extLst>
              <a:ext uri="{FF2B5EF4-FFF2-40B4-BE49-F238E27FC236}">
                <a16:creationId xmlns:a16="http://schemas.microsoft.com/office/drawing/2014/main" id="{F8D2F4AD-6779-9029-2A21-E2145F34BF77}"/>
              </a:ext>
            </a:extLst>
          </p:cNvPr>
          <p:cNvCxnSpPr>
            <a:cxnSpLocks/>
          </p:cNvCxnSpPr>
          <p:nvPr/>
        </p:nvCxnSpPr>
        <p:spPr>
          <a:xfrm flipV="1">
            <a:off x="2091486" y="2896658"/>
            <a:ext cx="2376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Connettore diritto 3080">
            <a:extLst>
              <a:ext uri="{FF2B5EF4-FFF2-40B4-BE49-F238E27FC236}">
                <a16:creationId xmlns:a16="http://schemas.microsoft.com/office/drawing/2014/main" id="{3F7F2A42-3962-9641-5CD7-1C7AAB013BB7}"/>
              </a:ext>
            </a:extLst>
          </p:cNvPr>
          <p:cNvCxnSpPr>
            <a:cxnSpLocks/>
          </p:cNvCxnSpPr>
          <p:nvPr/>
        </p:nvCxnSpPr>
        <p:spPr>
          <a:xfrm flipV="1">
            <a:off x="4014186" y="2952452"/>
            <a:ext cx="46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Ovale 3081">
            <a:extLst>
              <a:ext uri="{FF2B5EF4-FFF2-40B4-BE49-F238E27FC236}">
                <a16:creationId xmlns:a16="http://schemas.microsoft.com/office/drawing/2014/main" id="{A54D11A8-0923-B03F-6138-ADE20CBA1DD7}"/>
              </a:ext>
            </a:extLst>
          </p:cNvPr>
          <p:cNvSpPr/>
          <p:nvPr/>
        </p:nvSpPr>
        <p:spPr>
          <a:xfrm>
            <a:off x="4118137" y="3546478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3" name="Connettore diritto 3082">
            <a:extLst>
              <a:ext uri="{FF2B5EF4-FFF2-40B4-BE49-F238E27FC236}">
                <a16:creationId xmlns:a16="http://schemas.microsoft.com/office/drawing/2014/main" id="{83C45348-F873-67C8-801F-3EEB44C36AA9}"/>
              </a:ext>
            </a:extLst>
          </p:cNvPr>
          <p:cNvCxnSpPr>
            <a:cxnSpLocks/>
          </p:cNvCxnSpPr>
          <p:nvPr/>
        </p:nvCxnSpPr>
        <p:spPr>
          <a:xfrm flipV="1">
            <a:off x="3174911" y="3628053"/>
            <a:ext cx="100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Ovale 3083">
            <a:extLst>
              <a:ext uri="{FF2B5EF4-FFF2-40B4-BE49-F238E27FC236}">
                <a16:creationId xmlns:a16="http://schemas.microsoft.com/office/drawing/2014/main" id="{56654305-2FE1-0FB2-CBA4-B2D110ADB98F}"/>
              </a:ext>
            </a:extLst>
          </p:cNvPr>
          <p:cNvSpPr/>
          <p:nvPr/>
        </p:nvSpPr>
        <p:spPr>
          <a:xfrm>
            <a:off x="4667024" y="363771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5" name="Connettore diritto 3084">
            <a:extLst>
              <a:ext uri="{FF2B5EF4-FFF2-40B4-BE49-F238E27FC236}">
                <a16:creationId xmlns:a16="http://schemas.microsoft.com/office/drawing/2014/main" id="{2D622C81-2026-2731-4074-D96B3AFA1734}"/>
              </a:ext>
            </a:extLst>
          </p:cNvPr>
          <p:cNvCxnSpPr>
            <a:cxnSpLocks/>
          </p:cNvCxnSpPr>
          <p:nvPr/>
        </p:nvCxnSpPr>
        <p:spPr>
          <a:xfrm flipV="1">
            <a:off x="4738874" y="3729705"/>
            <a:ext cx="432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Ovale 3085">
            <a:extLst>
              <a:ext uri="{FF2B5EF4-FFF2-40B4-BE49-F238E27FC236}">
                <a16:creationId xmlns:a16="http://schemas.microsoft.com/office/drawing/2014/main" id="{BA26BF6E-AB54-A6B3-9345-B94508438FAC}"/>
              </a:ext>
            </a:extLst>
          </p:cNvPr>
          <p:cNvSpPr/>
          <p:nvPr/>
        </p:nvSpPr>
        <p:spPr>
          <a:xfrm>
            <a:off x="8447278" y="35727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7" name="Connettore diritto 3086">
            <a:extLst>
              <a:ext uri="{FF2B5EF4-FFF2-40B4-BE49-F238E27FC236}">
                <a16:creationId xmlns:a16="http://schemas.microsoft.com/office/drawing/2014/main" id="{B94F0EBF-30D8-3F73-AB60-DA0D9903ED4A}"/>
              </a:ext>
            </a:extLst>
          </p:cNvPr>
          <p:cNvCxnSpPr>
            <a:cxnSpLocks/>
          </p:cNvCxnSpPr>
          <p:nvPr/>
        </p:nvCxnSpPr>
        <p:spPr>
          <a:xfrm flipV="1">
            <a:off x="8531273" y="366081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D6745DF-12AC-0730-921C-447E3FD6B93F}"/>
              </a:ext>
            </a:extLst>
          </p:cNvPr>
          <p:cNvSpPr txBox="1"/>
          <p:nvPr/>
        </p:nvSpPr>
        <p:spPr>
          <a:xfrm>
            <a:off x="618101" y="5016313"/>
            <a:ext cx="2259838" cy="45865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del bosone di Higgs in 4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5E9588E-B76C-E921-469E-7F4DE7E54CAA}"/>
              </a:ext>
            </a:extLst>
          </p:cNvPr>
          <p:cNvSpPr/>
          <p:nvPr/>
        </p:nvSpPr>
        <p:spPr>
          <a:xfrm>
            <a:off x="9229598" y="44668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10D6B77-BBFA-4E99-DCD9-4D8BE1B2E444}"/>
              </a:ext>
            </a:extLst>
          </p:cNvPr>
          <p:cNvCxnSpPr>
            <a:cxnSpLocks/>
          </p:cNvCxnSpPr>
          <p:nvPr/>
        </p:nvCxnSpPr>
        <p:spPr>
          <a:xfrm flipV="1">
            <a:off x="9369462" y="4535017"/>
            <a:ext cx="25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>
            <a:extLst>
              <a:ext uri="{FF2B5EF4-FFF2-40B4-BE49-F238E27FC236}">
                <a16:creationId xmlns:a16="http://schemas.microsoft.com/office/drawing/2014/main" id="{D325455E-AF38-8471-D33B-5B86BF85F492}"/>
              </a:ext>
            </a:extLst>
          </p:cNvPr>
          <p:cNvSpPr/>
          <p:nvPr/>
        </p:nvSpPr>
        <p:spPr>
          <a:xfrm>
            <a:off x="9605518" y="48935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64C66615-5AD7-8F82-22A3-7FA8EA59BE2E}"/>
              </a:ext>
            </a:extLst>
          </p:cNvPr>
          <p:cNvCxnSpPr>
            <a:cxnSpLocks/>
          </p:cNvCxnSpPr>
          <p:nvPr/>
        </p:nvCxnSpPr>
        <p:spPr>
          <a:xfrm flipV="1">
            <a:off x="9694582" y="4982057"/>
            <a:ext cx="576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FF124BEE-ED2B-2663-71BF-FDD31511D9C2}"/>
              </a:ext>
            </a:extLst>
          </p:cNvPr>
          <p:cNvSpPr/>
          <p:nvPr/>
        </p:nvSpPr>
        <p:spPr>
          <a:xfrm>
            <a:off x="6293358" y="50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79B977F7-382A-DC11-CEC5-575A211AECFA}"/>
              </a:ext>
            </a:extLst>
          </p:cNvPr>
          <p:cNvCxnSpPr>
            <a:cxnSpLocks/>
          </p:cNvCxnSpPr>
          <p:nvPr/>
        </p:nvCxnSpPr>
        <p:spPr>
          <a:xfrm flipV="1">
            <a:off x="6372262" y="5134457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>
            <a:extLst>
              <a:ext uri="{FF2B5EF4-FFF2-40B4-BE49-F238E27FC236}">
                <a16:creationId xmlns:a16="http://schemas.microsoft.com/office/drawing/2014/main" id="{CD94CA09-A268-448F-8E6E-1B2C924C2598}"/>
              </a:ext>
            </a:extLst>
          </p:cNvPr>
          <p:cNvSpPr/>
          <p:nvPr/>
        </p:nvSpPr>
        <p:spPr>
          <a:xfrm>
            <a:off x="3661386" y="464295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BFC7C41-AE06-E05A-64E0-500C2305E034}"/>
              </a:ext>
            </a:extLst>
          </p:cNvPr>
          <p:cNvCxnSpPr>
            <a:cxnSpLocks/>
          </p:cNvCxnSpPr>
          <p:nvPr/>
        </p:nvCxnSpPr>
        <p:spPr>
          <a:xfrm flipV="1">
            <a:off x="3448827" y="4718567"/>
            <a:ext cx="28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e 63">
            <a:extLst>
              <a:ext uri="{FF2B5EF4-FFF2-40B4-BE49-F238E27FC236}">
                <a16:creationId xmlns:a16="http://schemas.microsoft.com/office/drawing/2014/main" id="{1C0CC8BC-E6A8-C887-7C02-D61B53A7020B}"/>
              </a:ext>
            </a:extLst>
          </p:cNvPr>
          <p:cNvSpPr/>
          <p:nvPr/>
        </p:nvSpPr>
        <p:spPr>
          <a:xfrm>
            <a:off x="3508986" y="50391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C6EC2BD-30F0-D676-91A2-9C863448E3AB}"/>
              </a:ext>
            </a:extLst>
          </p:cNvPr>
          <p:cNvCxnSpPr>
            <a:cxnSpLocks/>
          </p:cNvCxnSpPr>
          <p:nvPr/>
        </p:nvCxnSpPr>
        <p:spPr>
          <a:xfrm flipV="1">
            <a:off x="2890027" y="5114807"/>
            <a:ext cx="68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9F83018-B6D9-4CF9-0FB0-1E86E70715A8}"/>
              </a:ext>
            </a:extLst>
          </p:cNvPr>
          <p:cNvSpPr txBox="1"/>
          <p:nvPr/>
        </p:nvSpPr>
        <p:spPr>
          <a:xfrm>
            <a:off x="4086298" y="5130365"/>
            <a:ext cx="2094806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evento di muone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Ice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-Cube indotto da neutrini a 4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PeV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2DDFCB00-9393-A5DE-2EDB-201F5BA3CDD4}"/>
              </a:ext>
            </a:extLst>
          </p:cNvPr>
          <p:cNvSpPr/>
          <p:nvPr/>
        </p:nvSpPr>
        <p:spPr>
          <a:xfrm>
            <a:off x="3468346" y="516111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5306DF3-6C50-805E-8FB0-3764A1942EA3}"/>
              </a:ext>
            </a:extLst>
          </p:cNvPr>
          <p:cNvCxnSpPr>
            <a:cxnSpLocks/>
          </p:cNvCxnSpPr>
          <p:nvPr/>
        </p:nvCxnSpPr>
        <p:spPr>
          <a:xfrm flipV="1">
            <a:off x="3549626" y="524312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e 68">
            <a:extLst>
              <a:ext uri="{FF2B5EF4-FFF2-40B4-BE49-F238E27FC236}">
                <a16:creationId xmlns:a16="http://schemas.microsoft.com/office/drawing/2014/main" id="{7269FDA9-12F8-386B-4252-4BD8359FF937}"/>
              </a:ext>
            </a:extLst>
          </p:cNvPr>
          <p:cNvSpPr/>
          <p:nvPr/>
        </p:nvSpPr>
        <p:spPr>
          <a:xfrm>
            <a:off x="3326106" y="547607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EA930350-353F-8177-058C-91CB28619402}"/>
              </a:ext>
            </a:extLst>
          </p:cNvPr>
          <p:cNvCxnSpPr>
            <a:cxnSpLocks/>
          </p:cNvCxnSpPr>
          <p:nvPr/>
        </p:nvCxnSpPr>
        <p:spPr>
          <a:xfrm flipV="1">
            <a:off x="2890027" y="5551687"/>
            <a:ext cx="5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AABEE031-F059-A587-4EDB-62BBF4C54519}"/>
              </a:ext>
            </a:extLst>
          </p:cNvPr>
          <p:cNvCxnSpPr>
            <a:cxnSpLocks/>
          </p:cNvCxnSpPr>
          <p:nvPr/>
        </p:nvCxnSpPr>
        <p:spPr>
          <a:xfrm flipV="1">
            <a:off x="7083729" y="6595524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e 72">
            <a:extLst>
              <a:ext uri="{FF2B5EF4-FFF2-40B4-BE49-F238E27FC236}">
                <a16:creationId xmlns:a16="http://schemas.microsoft.com/office/drawing/2014/main" id="{3BD62DE4-05CF-F516-7C70-A1A282BD81B9}"/>
              </a:ext>
            </a:extLst>
          </p:cNvPr>
          <p:cNvSpPr/>
          <p:nvPr/>
        </p:nvSpPr>
        <p:spPr>
          <a:xfrm>
            <a:off x="6963303" y="6509801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180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:a16="http://schemas.microsoft.com/office/drawing/2014/main" id="{57305C90-A755-3237-406F-8279B0779307}"/>
              </a:ext>
            </a:extLst>
          </p:cNvPr>
          <p:cNvSpPr/>
          <p:nvPr/>
        </p:nvSpPr>
        <p:spPr>
          <a:xfrm>
            <a:off x="7496530" y="2506505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802AD71-F81D-6D8F-D428-2801E16FCF12}"/>
              </a:ext>
            </a:extLst>
          </p:cNvPr>
          <p:cNvSpPr/>
          <p:nvPr/>
        </p:nvSpPr>
        <p:spPr>
          <a:xfrm>
            <a:off x="7446936" y="2933701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10C71FE3-EF15-6AA4-2FC0-8D5F427ECED1}"/>
              </a:ext>
            </a:extLst>
          </p:cNvPr>
          <p:cNvSpPr/>
          <p:nvPr/>
        </p:nvSpPr>
        <p:spPr>
          <a:xfrm>
            <a:off x="7367412" y="2699385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0CAAAE4-C705-C1D9-BF6C-DD703CEA7A6A}"/>
              </a:ext>
            </a:extLst>
          </p:cNvPr>
          <p:cNvSpPr/>
          <p:nvPr/>
        </p:nvSpPr>
        <p:spPr>
          <a:xfrm>
            <a:off x="7643145" y="3087053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875B7F9-130E-B756-8CCD-C1B96905436A}"/>
              </a:ext>
            </a:extLst>
          </p:cNvPr>
          <p:cNvSpPr/>
          <p:nvPr/>
        </p:nvSpPr>
        <p:spPr>
          <a:xfrm>
            <a:off x="7731760" y="2438876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rminatore 5">
            <a:extLst>
              <a:ext uri="{FF2B5EF4-FFF2-40B4-BE49-F238E27FC236}">
                <a16:creationId xmlns:a16="http://schemas.microsoft.com/office/drawing/2014/main" id="{B4F88723-E969-4401-14E5-6CC2E8B54603}"/>
              </a:ext>
            </a:extLst>
          </p:cNvPr>
          <p:cNvSpPr/>
          <p:nvPr/>
        </p:nvSpPr>
        <p:spPr>
          <a:xfrm>
            <a:off x="4415044" y="2722880"/>
            <a:ext cx="1503234" cy="396240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700890-5253-3BAA-5B37-A86C6C83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101502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Come produciamo un fascio di muoni?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E6E2DA-C651-91FB-0008-632602F2C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1" y="1778956"/>
            <a:ext cx="2377646" cy="449619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B5113B8C-9869-552C-4192-AF212BF243B1}"/>
              </a:ext>
            </a:extLst>
          </p:cNvPr>
          <p:cNvSpPr/>
          <p:nvPr/>
        </p:nvSpPr>
        <p:spPr>
          <a:xfrm>
            <a:off x="5522278" y="2722880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FE62543-5600-5782-D46E-0AF411CDCC64}"/>
              </a:ext>
            </a:extLst>
          </p:cNvPr>
          <p:cNvSpPr/>
          <p:nvPr/>
        </p:nvSpPr>
        <p:spPr>
          <a:xfrm>
            <a:off x="7579876" y="2839720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E6C9624C-5B45-B534-870C-60E5A6349059}"/>
              </a:ext>
            </a:extLst>
          </p:cNvPr>
          <p:cNvSpPr/>
          <p:nvPr/>
        </p:nvSpPr>
        <p:spPr>
          <a:xfrm>
            <a:off x="7590312" y="2631441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DBC3318-FD20-95FA-86A3-425F9835CB4A}"/>
              </a:ext>
            </a:extLst>
          </p:cNvPr>
          <p:cNvSpPr/>
          <p:nvPr/>
        </p:nvSpPr>
        <p:spPr>
          <a:xfrm>
            <a:off x="7798748" y="2651761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66D8D70F-E6CF-CF34-166D-6C1CCCAD3CE3}"/>
              </a:ext>
            </a:extLst>
          </p:cNvPr>
          <p:cNvSpPr/>
          <p:nvPr/>
        </p:nvSpPr>
        <p:spPr>
          <a:xfrm>
            <a:off x="7694530" y="2926081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A0F0FD1-BCD2-5CC0-A30D-5551A6DACF95}"/>
              </a:ext>
            </a:extLst>
          </p:cNvPr>
          <p:cNvSpPr/>
          <p:nvPr/>
        </p:nvSpPr>
        <p:spPr>
          <a:xfrm>
            <a:off x="8010078" y="2547621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DE3576B3-0982-73D4-75A0-1E45CF73274B}"/>
              </a:ext>
            </a:extLst>
          </p:cNvPr>
          <p:cNvSpPr/>
          <p:nvPr/>
        </p:nvSpPr>
        <p:spPr>
          <a:xfrm>
            <a:off x="7996962" y="2805590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AE6CE411-BC90-2ADF-459D-371187472EB5}"/>
              </a:ext>
            </a:extLst>
          </p:cNvPr>
          <p:cNvSpPr/>
          <p:nvPr/>
        </p:nvSpPr>
        <p:spPr>
          <a:xfrm>
            <a:off x="7883541" y="3027681"/>
            <a:ext cx="396000" cy="39624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D2DF96C3-67B9-EB84-EBAA-73A063CEC34B}"/>
              </a:ext>
            </a:extLst>
          </p:cNvPr>
          <p:cNvSpPr/>
          <p:nvPr/>
        </p:nvSpPr>
        <p:spPr>
          <a:xfrm>
            <a:off x="7841145" y="4133931"/>
            <a:ext cx="396000" cy="396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 descr="Moody Foodies Limone">
            <a:extLst>
              <a:ext uri="{FF2B5EF4-FFF2-40B4-BE49-F238E27FC236}">
                <a16:creationId xmlns:a16="http://schemas.microsoft.com/office/drawing/2014/main" id="{56320A93-69EC-794A-B1DA-B42F783D0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40657" r="7576"/>
          <a:stretch/>
        </p:blipFill>
        <p:spPr>
          <a:xfrm>
            <a:off x="6875682" y="5148738"/>
            <a:ext cx="491730" cy="388851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8D6EDB77-8D05-07F4-FEB7-AF2E4482569A}"/>
              </a:ext>
            </a:extLst>
          </p:cNvPr>
          <p:cNvSpPr/>
          <p:nvPr/>
        </p:nvSpPr>
        <p:spPr>
          <a:xfrm>
            <a:off x="8613305" y="494692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CB76A9A-C40C-5335-42F3-371222B7F6DB}"/>
              </a:ext>
            </a:extLst>
          </p:cNvPr>
          <p:cNvSpPr txBox="1"/>
          <p:nvPr/>
        </p:nvSpPr>
        <p:spPr>
          <a:xfrm>
            <a:off x="4660229" y="2308583"/>
            <a:ext cx="12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p, E=4 GeV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2E73A76-CB00-6111-1A8C-053811F74810}"/>
              </a:ext>
            </a:extLst>
          </p:cNvPr>
          <p:cNvSpPr txBox="1"/>
          <p:nvPr/>
        </p:nvSpPr>
        <p:spPr>
          <a:xfrm>
            <a:off x="7843621" y="1939251"/>
            <a:ext cx="305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Target di Tungsteno/Mercurio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246E7DC-67F5-7610-9A84-906CF06D715E}"/>
                  </a:ext>
                </a:extLst>
              </p:cNvPr>
              <p:cNvSpPr txBox="1"/>
              <p:nvPr/>
            </p:nvSpPr>
            <p:spPr>
              <a:xfrm>
                <a:off x="8366991" y="4027051"/>
                <a:ext cx="1157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dirty="0"/>
                  <a:t>, E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it-IT" dirty="0"/>
                  <a:t>MeV</a:t>
                </a: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246E7DC-67F5-7610-9A84-906CF06D7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991" y="4027051"/>
                <a:ext cx="1157817" cy="369332"/>
              </a:xfrm>
              <a:prstGeom prst="rect">
                <a:avLst/>
              </a:prstGeom>
              <a:blipFill>
                <a:blip r:embed="rId4"/>
                <a:stretch>
                  <a:fillRect t="-10000" r="-476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4B86332C-7FB5-5260-F0EA-A5071D94FC0A}"/>
                  </a:ext>
                </a:extLst>
              </p:cNvPr>
              <p:cNvSpPr txBox="1"/>
              <p:nvPr/>
            </p:nvSpPr>
            <p:spPr>
              <a:xfrm>
                <a:off x="6744282" y="5634594"/>
                <a:ext cx="1661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dirty="0"/>
                  <a:t>, E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it-IT" dirty="0"/>
                  <a:t>200 MeV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4B86332C-7FB5-5260-F0EA-A5071D94F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282" y="5634594"/>
                <a:ext cx="1661796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A6AF8271-E307-22E7-F0B9-55FD6F1F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E85AC85-5FA7-7EF3-B653-0A3750C91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894" y="1242399"/>
                <a:ext cx="2303573" cy="3693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sz="2000" dirty="0">
                    <a:latin typeface="Aptos" panose="020B0004020202020204" pitchFamily="34" charset="0"/>
                  </a:rPr>
                  <a:t>Decadimento del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it-IT" sz="2000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E85AC85-5FA7-7EF3-B653-0A3750C91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894" y="1242399"/>
                <a:ext cx="2303573" cy="369332"/>
              </a:xfrm>
              <a:blipFill>
                <a:blip r:embed="rId6"/>
                <a:stretch>
                  <a:fillRect l="-2646" t="-16667" b="-3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9ACA24C-FBF3-80D2-0D61-160C8B683F8F}"/>
                  </a:ext>
                </a:extLst>
              </p:cNvPr>
              <p:cNvSpPr txBox="1"/>
              <p:nvPr/>
            </p:nvSpPr>
            <p:spPr>
              <a:xfrm>
                <a:off x="8961081" y="5010238"/>
                <a:ext cx="27443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69ACA24C-FBF3-80D2-0D61-160C8B683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081" y="5010238"/>
                <a:ext cx="274434" cy="299313"/>
              </a:xfrm>
              <a:prstGeom prst="rect">
                <a:avLst/>
              </a:prstGeom>
              <a:blipFill>
                <a:blip r:embed="rId7"/>
                <a:stretch>
                  <a:fillRect l="-13333" r="-6667" b="-204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1B0506D0-D62D-9BD2-8CB7-5737E2B8B488}"/>
              </a:ext>
            </a:extLst>
          </p:cNvPr>
          <p:cNvCxnSpPr/>
          <p:nvPr/>
        </p:nvCxnSpPr>
        <p:spPr>
          <a:xfrm>
            <a:off x="6096000" y="2933701"/>
            <a:ext cx="1168400" cy="10160"/>
          </a:xfrm>
          <a:prstGeom prst="straightConnector1">
            <a:avLst/>
          </a:prstGeom>
          <a:ln w="28575">
            <a:solidFill>
              <a:srgbClr val="F8D2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5679C9A4-388A-BD73-5238-250D8A97195F}"/>
              </a:ext>
            </a:extLst>
          </p:cNvPr>
          <p:cNvCxnSpPr>
            <a:cxnSpLocks/>
          </p:cNvCxnSpPr>
          <p:nvPr/>
        </p:nvCxnSpPr>
        <p:spPr>
          <a:xfrm>
            <a:off x="8039145" y="3553218"/>
            <a:ext cx="0" cy="564634"/>
          </a:xfrm>
          <a:prstGeom prst="straightConnector1">
            <a:avLst/>
          </a:prstGeom>
          <a:ln w="28575">
            <a:solidFill>
              <a:srgbClr val="F8D2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C718B1D7-B77D-9DBE-A0B8-6B483675D1FD}"/>
              </a:ext>
            </a:extLst>
          </p:cNvPr>
          <p:cNvCxnSpPr>
            <a:cxnSpLocks/>
          </p:cNvCxnSpPr>
          <p:nvPr/>
        </p:nvCxnSpPr>
        <p:spPr>
          <a:xfrm flipH="1">
            <a:off x="7264400" y="4584104"/>
            <a:ext cx="609810" cy="488819"/>
          </a:xfrm>
          <a:prstGeom prst="straightConnector1">
            <a:avLst/>
          </a:prstGeom>
          <a:ln w="28575">
            <a:solidFill>
              <a:srgbClr val="F8D2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B747A965-8A24-C48C-2505-60CC91CD78A4}"/>
              </a:ext>
            </a:extLst>
          </p:cNvPr>
          <p:cNvCxnSpPr>
            <a:cxnSpLocks/>
          </p:cNvCxnSpPr>
          <p:nvPr/>
        </p:nvCxnSpPr>
        <p:spPr>
          <a:xfrm>
            <a:off x="8208078" y="4593563"/>
            <a:ext cx="400210" cy="282640"/>
          </a:xfrm>
          <a:prstGeom prst="straightConnector1">
            <a:avLst/>
          </a:prstGeom>
          <a:ln w="28575">
            <a:solidFill>
              <a:srgbClr val="F8D2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214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81FEF2B-1DE6-6F89-EB2E-3188EDA95547}"/>
              </a:ext>
            </a:extLst>
          </p:cNvPr>
          <p:cNvSpPr txBox="1">
            <a:spLocks/>
          </p:cNvSpPr>
          <p:nvPr/>
        </p:nvSpPr>
        <p:spPr>
          <a:xfrm>
            <a:off x="184786" y="915743"/>
            <a:ext cx="8542653" cy="264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7200" dirty="0">
                <a:latin typeface="Aptos ExtraBold" panose="020F0502020204030204" pitchFamily="34" charset="0"/>
              </a:rPr>
              <a:t>Fin qui tutto bene…</a:t>
            </a:r>
          </a:p>
          <a:p>
            <a:r>
              <a:rPr lang="it-IT" sz="7200" dirty="0">
                <a:latin typeface="Aptos ExtraBold" panose="020F0502020204030204" pitchFamily="34" charset="0"/>
              </a:rPr>
              <a:t>Ma perché?</a:t>
            </a:r>
          </a:p>
        </p:txBody>
      </p:sp>
    </p:spTree>
    <p:extLst>
      <p:ext uri="{BB962C8B-B14F-4D97-AF65-F5344CB8AC3E}">
        <p14:creationId xmlns:p14="http://schemas.microsoft.com/office/powerpoint/2010/main" val="757464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248E4-A5D9-5F73-E666-CF9018DE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" y="100013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Saprai farlo sì, con un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Muon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 Collider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1C4772-4A58-A34D-1A01-CB79AE7A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5289390"/>
            <a:ext cx="6103877" cy="1483751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it-IT" sz="2400" i="1" dirty="0">
                <a:latin typeface="Aptos" panose="020B0004020202020204" pitchFamily="34" charset="0"/>
              </a:rPr>
              <a:t>Fisica di precisione</a:t>
            </a:r>
            <a:endParaRPr lang="it-IT" sz="2400" dirty="0">
              <a:latin typeface="Aptos" panose="020B00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it-IT" sz="2400" i="1" dirty="0">
                <a:latin typeface="Aptos" panose="020B0004020202020204" pitchFamily="34" charset="0"/>
              </a:rPr>
              <a:t>Produzione di risonanze nuove</a:t>
            </a:r>
            <a:endParaRPr lang="it-IT" sz="2400" b="1" dirty="0">
              <a:latin typeface="Aptos" panose="020B0004020202020204" pitchFamily="34" charset="0"/>
            </a:endParaRPr>
          </a:p>
        </p:txBody>
      </p:sp>
      <p:pic>
        <p:nvPicPr>
          <p:cNvPr id="2052" name="Picture 4" descr="experimental physics - What is the essential difference between a resonance  and a particle? - Physics Stack Exchange">
            <a:extLst>
              <a:ext uri="{FF2B5EF4-FFF2-40B4-BE49-F238E27FC236}">
                <a16:creationId xmlns:a16="http://schemas.microsoft.com/office/drawing/2014/main" id="{082CD204-87D4-0BE4-61C5-145363E6F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4594" r="13988"/>
          <a:stretch/>
        </p:blipFill>
        <p:spPr bwMode="auto">
          <a:xfrm>
            <a:off x="1851660" y="1105690"/>
            <a:ext cx="7193129" cy="39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E236C0-47A5-3B33-12CB-EFFC67F3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18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374BF25-2290-9CE0-1BA6-0B27B8B0DA35}"/>
              </a:ext>
            </a:extLst>
          </p:cNvPr>
          <p:cNvCxnSpPr/>
          <p:nvPr/>
        </p:nvCxnSpPr>
        <p:spPr>
          <a:xfrm>
            <a:off x="8659746" y="4590903"/>
            <a:ext cx="2997200" cy="0"/>
          </a:xfrm>
          <a:prstGeom prst="straightConnector1">
            <a:avLst/>
          </a:prstGeom>
          <a:ln w="28575">
            <a:solidFill>
              <a:srgbClr val="F8D2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70C8EC-FC0E-A810-8C56-7B4900EDD674}"/>
              </a:ext>
            </a:extLst>
          </p:cNvPr>
          <p:cNvSpPr txBox="1"/>
          <p:nvPr/>
        </p:nvSpPr>
        <p:spPr>
          <a:xfrm>
            <a:off x="9829800" y="465625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ptos" panose="020B0004020202020204" pitchFamily="34" charset="0"/>
              </a:rPr>
              <a:t>Massa maggiore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677EA19-D0AC-6D41-628F-04E495140E19}"/>
                  </a:ext>
                </a:extLst>
              </p:cNvPr>
              <p:cNvSpPr txBox="1"/>
              <p:nvPr/>
            </p:nvSpPr>
            <p:spPr>
              <a:xfrm rot="16200000">
                <a:off x="1213927" y="1973104"/>
                <a:ext cx="16586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it-IT" sz="1400" dirty="0">
                    <a:solidFill>
                      <a:srgbClr val="0000FF"/>
                    </a:solidFill>
                  </a:rPr>
                  <a:t> Numero di eventi 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677EA19-D0AC-6D41-628F-04E495140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3927" y="1973104"/>
                <a:ext cx="1658659" cy="307777"/>
              </a:xfrm>
              <a:prstGeom prst="rect">
                <a:avLst/>
              </a:prstGeom>
              <a:blipFill>
                <a:blip r:embed="rId4"/>
                <a:stretch>
                  <a:fillRect l="-4000" t="-368" r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32A5E6-6D74-D2FC-51A2-FB63C8DB42B1}"/>
              </a:ext>
            </a:extLst>
          </p:cNvPr>
          <p:cNvSpPr txBox="1"/>
          <p:nvPr/>
        </p:nvSpPr>
        <p:spPr>
          <a:xfrm>
            <a:off x="4793922" y="5273572"/>
            <a:ext cx="6678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conoscere più a fondo le proprietà delle particelle già note</a:t>
            </a:r>
            <a:endParaRPr lang="it-IT" sz="2000" dirty="0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4D2E7ED8-E2F3-641B-743F-69BC9AC856AE}"/>
              </a:ext>
            </a:extLst>
          </p:cNvPr>
          <p:cNvSpPr/>
          <p:nvPr/>
        </p:nvSpPr>
        <p:spPr>
          <a:xfrm>
            <a:off x="3385313" y="5420414"/>
            <a:ext cx="1300899" cy="127062"/>
          </a:xfrm>
          <a:prstGeom prst="rightArrow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A94B155-1742-D15D-59D4-6D650E582BBE}"/>
              </a:ext>
            </a:extLst>
          </p:cNvPr>
          <p:cNvSpPr/>
          <p:nvPr/>
        </p:nvSpPr>
        <p:spPr>
          <a:xfrm>
            <a:off x="4815630" y="5887954"/>
            <a:ext cx="1300899" cy="127062"/>
          </a:xfrm>
          <a:prstGeom prst="rightArrow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0853351-A209-D371-DFB8-0559CEB07639}"/>
              </a:ext>
            </a:extLst>
          </p:cNvPr>
          <p:cNvSpPr txBox="1"/>
          <p:nvPr/>
        </p:nvSpPr>
        <p:spPr>
          <a:xfrm>
            <a:off x="6200087" y="5748276"/>
            <a:ext cx="6678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nuova fisica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22906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84D6929A-A777-193A-C0A1-D8E1E6B4DB9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18003" y="6688826"/>
            <a:ext cx="11197276" cy="1249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5740165A-0B76-E208-D96E-4496282F286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18003" y="6250057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EBFEE33-1AE2-956A-048D-B029C96D244E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18003" y="5232969"/>
            <a:ext cx="11188874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209180D7-5389-BFB5-28C3-DCF77B713E8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18003" y="4820462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2A4423D-A033-2DED-10A7-4C0D4B38F50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18003" y="4387635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84AA4FE-9B5B-2D48-501B-6014FAB2058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8003" y="3961969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7767759-6A52-D054-C129-7D8BE8D281E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18003" y="35287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1D8386A-D8A8-2F65-8497-8284E935A54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8003" y="30891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B651889-8B23-5DD5-49A7-476958DA1F2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8003" y="2118218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2F6CCFFB-A9AF-C534-1DA5-CCD2B4E6EEA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18003" y="1063720"/>
            <a:ext cx="11197276" cy="154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558949D3-0BF4-F6B6-4FFD-4C483D83E5C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18003" y="632433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2780F324-C17A-45B0-E4C4-DA3213037A6C}"/>
              </a:ext>
            </a:extLst>
          </p:cNvPr>
          <p:cNvCxnSpPr>
            <a:cxnSpLocks/>
            <a:stCxn id="144" idx="7"/>
          </p:cNvCxnSpPr>
          <p:nvPr/>
        </p:nvCxnSpPr>
        <p:spPr>
          <a:xfrm flipV="1">
            <a:off x="6578010" y="1210857"/>
            <a:ext cx="3228879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847A92D1-0473-8427-7E19-CCA65ED5A41A}"/>
              </a:ext>
            </a:extLst>
          </p:cNvPr>
          <p:cNvGrpSpPr/>
          <p:nvPr/>
        </p:nvGrpSpPr>
        <p:grpSpPr>
          <a:xfrm>
            <a:off x="2845887" y="0"/>
            <a:ext cx="8514751" cy="6898850"/>
            <a:chOff x="3059247" y="0"/>
            <a:chExt cx="8514751" cy="6898850"/>
          </a:xfrm>
        </p:grpSpPr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B2883240-2E26-A008-C61E-1C2765C89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247" y="0"/>
              <a:ext cx="2895525" cy="6858000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BAF8D0CB-BB47-D042-96D3-EEBB35226673}"/>
                </a:ext>
              </a:extLst>
            </p:cNvPr>
            <p:cNvCxnSpPr>
              <a:cxnSpLocks/>
            </p:cNvCxnSpPr>
            <p:nvPr/>
          </p:nvCxnSpPr>
          <p:spPr>
            <a:xfrm>
              <a:off x="5629626" y="759929"/>
              <a:ext cx="1168001" cy="53844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4E2AED93-0A6F-3BB2-020D-AF3BD7C3CA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775" y="1232846"/>
              <a:ext cx="266353" cy="566600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025B3151-CB88-97CF-8FB4-F2EAF7ABAD7A}"/>
                </a:ext>
              </a:extLst>
            </p:cNvPr>
            <p:cNvCxnSpPr>
              <a:cxnSpLocks/>
            </p:cNvCxnSpPr>
            <p:nvPr/>
          </p:nvCxnSpPr>
          <p:spPr>
            <a:xfrm>
              <a:off x="6806028" y="1302227"/>
              <a:ext cx="747138" cy="66504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F701C870-CDC9-AA79-8F35-7225C74F7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058" y="1903056"/>
              <a:ext cx="297186" cy="499579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2DDE3CB8-0453-B0A3-7662-9F89314A12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5462" y="1949193"/>
              <a:ext cx="773243" cy="125252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304E424A-12A5-F684-ACEB-B12EA8E86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2458" y="3129473"/>
              <a:ext cx="301858" cy="20073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18D9AE04-085A-8F3E-EC77-7DC15E9F23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71789" y="3109123"/>
              <a:ext cx="511767" cy="201378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D9F2715C-9DCB-D102-751E-F01A01FD90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6325" y="3129473"/>
              <a:ext cx="3307673" cy="376937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F10D5C4A-C89D-7D9E-2875-99C71AFC2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0374" y="1910249"/>
              <a:ext cx="301858" cy="2007339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2C981CB8-D4B0-2407-EE6C-A5E04F32F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3347" y="2040268"/>
              <a:ext cx="165742" cy="1950767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FD72EA6E-7A4D-1C01-6FB9-D541993F12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7672" y="4211273"/>
              <a:ext cx="718423" cy="6799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34FF1530-A1E1-2607-EFF6-67CA7F9EE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5938" y="5115650"/>
              <a:ext cx="276019" cy="81348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FDECE6A2-72C8-5872-4088-B2C16441356A}"/>
                </a:ext>
              </a:extLst>
            </p:cNvPr>
            <p:cNvCxnSpPr>
              <a:cxnSpLocks/>
            </p:cNvCxnSpPr>
            <p:nvPr/>
          </p:nvCxnSpPr>
          <p:spPr>
            <a:xfrm>
              <a:off x="5294996" y="1511122"/>
              <a:ext cx="941807" cy="132089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E1340ABA-9B82-AB17-1348-674411FB1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2467" y="2172416"/>
              <a:ext cx="270020" cy="137844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ACF6E58C-2E7B-E494-AC32-8F9BE33034B7}"/>
                </a:ext>
              </a:extLst>
            </p:cNvPr>
            <p:cNvCxnSpPr>
              <a:cxnSpLocks/>
            </p:cNvCxnSpPr>
            <p:nvPr/>
          </p:nvCxnSpPr>
          <p:spPr>
            <a:xfrm>
              <a:off x="4889121" y="2497109"/>
              <a:ext cx="694066" cy="439957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4B4EB4F9-48F3-8E48-306C-485F997D3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3325" y="3109123"/>
              <a:ext cx="165252" cy="378756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07FD5B5D-7CF3-C124-8A42-5FD2F4C77D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7137" y="1725337"/>
              <a:ext cx="192004" cy="810734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723EC5FD-8DE5-B476-B574-54F4AF06F1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4486" y="1718850"/>
              <a:ext cx="20618" cy="869895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1DAB9263-9D85-4F7C-72FE-A9227E410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8682782" y="5196632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5DBEE9DA-D177-4695-1990-4FF1BFB72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5502600" y="2912617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132BA8-309B-06A6-1AFF-83C3FC1DA0C0}"/>
              </a:ext>
            </a:extLst>
          </p:cNvPr>
          <p:cNvSpPr txBox="1"/>
          <p:nvPr/>
        </p:nvSpPr>
        <p:spPr>
          <a:xfrm>
            <a:off x="-2680" y="13744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anni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91B5F9-EC5B-7C52-8783-37621C817954}"/>
              </a:ext>
            </a:extLst>
          </p:cNvPr>
          <p:cNvSpPr txBox="1"/>
          <p:nvPr/>
        </p:nvSpPr>
        <p:spPr>
          <a:xfrm>
            <a:off x="-2680" y="4631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1935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8A8CB9-4311-3A36-A0D7-58683F151726}"/>
              </a:ext>
            </a:extLst>
          </p:cNvPr>
          <p:cNvSpPr txBox="1"/>
          <p:nvPr/>
        </p:nvSpPr>
        <p:spPr>
          <a:xfrm>
            <a:off x="-2680" y="89598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1945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49CF1C-9B80-4623-12AD-7AA2464771A9}"/>
              </a:ext>
            </a:extLst>
          </p:cNvPr>
          <p:cNvSpPr txBox="1"/>
          <p:nvPr/>
        </p:nvSpPr>
        <p:spPr>
          <a:xfrm>
            <a:off x="-2680" y="195873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1955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98A822-4E2D-D0FF-AB39-DDB951E16767}"/>
              </a:ext>
            </a:extLst>
          </p:cNvPr>
          <p:cNvSpPr txBox="1"/>
          <p:nvPr/>
        </p:nvSpPr>
        <p:spPr>
          <a:xfrm>
            <a:off x="-2680" y="293062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1965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2CB720-D085-A79B-34B5-29A6278CDDAF}"/>
              </a:ext>
            </a:extLst>
          </p:cNvPr>
          <p:cNvSpPr txBox="1"/>
          <p:nvPr/>
        </p:nvSpPr>
        <p:spPr>
          <a:xfrm>
            <a:off x="-2680" y="33616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1975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84874E-791F-C5AF-94FC-9A2BDA3399DE}"/>
              </a:ext>
            </a:extLst>
          </p:cNvPr>
          <p:cNvSpPr txBox="1"/>
          <p:nvPr/>
        </p:nvSpPr>
        <p:spPr>
          <a:xfrm>
            <a:off x="-2680" y="379269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1985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409749-BA8E-5432-402F-09C627273B99}"/>
              </a:ext>
            </a:extLst>
          </p:cNvPr>
          <p:cNvSpPr txBox="1"/>
          <p:nvPr/>
        </p:nvSpPr>
        <p:spPr>
          <a:xfrm>
            <a:off x="-2680" y="422372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1995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DB5107-EEE1-A306-CAF0-D505975EFE19}"/>
              </a:ext>
            </a:extLst>
          </p:cNvPr>
          <p:cNvSpPr txBox="1"/>
          <p:nvPr/>
        </p:nvSpPr>
        <p:spPr>
          <a:xfrm>
            <a:off x="5952312" y="559989"/>
            <a:ext cx="26050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1937</a:t>
            </a:r>
            <a:r>
              <a:rPr lang="it-IT" sz="1500" dirty="0">
                <a:latin typeface="Aptos" panose="020B0004020202020204" pitchFamily="34" charset="0"/>
              </a:rPr>
              <a:t> scoperta del mesotrone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BABF1A-730D-F5A6-840A-18AE65B900C2}"/>
              </a:ext>
            </a:extLst>
          </p:cNvPr>
          <p:cNvSpPr txBox="1"/>
          <p:nvPr/>
        </p:nvSpPr>
        <p:spPr>
          <a:xfrm>
            <a:off x="-2680" y="465476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2005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E74D0C-BF4D-838A-4CE5-69D5F1154B6C}"/>
              </a:ext>
            </a:extLst>
          </p:cNvPr>
          <p:cNvSpPr txBox="1"/>
          <p:nvPr/>
        </p:nvSpPr>
        <p:spPr>
          <a:xfrm>
            <a:off x="-2680" y="508580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097A59-F313-B1C0-9BE0-01FFE75DD6AE}"/>
              </a:ext>
            </a:extLst>
          </p:cNvPr>
          <p:cNvSpPr txBox="1"/>
          <p:nvPr/>
        </p:nvSpPr>
        <p:spPr>
          <a:xfrm>
            <a:off x="-2680" y="608600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2065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59BFCA-07B7-CF43-5923-3D17D771369D}"/>
              </a:ext>
            </a:extLst>
          </p:cNvPr>
          <p:cNvSpPr txBox="1"/>
          <p:nvPr/>
        </p:nvSpPr>
        <p:spPr>
          <a:xfrm>
            <a:off x="-2680" y="65207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2075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42FD50F-E14F-477F-2E1C-91435034F765}"/>
              </a:ext>
            </a:extLst>
          </p:cNvPr>
          <p:cNvSpPr txBox="1"/>
          <p:nvPr/>
        </p:nvSpPr>
        <p:spPr>
          <a:xfrm>
            <a:off x="233680" y="2782728"/>
            <a:ext cx="184896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studio piramide di Giza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FD7CC9-109B-40F3-051A-03F058C291B4}"/>
              </a:ext>
            </a:extLst>
          </p:cNvPr>
          <p:cNvSpPr txBox="1"/>
          <p:nvPr/>
        </p:nvSpPr>
        <p:spPr>
          <a:xfrm>
            <a:off x="6414421" y="817525"/>
            <a:ext cx="2748506" cy="28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1942</a:t>
            </a:r>
            <a:r>
              <a:rPr lang="it-IT" sz="1500" dirty="0">
                <a:latin typeface="Aptos" panose="020B0004020202020204" pitchFamily="34" charset="0"/>
              </a:rPr>
              <a:t> vita media del mesotrone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FB2B951-7F7D-63FF-E3D5-E952F1DFEAEF}"/>
              </a:ext>
            </a:extLst>
          </p:cNvPr>
          <p:cNvSpPr txBox="1"/>
          <p:nvPr/>
        </p:nvSpPr>
        <p:spPr>
          <a:xfrm>
            <a:off x="6963303" y="1106935"/>
            <a:ext cx="2234394" cy="3231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1947</a:t>
            </a:r>
            <a:r>
              <a:rPr lang="it-IT" sz="1500" dirty="0">
                <a:latin typeface="Aptos" panose="020B0004020202020204" pitchFamily="34" charset="0"/>
              </a:rPr>
              <a:t> decadimento del </a:t>
            </a:r>
            <a:r>
              <a:rPr lang="it-IT" sz="1500" dirty="0"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84D0458-C988-DF3D-5425-757E7FFE27A9}"/>
              </a:ext>
            </a:extLst>
          </p:cNvPr>
          <p:cNvSpPr txBox="1"/>
          <p:nvPr/>
        </p:nvSpPr>
        <p:spPr>
          <a:xfrm>
            <a:off x="7156044" y="1353716"/>
            <a:ext cx="2166071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1947-48</a:t>
            </a:r>
            <a:r>
              <a:rPr lang="it-IT" sz="1500" dirty="0">
                <a:latin typeface="Aptos" panose="020B0004020202020204" pitchFamily="34" charset="0"/>
              </a:rPr>
              <a:t> universalità dell’interazione debole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DB9BFA-757D-4727-444C-72D8ACDE4111}"/>
              </a:ext>
            </a:extLst>
          </p:cNvPr>
          <p:cNvSpPr txBox="1"/>
          <p:nvPr/>
        </p:nvSpPr>
        <p:spPr>
          <a:xfrm>
            <a:off x="7792537" y="1885658"/>
            <a:ext cx="2096310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1953</a:t>
            </a:r>
            <a:r>
              <a:rPr lang="it-IT" sz="1500" dirty="0">
                <a:latin typeface="Aptos" panose="020B0004020202020204" pitchFamily="34" charset="0"/>
              </a:rPr>
              <a:t> conservazione del numero leptonico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E169BCF-7B20-A160-9D4B-5B4E46C53EE1}"/>
              </a:ext>
            </a:extLst>
          </p:cNvPr>
          <p:cNvSpPr txBox="1"/>
          <p:nvPr/>
        </p:nvSpPr>
        <p:spPr>
          <a:xfrm>
            <a:off x="158690" y="2336212"/>
            <a:ext cx="169922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ricerca di processi LFV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91527DB-AC1E-AD68-49DD-3267A7F1945A}"/>
              </a:ext>
            </a:extLst>
          </p:cNvPr>
          <p:cNvSpPr txBox="1"/>
          <p:nvPr/>
        </p:nvSpPr>
        <p:spPr>
          <a:xfrm>
            <a:off x="617144" y="2070727"/>
            <a:ext cx="36319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1957-59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ipotesi di due famiglie leptoniche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DCA26F8-56AA-47E9-99DC-F9C715259A7D}"/>
              </a:ext>
            </a:extLst>
          </p:cNvPr>
          <p:cNvSpPr txBox="1"/>
          <p:nvPr/>
        </p:nvSpPr>
        <p:spPr>
          <a:xfrm>
            <a:off x="1675475" y="2863537"/>
            <a:ext cx="239788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neutrino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distinto dal neutrino </a:t>
            </a:r>
            <a:r>
              <a:rPr lang="it-IT" sz="1500" i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034562D-A289-9E52-DFFE-A61D1271BBB8}"/>
              </a:ext>
            </a:extLst>
          </p:cNvPr>
          <p:cNvSpPr txBox="1"/>
          <p:nvPr/>
        </p:nvSpPr>
        <p:spPr>
          <a:xfrm>
            <a:off x="8596532" y="2760374"/>
            <a:ext cx="3780414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della vita media di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cosmici, test della dilatazione relativistica della vita media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6AAC79-8B19-67EB-FAF8-EA1B76F7AFA3}"/>
              </a:ext>
            </a:extLst>
          </p:cNvPr>
          <p:cNvSpPr txBox="1"/>
          <p:nvPr/>
        </p:nvSpPr>
        <p:spPr>
          <a:xfrm>
            <a:off x="631795" y="3521057"/>
            <a:ext cx="2560334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1977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tempo di vita del muone al CERN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9E49C98-D075-BBCF-9F93-8B4A8F4F523C}"/>
              </a:ext>
            </a:extLst>
          </p:cNvPr>
          <p:cNvSpPr txBox="1"/>
          <p:nvPr/>
        </p:nvSpPr>
        <p:spPr>
          <a:xfrm>
            <a:off x="9096861" y="3516145"/>
            <a:ext cx="299323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prodotti dai neutrini atmosferici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B99584-0E49-BF99-4BC1-53B8A0AD1C96}"/>
              </a:ext>
            </a:extLst>
          </p:cNvPr>
          <p:cNvSpPr txBox="1"/>
          <p:nvPr/>
        </p:nvSpPr>
        <p:spPr>
          <a:xfrm>
            <a:off x="5119656" y="3568135"/>
            <a:ext cx="177569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Z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+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E98C019-823B-37D1-98A9-92E406FAAA6A}"/>
              </a:ext>
            </a:extLst>
          </p:cNvPr>
          <p:cNvSpPr txBox="1"/>
          <p:nvPr/>
        </p:nvSpPr>
        <p:spPr>
          <a:xfrm>
            <a:off x="391221" y="4618344"/>
            <a:ext cx="3094392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2005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spettroscopia muonica per la misura  del raggio del protone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73E2C3B-CBF5-71B7-2C11-0A4100C56375}"/>
              </a:ext>
            </a:extLst>
          </p:cNvPr>
          <p:cNvSpPr txBox="1"/>
          <p:nvPr/>
        </p:nvSpPr>
        <p:spPr>
          <a:xfrm>
            <a:off x="860809" y="5423122"/>
            <a:ext cx="2017996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2016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esperimento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g-2 al Fermilab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AE2357C-C8E7-895F-E119-477E77033300}"/>
              </a:ext>
            </a:extLst>
          </p:cNvPr>
          <p:cNvSpPr txBox="1"/>
          <p:nvPr/>
        </p:nvSpPr>
        <p:spPr>
          <a:xfrm>
            <a:off x="10114789" y="4840641"/>
            <a:ext cx="2231676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2007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prima radiografia muonica di un vulcano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BB7050E-AF6E-ED1E-EEF5-73CF78E78C66}"/>
              </a:ext>
            </a:extLst>
          </p:cNvPr>
          <p:cNvSpPr txBox="1"/>
          <p:nvPr/>
        </p:nvSpPr>
        <p:spPr>
          <a:xfrm>
            <a:off x="6809153" y="5008172"/>
            <a:ext cx="2609662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nascita dei tomografi muonici per lo screening di navi e container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70A74B6-6205-E0CE-2CF8-CA72B418E9EB}"/>
              </a:ext>
            </a:extLst>
          </p:cNvPr>
          <p:cNvSpPr txBox="1"/>
          <p:nvPr/>
        </p:nvSpPr>
        <p:spPr>
          <a:xfrm>
            <a:off x="271761" y="1045352"/>
            <a:ext cx="2661863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latin typeface="Aptos" panose="020B0004020202020204" pitchFamily="34" charset="0"/>
              </a:rPr>
              <a:t>1947</a:t>
            </a:r>
            <a:r>
              <a:rPr lang="it-IT" sz="1500" dirty="0">
                <a:latin typeface="Aptos" panose="020B0004020202020204" pitchFamily="34" charset="0"/>
              </a:rPr>
              <a:t> il </a:t>
            </a:r>
            <a:r>
              <a:rPr lang="it-IT" sz="1500" dirty="0">
                <a:latin typeface="Symbol" panose="05050102010706020507" pitchFamily="18" charset="2"/>
              </a:rPr>
              <a:t>m</a:t>
            </a:r>
            <a:r>
              <a:rPr lang="it-IT" sz="1500" dirty="0">
                <a:latin typeface="Aptos" panose="020B0004020202020204" pitchFamily="34" charset="0"/>
              </a:rPr>
              <a:t> è il prodotto del decadimento del mesone </a:t>
            </a:r>
            <a:r>
              <a:rPr lang="it-IT" sz="1500" dirty="0"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1B23022-831D-12F0-BE83-3BA3B424F86F}"/>
              </a:ext>
            </a:extLst>
          </p:cNvPr>
          <p:cNvSpPr txBox="1"/>
          <p:nvPr/>
        </p:nvSpPr>
        <p:spPr>
          <a:xfrm>
            <a:off x="9827209" y="1105900"/>
            <a:ext cx="248422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dell’elettrone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6342381-983F-E02C-24D7-B74637AE7B6B}"/>
              </a:ext>
            </a:extLst>
          </p:cNvPr>
          <p:cNvSpPr txBox="1"/>
          <p:nvPr/>
        </p:nvSpPr>
        <p:spPr>
          <a:xfrm>
            <a:off x="1006549" y="1556755"/>
            <a:ext cx="311143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descrizione dell’anomalia del momento magnetico dei leptoni 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AB6A86B-C945-C752-6711-A4823DFA360B}"/>
              </a:ext>
            </a:extLst>
          </p:cNvPr>
          <p:cNvSpPr txBox="1"/>
          <p:nvPr/>
        </p:nvSpPr>
        <p:spPr>
          <a:xfrm>
            <a:off x="9970291" y="1806392"/>
            <a:ext cx="237126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atomo muonico e produzione del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muonio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8A19A79-371F-5A9D-C652-4145E2661C62}"/>
              </a:ext>
            </a:extLst>
          </p:cNvPr>
          <p:cNvSpPr txBox="1"/>
          <p:nvPr/>
        </p:nvSpPr>
        <p:spPr>
          <a:xfrm>
            <a:off x="8120833" y="2283250"/>
            <a:ext cx="3035091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della violazione di P nei decadimenti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2CCC81F-F4B5-5C1A-EE14-D46F6161CC06}"/>
              </a:ext>
            </a:extLst>
          </p:cNvPr>
          <p:cNvSpPr txBox="1"/>
          <p:nvPr/>
        </p:nvSpPr>
        <p:spPr>
          <a:xfrm>
            <a:off x="1954340" y="2427223"/>
            <a:ext cx="246633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/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it-IT" sz="1500" b="1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2002</a:t>
                </a:r>
                <a:r>
                  <a:rPr lang="it-IT" sz="15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ricerca del decadimento </a:t>
                </a:r>
                <a14:m>
                  <m:oMath xmlns:m="http://schemas.openxmlformats.org/officeDocument/2006/math">
                    <m:r>
                      <a:rPr lang="it-IT" sz="1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sz="1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it-IT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15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a MEG</a:t>
                </a:r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blipFill>
                <a:blip r:embed="rId4"/>
                <a:stretch>
                  <a:fillRect l="-885" t="-12000" b="-1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3748CC8-0516-D91A-AFDC-E1C9D0C0FD5F}"/>
              </a:ext>
            </a:extLst>
          </p:cNvPr>
          <p:cNvSpPr txBox="1"/>
          <p:nvPr/>
        </p:nvSpPr>
        <p:spPr>
          <a:xfrm>
            <a:off x="7509310" y="6423782"/>
            <a:ext cx="30578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ptos" panose="020B0004020202020204" pitchFamily="34" charset="0"/>
              </a:rPr>
              <a:t>2073</a:t>
            </a:r>
            <a:r>
              <a:rPr lang="it-IT" sz="1500" dirty="0">
                <a:latin typeface="Aptos" panose="020B0004020202020204" pitchFamily="34" charset="0"/>
              </a:rPr>
              <a:t> in un ipotetico </a:t>
            </a:r>
            <a:r>
              <a:rPr lang="it-IT" sz="1500" dirty="0" err="1">
                <a:latin typeface="Aptos" panose="020B0004020202020204" pitchFamily="34" charset="0"/>
              </a:rPr>
              <a:t>Muon</a:t>
            </a:r>
            <a:r>
              <a:rPr lang="it-IT" sz="1500" dirty="0">
                <a:latin typeface="Aptos" panose="020B0004020202020204" pitchFamily="34" charset="0"/>
              </a:rPr>
              <a:t> Collider</a:t>
            </a:r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540FEA5D-447F-CE5B-B660-947F648356ED}"/>
              </a:ext>
            </a:extLst>
          </p:cNvPr>
          <p:cNvCxnSpPr>
            <a:cxnSpLocks/>
          </p:cNvCxnSpPr>
          <p:nvPr/>
        </p:nvCxnSpPr>
        <p:spPr>
          <a:xfrm>
            <a:off x="4767287" y="3172906"/>
            <a:ext cx="273185" cy="3996085"/>
          </a:xfrm>
          <a:prstGeom prst="line">
            <a:avLst/>
          </a:prstGeom>
          <a:ln w="57150">
            <a:solidFill>
              <a:srgbClr val="E5A5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e 134">
            <a:extLst>
              <a:ext uri="{FF2B5EF4-FFF2-40B4-BE49-F238E27FC236}">
                <a16:creationId xmlns:a16="http://schemas.microsoft.com/office/drawing/2014/main" id="{EEA30136-2E4C-5DA5-E307-715941A6EEA7}"/>
              </a:ext>
            </a:extLst>
          </p:cNvPr>
          <p:cNvSpPr/>
          <p:nvPr/>
        </p:nvSpPr>
        <p:spPr>
          <a:xfrm>
            <a:off x="5349507" y="64126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70638387-6C59-9BD0-4628-C5933B86B75D}"/>
              </a:ext>
            </a:extLst>
          </p:cNvPr>
          <p:cNvSpPr/>
          <p:nvPr/>
        </p:nvSpPr>
        <p:spPr>
          <a:xfrm>
            <a:off x="5714629" y="88309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CA779B8-FBF6-FF95-51E0-33B650E360B6}"/>
              </a:ext>
            </a:extLst>
          </p:cNvPr>
          <p:cNvCxnSpPr>
            <a:cxnSpLocks/>
            <a:stCxn id="135" idx="6"/>
            <a:endCxn id="12" idx="1"/>
          </p:cNvCxnSpPr>
          <p:nvPr/>
        </p:nvCxnSpPr>
        <p:spPr>
          <a:xfrm>
            <a:off x="5504673" y="718669"/>
            <a:ext cx="447639" cy="290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221C1A9-632A-D8CD-591B-A68234EC2965}"/>
              </a:ext>
            </a:extLst>
          </p:cNvPr>
          <p:cNvCxnSpPr>
            <a:cxnSpLocks/>
            <a:stCxn id="136" idx="6"/>
            <a:endCxn id="19" idx="1"/>
          </p:cNvCxnSpPr>
          <p:nvPr/>
        </p:nvCxnSpPr>
        <p:spPr>
          <a:xfrm flipV="1">
            <a:off x="5869795" y="957660"/>
            <a:ext cx="544626" cy="283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e 143">
            <a:extLst>
              <a:ext uri="{FF2B5EF4-FFF2-40B4-BE49-F238E27FC236}">
                <a16:creationId xmlns:a16="http://schemas.microsoft.com/office/drawing/2014/main" id="{0FFFC0AB-F0AC-83EE-CA0C-0F057267FAEF}"/>
              </a:ext>
            </a:extLst>
          </p:cNvPr>
          <p:cNvSpPr/>
          <p:nvPr/>
        </p:nvSpPr>
        <p:spPr>
          <a:xfrm>
            <a:off x="6445568" y="11884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2A053EE9-0E9F-D195-CF47-3406D46244D2}"/>
              </a:ext>
            </a:extLst>
          </p:cNvPr>
          <p:cNvCxnSpPr>
            <a:cxnSpLocks/>
            <a:stCxn id="144" idx="6"/>
            <a:endCxn id="20" idx="1"/>
          </p:cNvCxnSpPr>
          <p:nvPr/>
        </p:nvCxnSpPr>
        <p:spPr>
          <a:xfrm>
            <a:off x="6600734" y="1265892"/>
            <a:ext cx="362569" cy="2626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e 150">
            <a:extLst>
              <a:ext uri="{FF2B5EF4-FFF2-40B4-BE49-F238E27FC236}">
                <a16:creationId xmlns:a16="http://schemas.microsoft.com/office/drawing/2014/main" id="{8D39B60D-321C-EBBB-BC03-5AFE683FA2C2}"/>
              </a:ext>
            </a:extLst>
          </p:cNvPr>
          <p:cNvSpPr/>
          <p:nvPr/>
        </p:nvSpPr>
        <p:spPr>
          <a:xfrm>
            <a:off x="6709315" y="138999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BA4EF34E-6991-1E6E-68A2-86016BECF24F}"/>
              </a:ext>
            </a:extLst>
          </p:cNvPr>
          <p:cNvCxnSpPr>
            <a:cxnSpLocks/>
            <a:stCxn id="151" idx="6"/>
          </p:cNvCxnSpPr>
          <p:nvPr/>
        </p:nvCxnSpPr>
        <p:spPr>
          <a:xfrm flipV="1">
            <a:off x="6864481" y="1451547"/>
            <a:ext cx="31881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355BF315-D4E9-B2A2-ECB7-48F4A4064DB7}"/>
              </a:ext>
            </a:extLst>
          </p:cNvPr>
          <p:cNvCxnSpPr>
            <a:cxnSpLocks/>
          </p:cNvCxnSpPr>
          <p:nvPr/>
        </p:nvCxnSpPr>
        <p:spPr>
          <a:xfrm flipV="1">
            <a:off x="4918426" y="124557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3722E93E-7619-7958-C724-829DA5E1CF99}"/>
              </a:ext>
            </a:extLst>
          </p:cNvPr>
          <p:cNvCxnSpPr>
            <a:cxnSpLocks/>
          </p:cNvCxnSpPr>
          <p:nvPr/>
        </p:nvCxnSpPr>
        <p:spPr>
          <a:xfrm flipV="1">
            <a:off x="2940374" y="1159337"/>
            <a:ext cx="23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59D73FC-AB00-1794-5A72-F412EC0BD075}"/>
              </a:ext>
            </a:extLst>
          </p:cNvPr>
          <p:cNvSpPr txBox="1"/>
          <p:nvPr/>
        </p:nvSpPr>
        <p:spPr>
          <a:xfrm>
            <a:off x="3088790" y="1145718"/>
            <a:ext cx="1896424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non è la particella di Yukawa</a:t>
            </a:r>
          </a:p>
        </p:txBody>
      </p:sp>
      <p:sp>
        <p:nvSpPr>
          <p:cNvPr id="180" name="Ovale 179">
            <a:extLst>
              <a:ext uri="{FF2B5EF4-FFF2-40B4-BE49-F238E27FC236}">
                <a16:creationId xmlns:a16="http://schemas.microsoft.com/office/drawing/2014/main" id="{8FAC4F47-44B2-55CC-32AC-3BF3069F1097}"/>
              </a:ext>
            </a:extLst>
          </p:cNvPr>
          <p:cNvSpPr/>
          <p:nvPr/>
        </p:nvSpPr>
        <p:spPr>
          <a:xfrm>
            <a:off x="5156392" y="112984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Ovale 180">
            <a:extLst>
              <a:ext uri="{FF2B5EF4-FFF2-40B4-BE49-F238E27FC236}">
                <a16:creationId xmlns:a16="http://schemas.microsoft.com/office/drawing/2014/main" id="{20AF39B7-0BED-E2F7-907B-EBB0C7B12DAC}"/>
              </a:ext>
            </a:extLst>
          </p:cNvPr>
          <p:cNvSpPr/>
          <p:nvPr/>
        </p:nvSpPr>
        <p:spPr>
          <a:xfrm>
            <a:off x="4921709" y="1627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2" name="Connettore diritto 181">
            <a:extLst>
              <a:ext uri="{FF2B5EF4-FFF2-40B4-BE49-F238E27FC236}">
                <a16:creationId xmlns:a16="http://schemas.microsoft.com/office/drawing/2014/main" id="{1AAC7C60-4555-AE53-D0C2-E492480EA82D}"/>
              </a:ext>
            </a:extLst>
          </p:cNvPr>
          <p:cNvCxnSpPr>
            <a:cxnSpLocks/>
          </p:cNvCxnSpPr>
          <p:nvPr/>
        </p:nvCxnSpPr>
        <p:spPr>
          <a:xfrm>
            <a:off x="4117985" y="1701052"/>
            <a:ext cx="881307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e 183">
            <a:extLst>
              <a:ext uri="{FF2B5EF4-FFF2-40B4-BE49-F238E27FC236}">
                <a16:creationId xmlns:a16="http://schemas.microsoft.com/office/drawing/2014/main" id="{8904177C-3D3D-82F9-E340-1D5AC80BC72D}"/>
              </a:ext>
            </a:extLst>
          </p:cNvPr>
          <p:cNvSpPr/>
          <p:nvPr/>
        </p:nvSpPr>
        <p:spPr>
          <a:xfrm>
            <a:off x="7227008" y="184525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7AE523FB-E54A-1EAE-A4BA-85BB7E645C56}"/>
              </a:ext>
            </a:extLst>
          </p:cNvPr>
          <p:cNvCxnSpPr>
            <a:cxnSpLocks/>
          </p:cNvCxnSpPr>
          <p:nvPr/>
        </p:nvCxnSpPr>
        <p:spPr>
          <a:xfrm flipV="1">
            <a:off x="7322102" y="1910249"/>
            <a:ext cx="262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90D049AA-B186-9A60-BF47-039F98035A4B}"/>
              </a:ext>
            </a:extLst>
          </p:cNvPr>
          <p:cNvCxnSpPr>
            <a:cxnSpLocks/>
          </p:cNvCxnSpPr>
          <p:nvPr/>
        </p:nvCxnSpPr>
        <p:spPr>
          <a:xfrm flipV="1">
            <a:off x="7304591" y="1995605"/>
            <a:ext cx="466572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e 187">
            <a:extLst>
              <a:ext uri="{FF2B5EF4-FFF2-40B4-BE49-F238E27FC236}">
                <a16:creationId xmlns:a16="http://schemas.microsoft.com/office/drawing/2014/main" id="{C5222F50-172F-72FD-6F84-3537906B0C7E}"/>
              </a:ext>
            </a:extLst>
          </p:cNvPr>
          <p:cNvSpPr/>
          <p:nvPr/>
        </p:nvSpPr>
        <p:spPr>
          <a:xfrm>
            <a:off x="7542990" y="233373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84F55D59-7EC5-2723-3E5B-F717FC14B122}"/>
              </a:ext>
            </a:extLst>
          </p:cNvPr>
          <p:cNvCxnSpPr>
            <a:cxnSpLocks/>
          </p:cNvCxnSpPr>
          <p:nvPr/>
        </p:nvCxnSpPr>
        <p:spPr>
          <a:xfrm flipV="1">
            <a:off x="7586393" y="241113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e 189">
            <a:extLst>
              <a:ext uri="{FF2B5EF4-FFF2-40B4-BE49-F238E27FC236}">
                <a16:creationId xmlns:a16="http://schemas.microsoft.com/office/drawing/2014/main" id="{68F3B21E-D663-6D96-0E45-AB75EEABFA69}"/>
              </a:ext>
            </a:extLst>
          </p:cNvPr>
          <p:cNvSpPr/>
          <p:nvPr/>
        </p:nvSpPr>
        <p:spPr>
          <a:xfrm>
            <a:off x="4697293" y="216656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98441981-AF2F-9B9F-776B-0F7DF3167ADB}"/>
              </a:ext>
            </a:extLst>
          </p:cNvPr>
          <p:cNvCxnSpPr>
            <a:cxnSpLocks/>
          </p:cNvCxnSpPr>
          <p:nvPr/>
        </p:nvCxnSpPr>
        <p:spPr>
          <a:xfrm>
            <a:off x="4257023" y="223230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Ovale 3071">
            <a:extLst>
              <a:ext uri="{FF2B5EF4-FFF2-40B4-BE49-F238E27FC236}">
                <a16:creationId xmlns:a16="http://schemas.microsoft.com/office/drawing/2014/main" id="{4C0542CC-0DE1-2CE7-BFBA-AF9B5C44D4AF}"/>
              </a:ext>
            </a:extLst>
          </p:cNvPr>
          <p:cNvSpPr/>
          <p:nvPr/>
        </p:nvSpPr>
        <p:spPr>
          <a:xfrm>
            <a:off x="4598676" y="24099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73" name="Connettore diritto 3072">
            <a:extLst>
              <a:ext uri="{FF2B5EF4-FFF2-40B4-BE49-F238E27FC236}">
                <a16:creationId xmlns:a16="http://schemas.microsoft.com/office/drawing/2014/main" id="{D38B9755-D957-513E-51F8-D3C2F73DF08F}"/>
              </a:ext>
            </a:extLst>
          </p:cNvPr>
          <p:cNvCxnSpPr>
            <a:cxnSpLocks/>
          </p:cNvCxnSpPr>
          <p:nvPr/>
        </p:nvCxnSpPr>
        <p:spPr>
          <a:xfrm flipV="1">
            <a:off x="1843951" y="2439333"/>
            <a:ext cx="284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Connettore diritto 3074">
            <a:extLst>
              <a:ext uri="{FF2B5EF4-FFF2-40B4-BE49-F238E27FC236}">
                <a16:creationId xmlns:a16="http://schemas.microsoft.com/office/drawing/2014/main" id="{091E6647-CD49-BD05-7479-40D152AAE471}"/>
              </a:ext>
            </a:extLst>
          </p:cNvPr>
          <p:cNvCxnSpPr>
            <a:cxnSpLocks/>
          </p:cNvCxnSpPr>
          <p:nvPr/>
        </p:nvCxnSpPr>
        <p:spPr>
          <a:xfrm flipV="1">
            <a:off x="4390106" y="252573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onnettore diritto 3075">
            <a:extLst>
              <a:ext uri="{FF2B5EF4-FFF2-40B4-BE49-F238E27FC236}">
                <a16:creationId xmlns:a16="http://schemas.microsoft.com/office/drawing/2014/main" id="{EEE4FF29-0E09-20AF-001D-B1DF7F77068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020316" y="3078731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Ovale 3077">
            <a:extLst>
              <a:ext uri="{FF2B5EF4-FFF2-40B4-BE49-F238E27FC236}">
                <a16:creationId xmlns:a16="http://schemas.microsoft.com/office/drawing/2014/main" id="{C5738991-EA11-5998-AE7C-BB9FB04698AF}"/>
              </a:ext>
            </a:extLst>
          </p:cNvPr>
          <p:cNvSpPr/>
          <p:nvPr/>
        </p:nvSpPr>
        <p:spPr>
          <a:xfrm>
            <a:off x="7949438" y="3003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Ovale 3078">
            <a:extLst>
              <a:ext uri="{FF2B5EF4-FFF2-40B4-BE49-F238E27FC236}">
                <a16:creationId xmlns:a16="http://schemas.microsoft.com/office/drawing/2014/main" id="{05B70388-BCBB-0CA0-4D55-194A7F798B3C}"/>
              </a:ext>
            </a:extLst>
          </p:cNvPr>
          <p:cNvSpPr/>
          <p:nvPr/>
        </p:nvSpPr>
        <p:spPr>
          <a:xfrm>
            <a:off x="4407287" y="28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0" name="Connettore diritto 3079">
            <a:extLst>
              <a:ext uri="{FF2B5EF4-FFF2-40B4-BE49-F238E27FC236}">
                <a16:creationId xmlns:a16="http://schemas.microsoft.com/office/drawing/2014/main" id="{F8D2F4AD-6779-9029-2A21-E2145F34BF77}"/>
              </a:ext>
            </a:extLst>
          </p:cNvPr>
          <p:cNvCxnSpPr>
            <a:cxnSpLocks/>
          </p:cNvCxnSpPr>
          <p:nvPr/>
        </p:nvCxnSpPr>
        <p:spPr>
          <a:xfrm flipV="1">
            <a:off x="2091486" y="2896658"/>
            <a:ext cx="2376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Connettore diritto 3080">
            <a:extLst>
              <a:ext uri="{FF2B5EF4-FFF2-40B4-BE49-F238E27FC236}">
                <a16:creationId xmlns:a16="http://schemas.microsoft.com/office/drawing/2014/main" id="{3F7F2A42-3962-9641-5CD7-1C7AAB013BB7}"/>
              </a:ext>
            </a:extLst>
          </p:cNvPr>
          <p:cNvCxnSpPr>
            <a:cxnSpLocks/>
          </p:cNvCxnSpPr>
          <p:nvPr/>
        </p:nvCxnSpPr>
        <p:spPr>
          <a:xfrm flipV="1">
            <a:off x="4014186" y="2952452"/>
            <a:ext cx="46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Ovale 3081">
            <a:extLst>
              <a:ext uri="{FF2B5EF4-FFF2-40B4-BE49-F238E27FC236}">
                <a16:creationId xmlns:a16="http://schemas.microsoft.com/office/drawing/2014/main" id="{A54D11A8-0923-B03F-6138-ADE20CBA1DD7}"/>
              </a:ext>
            </a:extLst>
          </p:cNvPr>
          <p:cNvSpPr/>
          <p:nvPr/>
        </p:nvSpPr>
        <p:spPr>
          <a:xfrm>
            <a:off x="4118137" y="3546478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3" name="Connettore diritto 3082">
            <a:extLst>
              <a:ext uri="{FF2B5EF4-FFF2-40B4-BE49-F238E27FC236}">
                <a16:creationId xmlns:a16="http://schemas.microsoft.com/office/drawing/2014/main" id="{83C45348-F873-67C8-801F-3EEB44C36AA9}"/>
              </a:ext>
            </a:extLst>
          </p:cNvPr>
          <p:cNvCxnSpPr>
            <a:cxnSpLocks/>
          </p:cNvCxnSpPr>
          <p:nvPr/>
        </p:nvCxnSpPr>
        <p:spPr>
          <a:xfrm flipV="1">
            <a:off x="3174911" y="3628053"/>
            <a:ext cx="100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Ovale 3083">
            <a:extLst>
              <a:ext uri="{FF2B5EF4-FFF2-40B4-BE49-F238E27FC236}">
                <a16:creationId xmlns:a16="http://schemas.microsoft.com/office/drawing/2014/main" id="{56654305-2FE1-0FB2-CBA4-B2D110ADB98F}"/>
              </a:ext>
            </a:extLst>
          </p:cNvPr>
          <p:cNvSpPr/>
          <p:nvPr/>
        </p:nvSpPr>
        <p:spPr>
          <a:xfrm>
            <a:off x="4667024" y="363771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5" name="Connettore diritto 3084">
            <a:extLst>
              <a:ext uri="{FF2B5EF4-FFF2-40B4-BE49-F238E27FC236}">
                <a16:creationId xmlns:a16="http://schemas.microsoft.com/office/drawing/2014/main" id="{2D622C81-2026-2731-4074-D96B3AFA1734}"/>
              </a:ext>
            </a:extLst>
          </p:cNvPr>
          <p:cNvCxnSpPr>
            <a:cxnSpLocks/>
          </p:cNvCxnSpPr>
          <p:nvPr/>
        </p:nvCxnSpPr>
        <p:spPr>
          <a:xfrm flipV="1">
            <a:off x="4738874" y="3729705"/>
            <a:ext cx="432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Ovale 3085">
            <a:extLst>
              <a:ext uri="{FF2B5EF4-FFF2-40B4-BE49-F238E27FC236}">
                <a16:creationId xmlns:a16="http://schemas.microsoft.com/office/drawing/2014/main" id="{BA26BF6E-AB54-A6B3-9345-B94508438FAC}"/>
              </a:ext>
            </a:extLst>
          </p:cNvPr>
          <p:cNvSpPr/>
          <p:nvPr/>
        </p:nvSpPr>
        <p:spPr>
          <a:xfrm>
            <a:off x="8447278" y="35727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7" name="Connettore diritto 3086">
            <a:extLst>
              <a:ext uri="{FF2B5EF4-FFF2-40B4-BE49-F238E27FC236}">
                <a16:creationId xmlns:a16="http://schemas.microsoft.com/office/drawing/2014/main" id="{B94F0EBF-30D8-3F73-AB60-DA0D9903ED4A}"/>
              </a:ext>
            </a:extLst>
          </p:cNvPr>
          <p:cNvCxnSpPr>
            <a:cxnSpLocks/>
          </p:cNvCxnSpPr>
          <p:nvPr/>
        </p:nvCxnSpPr>
        <p:spPr>
          <a:xfrm flipV="1">
            <a:off x="8531273" y="366081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D6745DF-12AC-0730-921C-447E3FD6B93F}"/>
              </a:ext>
            </a:extLst>
          </p:cNvPr>
          <p:cNvSpPr txBox="1"/>
          <p:nvPr/>
        </p:nvSpPr>
        <p:spPr>
          <a:xfrm>
            <a:off x="618101" y="5016313"/>
            <a:ext cx="2259838" cy="45865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del bosone di Higgs in 4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5E9588E-B76C-E921-469E-7F4DE7E54CAA}"/>
              </a:ext>
            </a:extLst>
          </p:cNvPr>
          <p:cNvSpPr/>
          <p:nvPr/>
        </p:nvSpPr>
        <p:spPr>
          <a:xfrm>
            <a:off x="9229598" y="44668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10D6B77-BBFA-4E99-DCD9-4D8BE1B2E444}"/>
              </a:ext>
            </a:extLst>
          </p:cNvPr>
          <p:cNvCxnSpPr>
            <a:cxnSpLocks/>
          </p:cNvCxnSpPr>
          <p:nvPr/>
        </p:nvCxnSpPr>
        <p:spPr>
          <a:xfrm flipV="1">
            <a:off x="9369462" y="4535017"/>
            <a:ext cx="25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>
            <a:extLst>
              <a:ext uri="{FF2B5EF4-FFF2-40B4-BE49-F238E27FC236}">
                <a16:creationId xmlns:a16="http://schemas.microsoft.com/office/drawing/2014/main" id="{D325455E-AF38-8471-D33B-5B86BF85F492}"/>
              </a:ext>
            </a:extLst>
          </p:cNvPr>
          <p:cNvSpPr/>
          <p:nvPr/>
        </p:nvSpPr>
        <p:spPr>
          <a:xfrm>
            <a:off x="9605518" y="48935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64C66615-5AD7-8F82-22A3-7FA8EA59BE2E}"/>
              </a:ext>
            </a:extLst>
          </p:cNvPr>
          <p:cNvCxnSpPr>
            <a:cxnSpLocks/>
          </p:cNvCxnSpPr>
          <p:nvPr/>
        </p:nvCxnSpPr>
        <p:spPr>
          <a:xfrm flipV="1">
            <a:off x="9694582" y="4982057"/>
            <a:ext cx="576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FF124BEE-ED2B-2663-71BF-FDD31511D9C2}"/>
              </a:ext>
            </a:extLst>
          </p:cNvPr>
          <p:cNvSpPr/>
          <p:nvPr/>
        </p:nvSpPr>
        <p:spPr>
          <a:xfrm>
            <a:off x="6293358" y="50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79B977F7-382A-DC11-CEC5-575A211AECFA}"/>
              </a:ext>
            </a:extLst>
          </p:cNvPr>
          <p:cNvCxnSpPr>
            <a:cxnSpLocks/>
          </p:cNvCxnSpPr>
          <p:nvPr/>
        </p:nvCxnSpPr>
        <p:spPr>
          <a:xfrm flipV="1">
            <a:off x="6372262" y="5134457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>
            <a:extLst>
              <a:ext uri="{FF2B5EF4-FFF2-40B4-BE49-F238E27FC236}">
                <a16:creationId xmlns:a16="http://schemas.microsoft.com/office/drawing/2014/main" id="{CD94CA09-A268-448F-8E6E-1B2C924C2598}"/>
              </a:ext>
            </a:extLst>
          </p:cNvPr>
          <p:cNvSpPr/>
          <p:nvPr/>
        </p:nvSpPr>
        <p:spPr>
          <a:xfrm>
            <a:off x="3661386" y="464295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BFC7C41-AE06-E05A-64E0-500C2305E034}"/>
              </a:ext>
            </a:extLst>
          </p:cNvPr>
          <p:cNvCxnSpPr>
            <a:cxnSpLocks/>
          </p:cNvCxnSpPr>
          <p:nvPr/>
        </p:nvCxnSpPr>
        <p:spPr>
          <a:xfrm flipV="1">
            <a:off x="3448827" y="4718567"/>
            <a:ext cx="28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e 63">
            <a:extLst>
              <a:ext uri="{FF2B5EF4-FFF2-40B4-BE49-F238E27FC236}">
                <a16:creationId xmlns:a16="http://schemas.microsoft.com/office/drawing/2014/main" id="{1C0CC8BC-E6A8-C887-7C02-D61B53A7020B}"/>
              </a:ext>
            </a:extLst>
          </p:cNvPr>
          <p:cNvSpPr/>
          <p:nvPr/>
        </p:nvSpPr>
        <p:spPr>
          <a:xfrm>
            <a:off x="3508986" y="50391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C6EC2BD-30F0-D676-91A2-9C863448E3AB}"/>
              </a:ext>
            </a:extLst>
          </p:cNvPr>
          <p:cNvCxnSpPr>
            <a:cxnSpLocks/>
          </p:cNvCxnSpPr>
          <p:nvPr/>
        </p:nvCxnSpPr>
        <p:spPr>
          <a:xfrm flipV="1">
            <a:off x="2890027" y="5114807"/>
            <a:ext cx="68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9F83018-B6D9-4CF9-0FB0-1E86E70715A8}"/>
              </a:ext>
            </a:extLst>
          </p:cNvPr>
          <p:cNvSpPr txBox="1"/>
          <p:nvPr/>
        </p:nvSpPr>
        <p:spPr>
          <a:xfrm>
            <a:off x="4086298" y="5130365"/>
            <a:ext cx="2094806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evento di muone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Ice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-Cube indotto da neutrini a 4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PeV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2DDFCB00-9393-A5DE-2EDB-201F5BA3CDD4}"/>
              </a:ext>
            </a:extLst>
          </p:cNvPr>
          <p:cNvSpPr/>
          <p:nvPr/>
        </p:nvSpPr>
        <p:spPr>
          <a:xfrm>
            <a:off x="3468346" y="516111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5306DF3-6C50-805E-8FB0-3764A1942EA3}"/>
              </a:ext>
            </a:extLst>
          </p:cNvPr>
          <p:cNvCxnSpPr>
            <a:cxnSpLocks/>
          </p:cNvCxnSpPr>
          <p:nvPr/>
        </p:nvCxnSpPr>
        <p:spPr>
          <a:xfrm flipV="1">
            <a:off x="3549626" y="524312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e 68">
            <a:extLst>
              <a:ext uri="{FF2B5EF4-FFF2-40B4-BE49-F238E27FC236}">
                <a16:creationId xmlns:a16="http://schemas.microsoft.com/office/drawing/2014/main" id="{7269FDA9-12F8-386B-4252-4BD8359FF937}"/>
              </a:ext>
            </a:extLst>
          </p:cNvPr>
          <p:cNvSpPr/>
          <p:nvPr/>
        </p:nvSpPr>
        <p:spPr>
          <a:xfrm>
            <a:off x="3326106" y="547607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EA930350-353F-8177-058C-91CB28619402}"/>
              </a:ext>
            </a:extLst>
          </p:cNvPr>
          <p:cNvCxnSpPr>
            <a:cxnSpLocks/>
          </p:cNvCxnSpPr>
          <p:nvPr/>
        </p:nvCxnSpPr>
        <p:spPr>
          <a:xfrm flipV="1">
            <a:off x="2890027" y="5551687"/>
            <a:ext cx="5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AABEE031-F059-A587-4EDB-62BBF4C54519}"/>
              </a:ext>
            </a:extLst>
          </p:cNvPr>
          <p:cNvCxnSpPr>
            <a:cxnSpLocks/>
          </p:cNvCxnSpPr>
          <p:nvPr/>
        </p:nvCxnSpPr>
        <p:spPr>
          <a:xfrm flipV="1">
            <a:off x="7083729" y="6595524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e 72">
            <a:extLst>
              <a:ext uri="{FF2B5EF4-FFF2-40B4-BE49-F238E27FC236}">
                <a16:creationId xmlns:a16="http://schemas.microsoft.com/office/drawing/2014/main" id="{3BD62DE4-05CF-F516-7C70-A1A282BD81B9}"/>
              </a:ext>
            </a:extLst>
          </p:cNvPr>
          <p:cNvSpPr/>
          <p:nvPr/>
        </p:nvSpPr>
        <p:spPr>
          <a:xfrm>
            <a:off x="6963303" y="6509801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078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1FE6A64-0508-E6CE-8890-798B59EE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19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C4F2BB5-D346-2EFD-D426-2A476425A53E}"/>
              </a:ext>
            </a:extLst>
          </p:cNvPr>
          <p:cNvGrpSpPr/>
          <p:nvPr/>
        </p:nvGrpSpPr>
        <p:grpSpPr>
          <a:xfrm>
            <a:off x="349595" y="337357"/>
            <a:ext cx="3663605" cy="3663605"/>
            <a:chOff x="1142075" y="1027906"/>
            <a:chExt cx="3663605" cy="3663605"/>
          </a:xfrm>
        </p:grpSpPr>
        <p:pic>
          <p:nvPicPr>
            <p:cNvPr id="4" name="Immagine 3" descr="Moody Foodies Limone">
              <a:extLst>
                <a:ext uri="{FF2B5EF4-FFF2-40B4-BE49-F238E27FC236}">
                  <a16:creationId xmlns:a16="http://schemas.microsoft.com/office/drawing/2014/main" id="{8D9CD9AE-0B90-A8CC-D5B9-B7A060402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075" y="1027906"/>
              <a:ext cx="3663605" cy="3663605"/>
            </a:xfrm>
            <a:prstGeom prst="rect">
              <a:avLst/>
            </a:prstGeom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63D806C6-6F6E-9880-924B-D37054C284F0}"/>
                </a:ext>
              </a:extLst>
            </p:cNvPr>
            <p:cNvSpPr/>
            <p:nvPr/>
          </p:nvSpPr>
          <p:spPr>
            <a:xfrm>
              <a:off x="2438400" y="3007360"/>
              <a:ext cx="985520" cy="528320"/>
            </a:xfrm>
            <a:prstGeom prst="ellipse">
              <a:avLst/>
            </a:prstGeom>
            <a:solidFill>
              <a:srgbClr val="FFDE35"/>
            </a:solidFill>
            <a:ln>
              <a:solidFill>
                <a:srgbClr val="FFDE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D62A98F-9057-6019-E08C-C198DF99C504}"/>
              </a:ext>
            </a:extLst>
          </p:cNvPr>
          <p:cNvSpPr txBox="1"/>
          <p:nvPr/>
        </p:nvSpPr>
        <p:spPr>
          <a:xfrm>
            <a:off x="1239520" y="2469236"/>
            <a:ext cx="202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Il muone affascina i fisici fin dalla sua scoperta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D8172F2-6703-AF76-028C-650646FF8CCC}"/>
              </a:ext>
            </a:extLst>
          </p:cNvPr>
          <p:cNvGrpSpPr/>
          <p:nvPr/>
        </p:nvGrpSpPr>
        <p:grpSpPr>
          <a:xfrm>
            <a:off x="4050837" y="1322618"/>
            <a:ext cx="3663605" cy="3663605"/>
            <a:chOff x="1142075" y="1027906"/>
            <a:chExt cx="3663605" cy="3663605"/>
          </a:xfrm>
        </p:grpSpPr>
        <p:pic>
          <p:nvPicPr>
            <p:cNvPr id="15" name="Immagine 14" descr="Moody Foodies Limone">
              <a:extLst>
                <a:ext uri="{FF2B5EF4-FFF2-40B4-BE49-F238E27FC236}">
                  <a16:creationId xmlns:a16="http://schemas.microsoft.com/office/drawing/2014/main" id="{BBF0C07C-1151-A5B8-E353-CB0B3BA6C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075" y="1027906"/>
              <a:ext cx="3663605" cy="3663605"/>
            </a:xfrm>
            <a:prstGeom prst="rect">
              <a:avLst/>
            </a:prstGeom>
          </p:spPr>
        </p:pic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4F1C49EA-EE60-EE4D-F77F-CB3EDC9A29E4}"/>
                </a:ext>
              </a:extLst>
            </p:cNvPr>
            <p:cNvSpPr/>
            <p:nvPr/>
          </p:nvSpPr>
          <p:spPr>
            <a:xfrm>
              <a:off x="2438400" y="3007360"/>
              <a:ext cx="985520" cy="528320"/>
            </a:xfrm>
            <a:prstGeom prst="ellipse">
              <a:avLst/>
            </a:prstGeom>
            <a:solidFill>
              <a:srgbClr val="FFDE35"/>
            </a:solidFill>
            <a:ln>
              <a:solidFill>
                <a:srgbClr val="FFDE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F7BD16-E3A4-7AFC-5863-EF9E13E18073}"/>
              </a:ext>
            </a:extLst>
          </p:cNvPr>
          <p:cNvSpPr txBox="1"/>
          <p:nvPr/>
        </p:nvSpPr>
        <p:spPr>
          <a:xfrm>
            <a:off x="4947920" y="3484977"/>
            <a:ext cx="211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Le sue proprietà sono state studiate e utilizzate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5990E35E-8F0E-83D2-736F-F704269B92DD}"/>
              </a:ext>
            </a:extLst>
          </p:cNvPr>
          <p:cNvGrpSpPr/>
          <p:nvPr/>
        </p:nvGrpSpPr>
        <p:grpSpPr>
          <a:xfrm>
            <a:off x="7988762" y="2344910"/>
            <a:ext cx="3663605" cy="3663605"/>
            <a:chOff x="1142075" y="1027906"/>
            <a:chExt cx="3663605" cy="3663605"/>
          </a:xfrm>
        </p:grpSpPr>
        <p:pic>
          <p:nvPicPr>
            <p:cNvPr id="19" name="Immagine 18" descr="Moody Foodies Limone">
              <a:extLst>
                <a:ext uri="{FF2B5EF4-FFF2-40B4-BE49-F238E27FC236}">
                  <a16:creationId xmlns:a16="http://schemas.microsoft.com/office/drawing/2014/main" id="{D3642470-0A7A-343B-51A7-411FDBD73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075" y="1027906"/>
              <a:ext cx="3663605" cy="3663605"/>
            </a:xfrm>
            <a:prstGeom prst="rect">
              <a:avLst/>
            </a:prstGeom>
          </p:spPr>
        </p:pic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2B7A2A38-8EB4-4475-5544-34FB79A126EB}"/>
                </a:ext>
              </a:extLst>
            </p:cNvPr>
            <p:cNvSpPr/>
            <p:nvPr/>
          </p:nvSpPr>
          <p:spPr>
            <a:xfrm>
              <a:off x="2438400" y="3007360"/>
              <a:ext cx="985520" cy="528320"/>
            </a:xfrm>
            <a:prstGeom prst="ellipse">
              <a:avLst/>
            </a:prstGeom>
            <a:solidFill>
              <a:srgbClr val="FFDE35"/>
            </a:solidFill>
            <a:ln>
              <a:solidFill>
                <a:srgbClr val="FFDE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56C1973-C6D7-C336-117D-7A59A0190E72}"/>
              </a:ext>
            </a:extLst>
          </p:cNvPr>
          <p:cNvSpPr txBox="1"/>
          <p:nvPr/>
        </p:nvSpPr>
        <p:spPr>
          <a:xfrm>
            <a:off x="8925560" y="4387730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Il </a:t>
            </a:r>
            <a:r>
              <a:rPr lang="it-IT" dirty="0" err="1">
                <a:latin typeface="Aptos" panose="020B0004020202020204" pitchFamily="34" charset="0"/>
              </a:rPr>
              <a:t>Muon</a:t>
            </a:r>
            <a:r>
              <a:rPr lang="it-IT" dirty="0">
                <a:latin typeface="Aptos" panose="020B0004020202020204" pitchFamily="34" charset="0"/>
              </a:rPr>
              <a:t> Collider potrebbe essere il prossimo capitolo di questa storia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BE0DE522-7927-02F7-A291-D3254ED4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" y="100013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Conclusioni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759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lbum 7 « Galleria 66 « Tematiche ed editoria – Christian Penocchio">
            <a:extLst>
              <a:ext uri="{FF2B5EF4-FFF2-40B4-BE49-F238E27FC236}">
                <a16:creationId xmlns:a16="http://schemas.microsoft.com/office/drawing/2014/main" id="{23F6A845-08FD-468F-6602-4985819029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5" b="947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DD0745-334A-D134-54A6-9CBDC2DC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rgbClr val="FFFFFF"/>
                </a:solidFill>
                <a:latin typeface="+mn-lt"/>
              </a:rPr>
              <a:t>20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9CE2C24-D414-4224-1B59-9B4B82C7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904" y="5531155"/>
            <a:ext cx="12458513" cy="1325563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it-IT" sz="5400" dirty="0">
                <a:latin typeface="Aptos ExtraBold"/>
              </a:rPr>
              <a:t>Novembre 2073</a:t>
            </a:r>
          </a:p>
        </p:txBody>
      </p:sp>
      <p:sp>
        <p:nvSpPr>
          <p:cNvPr id="8" name="Fumetto: ovale 7">
            <a:extLst>
              <a:ext uri="{FF2B5EF4-FFF2-40B4-BE49-F238E27FC236}">
                <a16:creationId xmlns:a16="http://schemas.microsoft.com/office/drawing/2014/main" id="{3B24A85D-2F15-5E71-69B8-58209355B116}"/>
              </a:ext>
            </a:extLst>
          </p:cNvPr>
          <p:cNvSpPr/>
          <p:nvPr/>
        </p:nvSpPr>
        <p:spPr>
          <a:xfrm>
            <a:off x="2564159" y="0"/>
            <a:ext cx="2453889" cy="1446601"/>
          </a:xfrm>
          <a:prstGeom prst="wedgeEllipseCallout">
            <a:avLst>
              <a:gd name="adj1" fmla="val 34186"/>
              <a:gd name="adj2" fmla="val 58288"/>
            </a:avLst>
          </a:prstGeom>
          <a:solidFill>
            <a:schemeClr val="bg1"/>
          </a:solidFill>
          <a:ln>
            <a:solidFill>
              <a:srgbClr val="E5A5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</a:rPr>
              <a:t>Ilaria, non ci sono proprio più le mezze stagioni</a:t>
            </a:r>
          </a:p>
        </p:txBody>
      </p:sp>
    </p:spTree>
    <p:extLst>
      <p:ext uri="{BB962C8B-B14F-4D97-AF65-F5344CB8AC3E}">
        <p14:creationId xmlns:p14="http://schemas.microsoft.com/office/powerpoint/2010/main" val="1921289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4BAD5-8D08-A36B-18A4-17B34F2F0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06C5E9-AB3E-06A6-360D-E361DAE5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39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820B354-9AAA-C0EB-5AB7-96C7C70A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it-IT" sz="5400" dirty="0">
                <a:latin typeface="Aptos ExtraBold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4862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o, arredo, vestiti, persona&#10;&#10;Descrizione generata automaticamente">
            <a:extLst>
              <a:ext uri="{FF2B5EF4-FFF2-40B4-BE49-F238E27FC236}">
                <a16:creationId xmlns:a16="http://schemas.microsoft.com/office/drawing/2014/main" id="{4BA4E79C-D112-B52D-296B-69C6EC491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6606582A-CB56-DD49-0D03-5552C025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61925"/>
            <a:ext cx="10515600" cy="1325563"/>
          </a:xfrm>
        </p:spPr>
        <p:txBody>
          <a:bodyPr/>
          <a:lstStyle/>
          <a:p>
            <a:r>
              <a:rPr lang="it-IT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In un futuro 2073</a:t>
            </a:r>
          </a:p>
        </p:txBody>
      </p:sp>
      <p:pic>
        <p:nvPicPr>
          <p:cNvPr id="18" name="Immagine 17" descr="Immagine che contiene interno, persona, vestiti, Viso umano&#10;&#10;Descrizione generata automaticamente">
            <a:extLst>
              <a:ext uri="{FF2B5EF4-FFF2-40B4-BE49-F238E27FC236}">
                <a16:creationId xmlns:a16="http://schemas.microsoft.com/office/drawing/2014/main" id="{5EACFAB1-D5A8-C9CA-7859-5B89E6F6C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-128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83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3">
            <a:extLst>
              <a:ext uri="{FF2B5EF4-FFF2-40B4-BE49-F238E27FC236}">
                <a16:creationId xmlns:a16="http://schemas.microsoft.com/office/drawing/2014/main" id="{3F9ED280-8B9E-C5D2-06D7-7020CD28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2" y="929147"/>
            <a:ext cx="23368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F6B0306-1166-4E83-3B5E-E0DEE4DA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6" y="1798961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91">
            <a:extLst>
              <a:ext uri="{FF2B5EF4-FFF2-40B4-BE49-F238E27FC236}">
                <a16:creationId xmlns:a16="http://schemas.microsoft.com/office/drawing/2014/main" id="{8481290E-4B4B-10B9-311E-F489DCC3D6CA}"/>
              </a:ext>
            </a:extLst>
          </p:cNvPr>
          <p:cNvGrpSpPr>
            <a:grpSpLocks/>
          </p:cNvGrpSpPr>
          <p:nvPr/>
        </p:nvGrpSpPr>
        <p:grpSpPr bwMode="auto">
          <a:xfrm>
            <a:off x="304166" y="3005461"/>
            <a:ext cx="6661154" cy="2736858"/>
            <a:chOff x="262" y="1094"/>
            <a:chExt cx="4196" cy="1724"/>
          </a:xfrm>
        </p:grpSpPr>
        <p:pic>
          <p:nvPicPr>
            <p:cNvPr id="7" name="Picture 66">
              <a:extLst>
                <a:ext uri="{FF2B5EF4-FFF2-40B4-BE49-F238E27FC236}">
                  <a16:creationId xmlns:a16="http://schemas.microsoft.com/office/drawing/2014/main" id="{E5DB71FB-F08D-36D7-9104-2CED85816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1570"/>
              <a:ext cx="68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7">
              <a:extLst>
                <a:ext uri="{FF2B5EF4-FFF2-40B4-BE49-F238E27FC236}">
                  <a16:creationId xmlns:a16="http://schemas.microsoft.com/office/drawing/2014/main" id="{82A78A13-0EFE-DBAC-FC7C-E7C9F339D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" y="1570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8">
              <a:extLst>
                <a:ext uri="{FF2B5EF4-FFF2-40B4-BE49-F238E27FC236}">
                  <a16:creationId xmlns:a16="http://schemas.microsoft.com/office/drawing/2014/main" id="{37A24DF3-B79C-D676-AB5F-3CF9B4D49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" y="1502"/>
              <a:ext cx="23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9">
              <a:extLst>
                <a:ext uri="{FF2B5EF4-FFF2-40B4-BE49-F238E27FC236}">
                  <a16:creationId xmlns:a16="http://schemas.microsoft.com/office/drawing/2014/main" id="{901E03E7-AC51-1600-6B5E-3C2AF7FC3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1502"/>
              <a:ext cx="23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0">
              <a:extLst>
                <a:ext uri="{FF2B5EF4-FFF2-40B4-BE49-F238E27FC236}">
                  <a16:creationId xmlns:a16="http://schemas.microsoft.com/office/drawing/2014/main" id="{92E28D5A-F99D-E483-58F5-DAFD67A55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" y="1570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1">
              <a:extLst>
                <a:ext uri="{FF2B5EF4-FFF2-40B4-BE49-F238E27FC236}">
                  <a16:creationId xmlns:a16="http://schemas.microsoft.com/office/drawing/2014/main" id="{1D04553F-DE7B-3BC8-D3D9-6C81D47E8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" y="1502"/>
              <a:ext cx="23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2">
              <a:extLst>
                <a:ext uri="{FF2B5EF4-FFF2-40B4-BE49-F238E27FC236}">
                  <a16:creationId xmlns:a16="http://schemas.microsoft.com/office/drawing/2014/main" id="{E6E0CC7D-6AF9-13D8-EC2A-4949A3839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1502"/>
              <a:ext cx="23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84">
              <a:extLst>
                <a:ext uri="{FF2B5EF4-FFF2-40B4-BE49-F238E27FC236}">
                  <a16:creationId xmlns:a16="http://schemas.microsoft.com/office/drawing/2014/main" id="{D15E19B8-EE74-456F-5355-25826642A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1910"/>
              <a:ext cx="79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85">
              <a:extLst>
                <a:ext uri="{FF2B5EF4-FFF2-40B4-BE49-F238E27FC236}">
                  <a16:creationId xmlns:a16="http://schemas.microsoft.com/office/drawing/2014/main" id="{C560D02C-EA8E-CE5F-F361-7AC2E747C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" y="1910"/>
              <a:ext cx="22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86">
              <a:extLst>
                <a:ext uri="{FF2B5EF4-FFF2-40B4-BE49-F238E27FC236}">
                  <a16:creationId xmlns:a16="http://schemas.microsoft.com/office/drawing/2014/main" id="{9207EFAD-466B-C0F6-3028-0987AA0DE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" y="1842"/>
              <a:ext cx="23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87">
              <a:extLst>
                <a:ext uri="{FF2B5EF4-FFF2-40B4-BE49-F238E27FC236}">
                  <a16:creationId xmlns:a16="http://schemas.microsoft.com/office/drawing/2014/main" id="{766C09A2-93A0-3A70-0B83-F61064297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895"/>
              <a:ext cx="46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88">
              <a:extLst>
                <a:ext uri="{FF2B5EF4-FFF2-40B4-BE49-F238E27FC236}">
                  <a16:creationId xmlns:a16="http://schemas.microsoft.com/office/drawing/2014/main" id="{AFF8F704-8554-58C1-3135-12694D385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1888"/>
              <a:ext cx="33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89">
              <a:extLst>
                <a:ext uri="{FF2B5EF4-FFF2-40B4-BE49-F238E27FC236}">
                  <a16:creationId xmlns:a16="http://schemas.microsoft.com/office/drawing/2014/main" id="{D7C47429-558C-4564-1A70-997C2B94C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1842"/>
              <a:ext cx="23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90">
              <a:extLst>
                <a:ext uri="{FF2B5EF4-FFF2-40B4-BE49-F238E27FC236}">
                  <a16:creationId xmlns:a16="http://schemas.microsoft.com/office/drawing/2014/main" id="{8BB421A2-E205-ACDE-0D2B-031259D9F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" y="1895"/>
              <a:ext cx="46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1">
              <a:extLst>
                <a:ext uri="{FF2B5EF4-FFF2-40B4-BE49-F238E27FC236}">
                  <a16:creationId xmlns:a16="http://schemas.microsoft.com/office/drawing/2014/main" id="{494B3CEA-27E1-41B0-FEEE-7333985BD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" y="2228"/>
              <a:ext cx="40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03">
              <a:extLst>
                <a:ext uri="{FF2B5EF4-FFF2-40B4-BE49-F238E27FC236}">
                  <a16:creationId xmlns:a16="http://schemas.microsoft.com/office/drawing/2014/main" id="{7A32D426-F4A2-A8B2-6E5B-0B586FB92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" y="2183"/>
              <a:ext cx="23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04">
              <a:extLst>
                <a:ext uri="{FF2B5EF4-FFF2-40B4-BE49-F238E27FC236}">
                  <a16:creationId xmlns:a16="http://schemas.microsoft.com/office/drawing/2014/main" id="{DB2A52D4-AFFF-3085-F6DB-B76600B71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2183"/>
              <a:ext cx="23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05">
              <a:extLst>
                <a:ext uri="{FF2B5EF4-FFF2-40B4-BE49-F238E27FC236}">
                  <a16:creationId xmlns:a16="http://schemas.microsoft.com/office/drawing/2014/main" id="{B4C28E36-AF82-7DB9-A74A-10965659A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2236"/>
              <a:ext cx="33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06">
              <a:extLst>
                <a:ext uri="{FF2B5EF4-FFF2-40B4-BE49-F238E27FC236}">
                  <a16:creationId xmlns:a16="http://schemas.microsoft.com/office/drawing/2014/main" id="{A01EED9F-267C-DBFE-FE90-621B34441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" y="2229"/>
              <a:ext cx="45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08">
              <a:extLst>
                <a:ext uri="{FF2B5EF4-FFF2-40B4-BE49-F238E27FC236}">
                  <a16:creationId xmlns:a16="http://schemas.microsoft.com/office/drawing/2014/main" id="{342C6F13-2B44-C429-71ED-0AB8D5F32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" y="2236"/>
              <a:ext cx="46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14">
              <a:extLst>
                <a:ext uri="{FF2B5EF4-FFF2-40B4-BE49-F238E27FC236}">
                  <a16:creationId xmlns:a16="http://schemas.microsoft.com/office/drawing/2014/main" id="{33122ECE-6A62-9F22-26D9-2755F03DF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" y="2523"/>
              <a:ext cx="23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0">
              <a:extLst>
                <a:ext uri="{FF2B5EF4-FFF2-40B4-BE49-F238E27FC236}">
                  <a16:creationId xmlns:a16="http://schemas.microsoft.com/office/drawing/2014/main" id="{EF7B375F-B054-F47C-D75C-DE5E46A8D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" y="2568"/>
              <a:ext cx="46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21">
              <a:extLst>
                <a:ext uri="{FF2B5EF4-FFF2-40B4-BE49-F238E27FC236}">
                  <a16:creationId xmlns:a16="http://schemas.microsoft.com/office/drawing/2014/main" id="{8A4098BE-503D-66B4-C17A-B40E20DB3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" y="2183"/>
              <a:ext cx="23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2">
              <a:extLst>
                <a:ext uri="{FF2B5EF4-FFF2-40B4-BE49-F238E27FC236}">
                  <a16:creationId xmlns:a16="http://schemas.microsoft.com/office/drawing/2014/main" id="{2BA95156-19BA-4D0C-C09A-81BC13D11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" y="2523"/>
              <a:ext cx="23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23">
              <a:extLst>
                <a:ext uri="{FF2B5EF4-FFF2-40B4-BE49-F238E27FC236}">
                  <a16:creationId xmlns:a16="http://schemas.microsoft.com/office/drawing/2014/main" id="{E0434382-9FDE-783F-F0CF-C3E320210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2576"/>
              <a:ext cx="46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124">
              <a:extLst>
                <a:ext uri="{FF2B5EF4-FFF2-40B4-BE49-F238E27FC236}">
                  <a16:creationId xmlns:a16="http://schemas.microsoft.com/office/drawing/2014/main" id="{18EF46B4-DA00-8690-16D1-E68E108C1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569"/>
              <a:ext cx="33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125">
              <a:extLst>
                <a:ext uri="{FF2B5EF4-FFF2-40B4-BE49-F238E27FC236}">
                  <a16:creationId xmlns:a16="http://schemas.microsoft.com/office/drawing/2014/main" id="{FA1E7A2A-BA3B-B8AB-721F-32800FDC6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" y="2576"/>
              <a:ext cx="46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26">
              <a:extLst>
                <a:ext uri="{FF2B5EF4-FFF2-40B4-BE49-F238E27FC236}">
                  <a16:creationId xmlns:a16="http://schemas.microsoft.com/office/drawing/2014/main" id="{653F9BDB-68E3-CA05-5FE9-B54215593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2523"/>
              <a:ext cx="23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Line 135">
              <a:extLst>
                <a:ext uri="{FF2B5EF4-FFF2-40B4-BE49-F238E27FC236}">
                  <a16:creationId xmlns:a16="http://schemas.microsoft.com/office/drawing/2014/main" id="{1F07AE52-4EEE-0BA6-94DD-0C8E92906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" y="1457"/>
              <a:ext cx="4196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36" name="Line 136">
              <a:extLst>
                <a:ext uri="{FF2B5EF4-FFF2-40B4-BE49-F238E27FC236}">
                  <a16:creationId xmlns:a16="http://schemas.microsoft.com/office/drawing/2014/main" id="{48D607D2-F4A2-017D-8956-8B2722AC0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" y="1797"/>
              <a:ext cx="4196" cy="0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37" name="Line 137">
              <a:extLst>
                <a:ext uri="{FF2B5EF4-FFF2-40B4-BE49-F238E27FC236}">
                  <a16:creationId xmlns:a16="http://schemas.microsoft.com/office/drawing/2014/main" id="{30BC9DA2-F047-BD46-9A0C-DA78E38A5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" y="2137"/>
              <a:ext cx="4196" cy="0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38" name="Line 138">
              <a:extLst>
                <a:ext uri="{FF2B5EF4-FFF2-40B4-BE49-F238E27FC236}">
                  <a16:creationId xmlns:a16="http://schemas.microsoft.com/office/drawing/2014/main" id="{27579A74-FC9B-7FD7-5C6F-89DC84548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" y="2478"/>
              <a:ext cx="4196" cy="0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39" name="Line 139">
              <a:extLst>
                <a:ext uri="{FF2B5EF4-FFF2-40B4-BE49-F238E27FC236}">
                  <a16:creationId xmlns:a16="http://schemas.microsoft.com/office/drawing/2014/main" id="{B7DF34C2-2A23-FC5B-9291-89813A110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8" y="1117"/>
              <a:ext cx="0" cy="1701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40" name="Line 140">
              <a:extLst>
                <a:ext uri="{FF2B5EF4-FFF2-40B4-BE49-F238E27FC236}">
                  <a16:creationId xmlns:a16="http://schemas.microsoft.com/office/drawing/2014/main" id="{526E7D1E-5A63-4404-1A10-CDEC450F5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9" y="1117"/>
              <a:ext cx="0" cy="1701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41" name="Line 141">
              <a:extLst>
                <a:ext uri="{FF2B5EF4-FFF2-40B4-BE49-F238E27FC236}">
                  <a16:creationId xmlns:a16="http://schemas.microsoft.com/office/drawing/2014/main" id="{94B82C38-8C32-BB63-E2EE-B6FE95EAA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5" y="1117"/>
              <a:ext cx="0" cy="1701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42" name="Line 142">
              <a:extLst>
                <a:ext uri="{FF2B5EF4-FFF2-40B4-BE49-F238E27FC236}">
                  <a16:creationId xmlns:a16="http://schemas.microsoft.com/office/drawing/2014/main" id="{3C8D5EF6-9B79-8BEA-1EFC-8714AEE91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0" y="1117"/>
              <a:ext cx="0" cy="1701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43" name="Line 143">
              <a:extLst>
                <a:ext uri="{FF2B5EF4-FFF2-40B4-BE49-F238E27FC236}">
                  <a16:creationId xmlns:a16="http://schemas.microsoft.com/office/drawing/2014/main" id="{9C710A1C-87F1-695D-D350-1C1EAB561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9" y="1117"/>
              <a:ext cx="0" cy="1701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44" name="Line 144">
              <a:extLst>
                <a:ext uri="{FF2B5EF4-FFF2-40B4-BE49-F238E27FC236}">
                  <a16:creationId xmlns:a16="http://schemas.microsoft.com/office/drawing/2014/main" id="{C5F5A927-8274-3ECA-3D82-F05C1C2C1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5" y="1117"/>
              <a:ext cx="0" cy="1701"/>
            </a:xfrm>
            <a:prstGeom prst="line">
              <a:avLst/>
            </a:prstGeom>
            <a:noFill/>
            <a:ln w="22225" cap="rnd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45" name="Text Box 145">
              <a:extLst>
                <a:ext uri="{FF2B5EF4-FFF2-40B4-BE49-F238E27FC236}">
                  <a16:creationId xmlns:a16="http://schemas.microsoft.com/office/drawing/2014/main" id="{0EE26B0A-240B-B275-C980-ED524E5D3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" y="1162"/>
              <a:ext cx="7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GB" altLang="it-IT" sz="2000">
                  <a:solidFill>
                    <a:schemeClr val="accent2"/>
                  </a:solidFill>
                </a:rPr>
                <a:t>Fermion</a:t>
              </a:r>
            </a:p>
          </p:txBody>
        </p:sp>
        <p:pic>
          <p:nvPicPr>
            <p:cNvPr id="46" name="Picture 146">
              <a:extLst>
                <a:ext uri="{FF2B5EF4-FFF2-40B4-BE49-F238E27FC236}">
                  <a16:creationId xmlns:a16="http://schemas.microsoft.com/office/drawing/2014/main" id="{D9BC01CD-BB46-1130-E3A2-54362B977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" y="1207"/>
              <a:ext cx="12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48">
              <a:extLst>
                <a:ext uri="{FF2B5EF4-FFF2-40B4-BE49-F238E27FC236}">
                  <a16:creationId xmlns:a16="http://schemas.microsoft.com/office/drawing/2014/main" id="{41EBB220-9BE4-B181-F319-88CB0DDF9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1191"/>
              <a:ext cx="20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49">
              <a:extLst>
                <a:ext uri="{FF2B5EF4-FFF2-40B4-BE49-F238E27FC236}">
                  <a16:creationId xmlns:a16="http://schemas.microsoft.com/office/drawing/2014/main" id="{CA668016-771F-EB3C-2415-B1B9C75C2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1230"/>
              <a:ext cx="22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51">
              <a:extLst>
                <a:ext uri="{FF2B5EF4-FFF2-40B4-BE49-F238E27FC236}">
                  <a16:creationId xmlns:a16="http://schemas.microsoft.com/office/drawing/2014/main" id="{FD8B4DB0-BF32-553C-565D-2C233A459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1230"/>
              <a:ext cx="22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153">
              <a:extLst>
                <a:ext uri="{FF2B5EF4-FFF2-40B4-BE49-F238E27FC236}">
                  <a16:creationId xmlns:a16="http://schemas.microsoft.com/office/drawing/2014/main" id="{254836B3-8001-4D14-E1CB-C2A0CDCBE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1230"/>
              <a:ext cx="22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155">
              <a:extLst>
                <a:ext uri="{FF2B5EF4-FFF2-40B4-BE49-F238E27FC236}">
                  <a16:creationId xmlns:a16="http://schemas.microsoft.com/office/drawing/2014/main" id="{606ECF0B-06C7-EC3D-5E9B-B738F5D16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" y="1230"/>
              <a:ext cx="22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Line 158">
              <a:extLst>
                <a:ext uri="{FF2B5EF4-FFF2-40B4-BE49-F238E27FC236}">
                  <a16:creationId xmlns:a16="http://schemas.microsoft.com/office/drawing/2014/main" id="{392B5AAD-E8A1-5B70-C771-4C26E1424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" y="1117"/>
              <a:ext cx="0" cy="1701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53" name="Line 159">
              <a:extLst>
                <a:ext uri="{FF2B5EF4-FFF2-40B4-BE49-F238E27FC236}">
                  <a16:creationId xmlns:a16="http://schemas.microsoft.com/office/drawing/2014/main" id="{6772B697-646C-BB09-D953-60738E16D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" y="1117"/>
              <a:ext cx="4196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54" name="Line 160">
              <a:extLst>
                <a:ext uri="{FF2B5EF4-FFF2-40B4-BE49-F238E27FC236}">
                  <a16:creationId xmlns:a16="http://schemas.microsoft.com/office/drawing/2014/main" id="{8AB60A5F-2E6F-2236-BEA5-896042C12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1094"/>
              <a:ext cx="0" cy="1724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55" name="Line 190">
              <a:extLst>
                <a:ext uri="{FF2B5EF4-FFF2-40B4-BE49-F238E27FC236}">
                  <a16:creationId xmlns:a16="http://schemas.microsoft.com/office/drawing/2014/main" id="{2C088258-5480-DFB5-D584-C04379174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" y="2818"/>
              <a:ext cx="4196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</p:grpSp>
      <p:pic>
        <p:nvPicPr>
          <p:cNvPr id="58" name="Picture 53">
            <a:extLst>
              <a:ext uri="{FF2B5EF4-FFF2-40B4-BE49-F238E27FC236}">
                <a16:creationId xmlns:a16="http://schemas.microsoft.com/office/drawing/2014/main" id="{61D4B5DD-032F-2ACC-F38E-EC257E7BC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18" y="487671"/>
            <a:ext cx="2365375" cy="29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211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1ECAA6-CD01-4487-51D8-4D24B371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41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8C35C9-4461-6073-847A-1B442CF46383}"/>
              </a:ext>
            </a:extLst>
          </p:cNvPr>
          <p:cNvSpPr txBox="1"/>
          <p:nvPr/>
        </p:nvSpPr>
        <p:spPr>
          <a:xfrm>
            <a:off x="252095" y="83931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Volume di xenon liquido </a:t>
            </a:r>
            <a:br>
              <a:rPr lang="it-IT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</a:br>
            <a:r>
              <a:rPr lang="it-IT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40 </a:t>
            </a:r>
            <a:r>
              <a:rPr lang="it-IT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photons</a:t>
            </a:r>
            <a:r>
              <a:rPr lang="it-IT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/</a:t>
            </a:r>
            <a:r>
              <a:rPr lang="it-IT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keV</a:t>
            </a:r>
            <a:r>
              <a:rPr lang="it-IT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br>
              <a:rPr lang="it-IT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</a:br>
            <a:r>
              <a:rPr lang="it-IT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è veloce O(ns) </a:t>
            </a:r>
            <a:br>
              <a:rPr lang="it-IT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</a:br>
            <a:r>
              <a:rPr lang="it-IT" dirty="0">
                <a:solidFill>
                  <a:srgbClr val="1D1C1D"/>
                </a:solidFill>
                <a:latin typeface="Aptos" panose="020B0004020202020204" pitchFamily="34" charset="0"/>
              </a:rPr>
              <a:t>VUV MPPC (Multi-Pixel </a:t>
            </a:r>
            <a:r>
              <a:rPr lang="it-IT" dirty="0" err="1">
                <a:solidFill>
                  <a:srgbClr val="1D1C1D"/>
                </a:solidFill>
                <a:latin typeface="Aptos" panose="020B0004020202020204" pitchFamily="34" charset="0"/>
              </a:rPr>
              <a:t>Photon</a:t>
            </a:r>
            <a:r>
              <a:rPr lang="it-IT" dirty="0">
                <a:solidFill>
                  <a:srgbClr val="1D1C1D"/>
                </a:solidFill>
                <a:latin typeface="Aptos" panose="020B0004020202020204" pitchFamily="34" charset="0"/>
              </a:rPr>
              <a:t> Counter) + </a:t>
            </a:r>
            <a:r>
              <a:rPr lang="it-IT" dirty="0" err="1">
                <a:solidFill>
                  <a:srgbClr val="1D1C1D"/>
                </a:solidFill>
                <a:latin typeface="Aptos" panose="020B0004020202020204" pitchFamily="34" charset="0"/>
              </a:rPr>
              <a:t>PMTs</a:t>
            </a:r>
            <a:br>
              <a:rPr lang="it-IT" dirty="0">
                <a:solidFill>
                  <a:srgbClr val="1D1C1D"/>
                </a:solidFill>
                <a:latin typeface="Aptos" panose="020B0004020202020204" pitchFamily="34" charset="0"/>
              </a:rPr>
            </a:br>
            <a:r>
              <a:rPr lang="it-IT" dirty="0">
                <a:solidFill>
                  <a:srgbClr val="1D1C1D"/>
                </a:solidFill>
                <a:latin typeface="Aptos" panose="020B0004020202020204" pitchFamily="34" charset="0"/>
              </a:rPr>
              <a:t>~ 5000 sensori</a:t>
            </a:r>
          </a:p>
        </p:txBody>
      </p:sp>
      <p:pic>
        <p:nvPicPr>
          <p:cNvPr id="7" name="Picture 2" descr="Hunting the muon's forbidden decay – CERN Courier">
            <a:extLst>
              <a:ext uri="{FF2B5EF4-FFF2-40B4-BE49-F238E27FC236}">
                <a16:creationId xmlns:a16="http://schemas.microsoft.com/office/drawing/2014/main" id="{4BC0FF00-73C4-C20F-B713-B18EFB0B01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99" y="1131888"/>
            <a:ext cx="63990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2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1026" name="Picture 2" descr="Guerre stellari, città, costruzione, fantascienza, metropoli, Coruscant, storia antica, sito storico, sito archeologico, 3228x2017 px">
            <a:extLst>
              <a:ext uri="{FF2B5EF4-FFF2-40B4-BE49-F238E27FC236}">
                <a16:creationId xmlns:a16="http://schemas.microsoft.com/office/drawing/2014/main" id="{C8A76747-4DB5-9284-8BB5-04BC284B04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/>
          <a:stretch/>
        </p:blipFill>
        <p:spPr bwMode="auto">
          <a:xfrm>
            <a:off x="19" y="-7623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8AF27C3E-3E3C-9A7D-8760-D53D2C30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61925"/>
            <a:ext cx="10515600" cy="1325563"/>
          </a:xfrm>
        </p:spPr>
        <p:txBody>
          <a:bodyPr/>
          <a:lstStyle/>
          <a:p>
            <a:r>
              <a:rPr lang="it-IT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Novembre 2073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365C9C-109B-6734-81A0-18599A221159}"/>
              </a:ext>
            </a:extLst>
          </p:cNvPr>
          <p:cNvSpPr txBox="1"/>
          <p:nvPr/>
        </p:nvSpPr>
        <p:spPr>
          <a:xfrm rot="819499">
            <a:off x="3881120" y="3935309"/>
            <a:ext cx="75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B347AF-7065-8220-AB58-B90FA8617F7F}"/>
              </a:ext>
            </a:extLst>
          </p:cNvPr>
          <p:cNvSpPr txBox="1"/>
          <p:nvPr/>
        </p:nvSpPr>
        <p:spPr>
          <a:xfrm rot="753009">
            <a:off x="4033519" y="3965789"/>
            <a:ext cx="75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u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27AB80-7A6D-871E-6011-83521CA19394}"/>
              </a:ext>
            </a:extLst>
          </p:cNvPr>
          <p:cNvSpPr txBox="1"/>
          <p:nvPr/>
        </p:nvSpPr>
        <p:spPr>
          <a:xfrm rot="582999">
            <a:off x="4155439" y="3975949"/>
            <a:ext cx="75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FC2E56-3582-D004-6F5E-FC3F9AA10D5A}"/>
              </a:ext>
            </a:extLst>
          </p:cNvPr>
          <p:cNvSpPr txBox="1"/>
          <p:nvPr/>
        </p:nvSpPr>
        <p:spPr>
          <a:xfrm rot="350565">
            <a:off x="4276000" y="3968765"/>
            <a:ext cx="75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F81A6F-DFBE-994E-FEC1-2B2F1C3C7164}"/>
              </a:ext>
            </a:extLst>
          </p:cNvPr>
          <p:cNvSpPr txBox="1"/>
          <p:nvPr/>
        </p:nvSpPr>
        <p:spPr>
          <a:xfrm rot="204973">
            <a:off x="4462232" y="3966556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F008BD-3057-7188-98C4-A58AC7242DC7}"/>
              </a:ext>
            </a:extLst>
          </p:cNvPr>
          <p:cNvSpPr txBox="1"/>
          <p:nvPr/>
        </p:nvSpPr>
        <p:spPr>
          <a:xfrm rot="204973">
            <a:off x="4606091" y="3969050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73BF90-8C35-50C8-D93A-7863A3FB4387}"/>
              </a:ext>
            </a:extLst>
          </p:cNvPr>
          <p:cNvSpPr txBox="1"/>
          <p:nvPr/>
        </p:nvSpPr>
        <p:spPr>
          <a:xfrm rot="204973">
            <a:off x="4725030" y="3976717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44ADFF1-A977-8026-3A20-52A2DEA0382E}"/>
              </a:ext>
            </a:extLst>
          </p:cNvPr>
          <p:cNvSpPr txBox="1"/>
          <p:nvPr/>
        </p:nvSpPr>
        <p:spPr>
          <a:xfrm rot="204973">
            <a:off x="4785346" y="3976690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77617B-F3F3-883B-11CC-301542A8C7D2}"/>
              </a:ext>
            </a:extLst>
          </p:cNvPr>
          <p:cNvSpPr txBox="1"/>
          <p:nvPr/>
        </p:nvSpPr>
        <p:spPr>
          <a:xfrm>
            <a:off x="4857219" y="3976662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49A6B7-AE91-8778-A996-BBE239AE0497}"/>
              </a:ext>
            </a:extLst>
          </p:cNvPr>
          <p:cNvSpPr txBox="1"/>
          <p:nvPr/>
        </p:nvSpPr>
        <p:spPr>
          <a:xfrm>
            <a:off x="4926529" y="3963964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2678B7D-644E-4C83-078F-2BF670E34156}"/>
              </a:ext>
            </a:extLst>
          </p:cNvPr>
          <p:cNvSpPr txBox="1"/>
          <p:nvPr/>
        </p:nvSpPr>
        <p:spPr>
          <a:xfrm rot="21362930">
            <a:off x="5048096" y="3957302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D7DD73-6020-D8E6-3DBF-0D2E5A94BBFC}"/>
              </a:ext>
            </a:extLst>
          </p:cNvPr>
          <p:cNvSpPr txBox="1"/>
          <p:nvPr/>
        </p:nvSpPr>
        <p:spPr>
          <a:xfrm rot="21362930">
            <a:off x="5170168" y="3949470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57ACFD4-318C-3007-F59A-94CA14B1CFD3}"/>
              </a:ext>
            </a:extLst>
          </p:cNvPr>
          <p:cNvSpPr txBox="1"/>
          <p:nvPr/>
        </p:nvSpPr>
        <p:spPr>
          <a:xfrm rot="21407858">
            <a:off x="5335384" y="3928658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F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62D3C5B-65CF-F805-EC33-F8147D0D9C38}"/>
              </a:ext>
            </a:extLst>
          </p:cNvPr>
          <p:cNvSpPr txBox="1"/>
          <p:nvPr/>
        </p:nvSpPr>
        <p:spPr>
          <a:xfrm rot="21085120">
            <a:off x="5440036" y="3906449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F841C4B-6CE1-D138-24B2-AE5F35B42010}"/>
              </a:ext>
            </a:extLst>
          </p:cNvPr>
          <p:cNvSpPr txBox="1"/>
          <p:nvPr/>
        </p:nvSpPr>
        <p:spPr>
          <a:xfrm>
            <a:off x="5546257" y="3900110"/>
            <a:ext cx="358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2B1D03C-8DA7-4025-46DE-961AB683ECBE}"/>
              </a:ext>
            </a:extLst>
          </p:cNvPr>
          <p:cNvSpPr txBox="1"/>
          <p:nvPr/>
        </p:nvSpPr>
        <p:spPr>
          <a:xfrm rot="21171977">
            <a:off x="5661996" y="3876715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4127625-7767-E8B4-6A48-F5CCB46AAF26}"/>
              </a:ext>
            </a:extLst>
          </p:cNvPr>
          <p:cNvSpPr txBox="1"/>
          <p:nvPr/>
        </p:nvSpPr>
        <p:spPr>
          <a:xfrm rot="21162984">
            <a:off x="5733818" y="3858536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l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683664F-0794-54AA-48F2-03A299B188D1}"/>
              </a:ext>
            </a:extLst>
          </p:cNvPr>
          <p:cNvSpPr txBox="1"/>
          <p:nvPr/>
        </p:nvSpPr>
        <p:spPr>
          <a:xfrm rot="20997205">
            <a:off x="5804915" y="3838279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815EC22-590D-F8B6-DF90-ADF30A179B0D}"/>
              </a:ext>
            </a:extLst>
          </p:cNvPr>
          <p:cNvSpPr txBox="1"/>
          <p:nvPr/>
        </p:nvSpPr>
        <p:spPr>
          <a:xfrm rot="20814520">
            <a:off x="5894267" y="3815409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t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DA04744-4F36-DD8E-160A-7401A841FB4A}"/>
              </a:ext>
            </a:extLst>
          </p:cNvPr>
          <p:cNvSpPr txBox="1"/>
          <p:nvPr/>
        </p:nvSpPr>
        <p:spPr>
          <a:xfrm rot="20539883">
            <a:off x="5976715" y="3778972"/>
            <a:ext cx="319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ptos" panose="020B0004020202020204" pitchFamily="34" charset="0"/>
              </a:rPr>
              <a:t>y</a:t>
            </a:r>
          </a:p>
        </p:txBody>
      </p:sp>
      <p:sp>
        <p:nvSpPr>
          <p:cNvPr id="24" name="Segnaposto numero diapositiva 23">
            <a:extLst>
              <a:ext uri="{FF2B5EF4-FFF2-40B4-BE49-F238E27FC236}">
                <a16:creationId xmlns:a16="http://schemas.microsoft.com/office/drawing/2014/main" id="{7760BE4B-EA25-1D30-057D-07D088DC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145F-2A5D-4575-81A3-8839E031966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29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5A6372-C376-477F-35DD-FB63CC6F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62059"/>
            <a:ext cx="10515600" cy="1325563"/>
          </a:xfrm>
        </p:spPr>
        <p:txBody>
          <a:bodyPr/>
          <a:lstStyle/>
          <a:p>
            <a:r>
              <a:rPr lang="it-IT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 panose="020F0502020204030204" pitchFamily="34" charset="0"/>
              </a:rPr>
              <a:t>E = mc</a:t>
            </a:r>
            <a:r>
              <a:rPr lang="it-IT" sz="5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 panose="020F0502020204030204" pitchFamily="34" charset="0"/>
              </a:rPr>
              <a:t>2</a:t>
            </a:r>
          </a:p>
        </p:txBody>
      </p:sp>
      <p:pic>
        <p:nvPicPr>
          <p:cNvPr id="2050" name="Picture 2" descr="L'albero genealogico degli agrumi">
            <a:extLst>
              <a:ext uri="{FF2B5EF4-FFF2-40B4-BE49-F238E27FC236}">
                <a16:creationId xmlns:a16="http://schemas.microsoft.com/office/drawing/2014/main" id="{3A069876-6ABA-2944-BFA5-EF18CBD0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F0789B6-4A6A-23B2-D04A-107B0824BDC7}"/>
                  </a:ext>
                </a:extLst>
              </p:cNvPr>
              <p:cNvSpPr txBox="1"/>
              <p:nvPr/>
            </p:nvSpPr>
            <p:spPr>
              <a:xfrm>
                <a:off x="499775" y="3047321"/>
                <a:ext cx="223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𝑝𝑐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F0789B6-4A6A-23B2-D04A-107B0824B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5" y="3047321"/>
                <a:ext cx="223580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9FDFF3C-111D-7A74-8799-F4E7964B1420}"/>
                  </a:ext>
                </a:extLst>
              </p:cNvPr>
              <p:cNvSpPr txBox="1"/>
              <p:nvPr/>
            </p:nvSpPr>
            <p:spPr>
              <a:xfrm>
                <a:off x="499775" y="3830077"/>
                <a:ext cx="2556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 con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9FDFF3C-111D-7A74-8799-F4E7964B1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5" y="3830077"/>
                <a:ext cx="2556341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AE35046-FD41-1E15-12B7-574A7DAEED2C}"/>
                  </a:ext>
                </a:extLst>
              </p:cNvPr>
              <p:cNvSpPr txBox="1"/>
              <p:nvPr/>
            </p:nvSpPr>
            <p:spPr>
              <a:xfrm>
                <a:off x="499775" y="5522071"/>
                <a:ext cx="1521057" cy="465640"/>
              </a:xfrm>
              <a:prstGeom prst="rect">
                <a:avLst/>
              </a:prstGeom>
              <a:gradFill flip="none" rotWithShape="1">
                <a:gsLst>
                  <a:gs pos="0">
                    <a:srgbClr val="F8D244">
                      <a:tint val="66000"/>
                      <a:satMod val="160000"/>
                    </a:srgbClr>
                  </a:gs>
                  <a:gs pos="50000">
                    <a:srgbClr val="F8D244">
                      <a:tint val="44500"/>
                      <a:satMod val="160000"/>
                    </a:srgbClr>
                  </a:gs>
                  <a:gs pos="100000">
                    <a:srgbClr val="F8D244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AE35046-FD41-1E15-12B7-574A7DAEE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5" y="5522071"/>
                <a:ext cx="1521057" cy="4656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2AEB891-1777-44EA-953D-C52BFA8828A5}"/>
                  </a:ext>
                </a:extLst>
              </p:cNvPr>
              <p:cNvSpPr txBox="1"/>
              <p:nvPr/>
            </p:nvSpPr>
            <p:spPr>
              <a:xfrm>
                <a:off x="499775" y="4455450"/>
                <a:ext cx="2759858" cy="785728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=1,2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=1,2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2AEB891-1777-44EA-953D-C52BFA882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5" y="4455450"/>
                <a:ext cx="2759858" cy="785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73691D-D78C-D2AC-B664-DEEE63E2FFF9}"/>
              </a:ext>
            </a:extLst>
          </p:cNvPr>
          <p:cNvSpPr txBox="1"/>
          <p:nvPr/>
        </p:nvSpPr>
        <p:spPr>
          <a:xfrm>
            <a:off x="244733" y="1343709"/>
            <a:ext cx="4855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Per produrre nuove particelle ci serve energia…come quantifichiamo quanta ne abbiamo a disposizione?</a:t>
            </a:r>
          </a:p>
          <a:p>
            <a:r>
              <a:rPr lang="it-IT" sz="2000" dirty="0">
                <a:latin typeface="Aptos" panose="020B0004020202020204" pitchFamily="34" charset="0"/>
              </a:rPr>
              <a:t>Tramite la variabile 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it-IT" sz="2000" dirty="0">
                <a:latin typeface="Aptos" panose="020B0004020202020204" pitchFamily="34" charset="0"/>
              </a:rPr>
              <a:t>…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5DBD14-6063-FCAC-1904-982355AD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666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14BFFC-2EF6-3698-761C-B69C9D5CF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ptos" panose="020B0004020202020204" pitchFamily="34" charset="0"/>
                <a:ea typeface="Calibri"/>
                <a:cs typeface="Calibri"/>
              </a:rPr>
              <a:t>Collider</a:t>
            </a:r>
            <a:endParaRPr lang="it-IT" dirty="0">
              <a:latin typeface="Aptos" panose="020B0004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A048E1-54D6-7C67-239C-67E30EC96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F3C02B6-9D4D-12A7-00BE-C9289DDBC1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E91E65C-6376-3E36-ABB1-6059C3D1D7F8}"/>
              </a:ext>
            </a:extLst>
          </p:cNvPr>
          <p:cNvSpPr txBox="1">
            <a:spLocks/>
          </p:cNvSpPr>
          <p:nvPr/>
        </p:nvSpPr>
        <p:spPr>
          <a:xfrm>
            <a:off x="198120" y="151765"/>
            <a:ext cx="9141996" cy="133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Produrre nuove particelle</a:t>
            </a:r>
            <a:endParaRPr lang="it-IT" dirty="0"/>
          </a:p>
        </p:txBody>
      </p:sp>
      <p:pic>
        <p:nvPicPr>
          <p:cNvPr id="10" name="Immagine 9" descr="Moody Foodies Limone">
            <a:extLst>
              <a:ext uri="{FF2B5EF4-FFF2-40B4-BE49-F238E27FC236}">
                <a16:creationId xmlns:a16="http://schemas.microsoft.com/office/drawing/2014/main" id="{EAA1845D-04FD-2A05-D331-C46FB8AFE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40657" r="7576"/>
          <a:stretch/>
        </p:blipFill>
        <p:spPr>
          <a:xfrm>
            <a:off x="838468" y="2578252"/>
            <a:ext cx="1065247" cy="783874"/>
          </a:xfrm>
          <a:prstGeom prst="rect">
            <a:avLst/>
          </a:prstGeom>
        </p:spPr>
      </p:pic>
      <p:pic>
        <p:nvPicPr>
          <p:cNvPr id="11" name="Immagine 10" descr="Moody Foodies Limone">
            <a:extLst>
              <a:ext uri="{FF2B5EF4-FFF2-40B4-BE49-F238E27FC236}">
                <a16:creationId xmlns:a16="http://schemas.microsoft.com/office/drawing/2014/main" id="{00745469-FACD-7900-955E-C32059AF0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40657" r="7576"/>
          <a:stretch/>
        </p:blipFill>
        <p:spPr>
          <a:xfrm>
            <a:off x="4447941" y="2578252"/>
            <a:ext cx="1065247" cy="783874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7FA6C19-2FF7-B2CB-26D1-3BC136664856}"/>
              </a:ext>
            </a:extLst>
          </p:cNvPr>
          <p:cNvCxnSpPr/>
          <p:nvPr/>
        </p:nvCxnSpPr>
        <p:spPr>
          <a:xfrm>
            <a:off x="1898984" y="2981826"/>
            <a:ext cx="912989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8D4A568-B1B8-70C8-C803-23BF09210E31}"/>
              </a:ext>
            </a:extLst>
          </p:cNvPr>
          <p:cNvCxnSpPr>
            <a:cxnSpLocks/>
          </p:cNvCxnSpPr>
          <p:nvPr/>
        </p:nvCxnSpPr>
        <p:spPr>
          <a:xfrm flipH="1">
            <a:off x="3548128" y="2991852"/>
            <a:ext cx="867460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A25EFEC-6FF4-364C-B496-2C89082A886E}"/>
                  </a:ext>
                </a:extLst>
              </p:cNvPr>
              <p:cNvSpPr txBox="1"/>
              <p:nvPr/>
            </p:nvSpPr>
            <p:spPr>
              <a:xfrm>
                <a:off x="836247" y="3945396"/>
                <a:ext cx="1104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A25EFEC-6FF4-364C-B496-2C89082A8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47" y="3945396"/>
                <a:ext cx="1104725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0C5D278A-84FF-A688-44AE-A637BC0C3BC9}"/>
                  </a:ext>
                </a:extLst>
              </p:cNvPr>
              <p:cNvSpPr txBox="1"/>
              <p:nvPr/>
            </p:nvSpPr>
            <p:spPr>
              <a:xfrm>
                <a:off x="2432229" y="3945396"/>
                <a:ext cx="9314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0C5D278A-84FF-A688-44AE-A637BC0C3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229" y="3945396"/>
                <a:ext cx="9314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36D72F1-30CA-9797-2FC2-5AB56821274F}"/>
                  </a:ext>
                </a:extLst>
              </p:cNvPr>
              <p:cNvSpPr txBox="1"/>
              <p:nvPr/>
            </p:nvSpPr>
            <p:spPr>
              <a:xfrm>
                <a:off x="836246" y="4384912"/>
                <a:ext cx="926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36D72F1-30CA-9797-2FC2-5AB568212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46" y="4384912"/>
                <a:ext cx="926279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B007517-D2DE-DBBB-D832-3FCC43497691}"/>
                  </a:ext>
                </a:extLst>
              </p:cNvPr>
              <p:cNvSpPr txBox="1"/>
              <p:nvPr/>
            </p:nvSpPr>
            <p:spPr>
              <a:xfrm>
                <a:off x="2432229" y="4381445"/>
                <a:ext cx="926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B007517-D2DE-DBBB-D832-3FCC43497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229" y="4381445"/>
                <a:ext cx="9261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84C06701-0839-4BDE-B505-8081E2FCDACC}"/>
                  </a:ext>
                </a:extLst>
              </p:cNvPr>
              <p:cNvSpPr txBox="1"/>
              <p:nvPr/>
            </p:nvSpPr>
            <p:spPr>
              <a:xfrm>
                <a:off x="836578" y="5036741"/>
                <a:ext cx="2409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i="1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84C06701-0839-4BDE-B505-8081E2FCD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78" y="5036741"/>
                <a:ext cx="240924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A009584-D573-4FAA-00E1-B9F1F19F55ED}"/>
                  </a:ext>
                </a:extLst>
              </p:cNvPr>
              <p:cNvSpPr txBox="1"/>
              <p:nvPr/>
            </p:nvSpPr>
            <p:spPr>
              <a:xfrm>
                <a:off x="892191" y="5619815"/>
                <a:ext cx="1361591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F8D244">
                      <a:tint val="66000"/>
                      <a:satMod val="160000"/>
                    </a:srgbClr>
                  </a:gs>
                  <a:gs pos="50000">
                    <a:srgbClr val="F8D244">
                      <a:tint val="44500"/>
                      <a:satMod val="160000"/>
                    </a:srgbClr>
                  </a:gs>
                  <a:gs pos="100000">
                    <a:srgbClr val="F8D244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A009584-D573-4FAA-00E1-B9F1F19F5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1" y="5619815"/>
                <a:ext cx="136159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4FEA7CC-6C13-D4B3-E4FF-F5D1034BDFB6}"/>
                  </a:ext>
                </a:extLst>
              </p:cNvPr>
              <p:cNvSpPr txBox="1"/>
              <p:nvPr/>
            </p:nvSpPr>
            <p:spPr>
              <a:xfrm>
                <a:off x="3761946" y="2505075"/>
                <a:ext cx="58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4FEA7CC-6C13-D4B3-E4FF-F5D1034BD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946" y="2505075"/>
                <a:ext cx="589280" cy="369332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E24999D-220F-6778-F111-3A318444E48D}"/>
                  </a:ext>
                </a:extLst>
              </p:cNvPr>
              <p:cNvSpPr txBox="1"/>
              <p:nvPr/>
            </p:nvSpPr>
            <p:spPr>
              <a:xfrm>
                <a:off x="1990605" y="2505075"/>
                <a:ext cx="58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E24999D-220F-6778-F111-3A318444E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605" y="2505075"/>
                <a:ext cx="589280" cy="369332"/>
              </a:xfrm>
              <a:prstGeom prst="rect">
                <a:avLst/>
              </a:prstGeom>
              <a:blipFill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F455FE37-ADC8-F476-F5EB-2DD45991198C}"/>
              </a:ext>
            </a:extLst>
          </p:cNvPr>
          <p:cNvSpPr/>
          <p:nvPr/>
        </p:nvSpPr>
        <p:spPr>
          <a:xfrm>
            <a:off x="619761" y="3975876"/>
            <a:ext cx="246314" cy="783874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4792AD0E-16D4-76B4-38BA-C410C4855A00}"/>
              </a:ext>
            </a:extLst>
          </p:cNvPr>
          <p:cNvSpPr/>
          <p:nvPr/>
        </p:nvSpPr>
        <p:spPr>
          <a:xfrm>
            <a:off x="2253782" y="3975876"/>
            <a:ext cx="246314" cy="783874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FFDB6D3E-14B5-84B7-8D7C-6F007704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950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887BCD0-E77E-5F5D-1285-74AF1A204530}"/>
                  </a:ext>
                </a:extLst>
              </p:cNvPr>
              <p:cNvSpPr txBox="1"/>
              <p:nvPr/>
            </p:nvSpPr>
            <p:spPr>
              <a:xfrm>
                <a:off x="892191" y="5619815"/>
                <a:ext cx="1361591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F8D244">
                      <a:tint val="66000"/>
                      <a:satMod val="160000"/>
                    </a:srgbClr>
                  </a:gs>
                  <a:gs pos="50000">
                    <a:srgbClr val="F8D244">
                      <a:tint val="44500"/>
                      <a:satMod val="160000"/>
                    </a:srgbClr>
                  </a:gs>
                  <a:gs pos="100000">
                    <a:srgbClr val="F8D244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887BCD0-E77E-5F5D-1285-74AF1A204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1" y="5619815"/>
                <a:ext cx="136159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14BFFC-2EF6-3698-761C-B69C9D5CF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ptos" panose="020B0004020202020204" pitchFamily="34" charset="0"/>
                <a:ea typeface="Calibri"/>
                <a:cs typeface="Calibri"/>
              </a:rPr>
              <a:t>Collider</a:t>
            </a:r>
            <a:endParaRPr lang="it-IT" dirty="0">
              <a:latin typeface="Aptos" panose="020B0004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A048E1-54D6-7C67-239C-67E30EC96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>
                <a:latin typeface="Aptos" panose="020B0004020202020204" pitchFamily="34" charset="0"/>
                <a:ea typeface="Calibri"/>
                <a:cs typeface="Calibri"/>
              </a:rPr>
              <a:t>Bersaglio fisso</a:t>
            </a:r>
            <a:endParaRPr lang="it-IT" dirty="0">
              <a:latin typeface="Aptos" panose="020B0004020202020204" pitchFamily="34" charset="0"/>
            </a:endParaRPr>
          </a:p>
        </p:txBody>
      </p:sp>
      <p:pic>
        <p:nvPicPr>
          <p:cNvPr id="2" name="Immagine 1" descr="Moody Foodies Limone">
            <a:extLst>
              <a:ext uri="{FF2B5EF4-FFF2-40B4-BE49-F238E27FC236}">
                <a16:creationId xmlns:a16="http://schemas.microsoft.com/office/drawing/2014/main" id="{597D39EC-169D-9F81-C58F-C919D385F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40657" r="7576"/>
          <a:stretch/>
        </p:blipFill>
        <p:spPr>
          <a:xfrm>
            <a:off x="6177763" y="2578252"/>
            <a:ext cx="1065247" cy="783874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2285617-5E01-687A-A1D3-3562A31318DA}"/>
              </a:ext>
            </a:extLst>
          </p:cNvPr>
          <p:cNvCxnSpPr>
            <a:cxnSpLocks/>
          </p:cNvCxnSpPr>
          <p:nvPr/>
        </p:nvCxnSpPr>
        <p:spPr>
          <a:xfrm>
            <a:off x="7243010" y="2981826"/>
            <a:ext cx="912989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B1424D7-58AD-7DED-A825-96BC98D7F370}"/>
                  </a:ext>
                </a:extLst>
              </p:cNvPr>
              <p:cNvSpPr txBox="1"/>
              <p:nvPr/>
            </p:nvSpPr>
            <p:spPr>
              <a:xfrm>
                <a:off x="6317629" y="3919885"/>
                <a:ext cx="895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B1424D7-58AD-7DED-A825-96BC98D7F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629" y="3919885"/>
                <a:ext cx="895437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CBE6530C-3933-DD0E-CC44-38590063F47E}"/>
                  </a:ext>
                </a:extLst>
              </p:cNvPr>
              <p:cNvSpPr txBox="1"/>
              <p:nvPr/>
            </p:nvSpPr>
            <p:spPr>
              <a:xfrm>
                <a:off x="7701208" y="3950365"/>
                <a:ext cx="120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CBE6530C-3933-DD0E-CC44-38590063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208" y="3950365"/>
                <a:ext cx="120052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339D641A-8DC5-CC3B-90D2-E92B3E546AD1}"/>
                  </a:ext>
                </a:extLst>
              </p:cNvPr>
              <p:cNvSpPr txBox="1"/>
              <p:nvPr/>
            </p:nvSpPr>
            <p:spPr>
              <a:xfrm>
                <a:off x="6305827" y="4322208"/>
                <a:ext cx="926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339D641A-8DC5-CC3B-90D2-E92B3E546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827" y="4322208"/>
                <a:ext cx="926279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980989EE-5796-3629-9717-0F5DEC6E804C}"/>
                  </a:ext>
                </a:extLst>
              </p:cNvPr>
              <p:cNvSpPr txBox="1"/>
              <p:nvPr/>
            </p:nvSpPr>
            <p:spPr>
              <a:xfrm>
                <a:off x="7692923" y="4368229"/>
                <a:ext cx="926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980989EE-5796-3629-9717-0F5DEC6E8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923" y="4368229"/>
                <a:ext cx="9261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58B53AC-B83F-F922-15D1-531B96D62819}"/>
                  </a:ext>
                </a:extLst>
              </p:cNvPr>
              <p:cNvSpPr txBox="1"/>
              <p:nvPr/>
            </p:nvSpPr>
            <p:spPr>
              <a:xfrm>
                <a:off x="6260430" y="4852075"/>
                <a:ext cx="2641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58B53AC-B83F-F922-15D1-531B96D6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30" y="4852075"/>
                <a:ext cx="2641299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3852C57B-56C7-2BC2-9B24-3A7791D25385}"/>
                  </a:ext>
                </a:extLst>
              </p:cNvPr>
              <p:cNvSpPr txBox="1"/>
              <p:nvPr/>
            </p:nvSpPr>
            <p:spPr>
              <a:xfrm>
                <a:off x="6448270" y="5558085"/>
                <a:ext cx="42670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𝐸𝑚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𝐸𝑚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i="1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3852C57B-56C7-2BC2-9B24-3A7791D25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270" y="5558085"/>
                <a:ext cx="426706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084931ED-3D7C-B973-0982-525071E8EF0B}"/>
                  </a:ext>
                </a:extLst>
              </p:cNvPr>
              <p:cNvSpPr txBox="1"/>
              <p:nvPr/>
            </p:nvSpPr>
            <p:spPr>
              <a:xfrm>
                <a:off x="6294825" y="6075137"/>
                <a:ext cx="1563698" cy="502766"/>
              </a:xfrm>
              <a:prstGeom prst="rect">
                <a:avLst/>
              </a:prstGeom>
              <a:gradFill flip="none" rotWithShape="1">
                <a:gsLst>
                  <a:gs pos="0">
                    <a:srgbClr val="F8D244">
                      <a:tint val="66000"/>
                      <a:satMod val="160000"/>
                    </a:srgbClr>
                  </a:gs>
                  <a:gs pos="50000">
                    <a:srgbClr val="F8D244">
                      <a:tint val="44500"/>
                      <a:satMod val="160000"/>
                    </a:srgbClr>
                  </a:gs>
                  <a:gs pos="100000">
                    <a:srgbClr val="F8D244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ra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084931ED-3D7C-B973-0982-525071E8E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25" y="6075137"/>
                <a:ext cx="1563698" cy="502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uppo 44">
            <a:extLst>
              <a:ext uri="{FF2B5EF4-FFF2-40B4-BE49-F238E27FC236}">
                <a16:creationId xmlns:a16="http://schemas.microsoft.com/office/drawing/2014/main" id="{2E9E45BB-B52A-003D-64EE-B259E23D6995}"/>
              </a:ext>
            </a:extLst>
          </p:cNvPr>
          <p:cNvGrpSpPr/>
          <p:nvPr/>
        </p:nvGrpSpPr>
        <p:grpSpPr>
          <a:xfrm>
            <a:off x="8872100" y="2138565"/>
            <a:ext cx="912989" cy="1747361"/>
            <a:chOff x="8677491" y="1834275"/>
            <a:chExt cx="1442076" cy="2919969"/>
          </a:xfrm>
        </p:grpSpPr>
        <p:pic>
          <p:nvPicPr>
            <p:cNvPr id="14" name="Elemento grafico 13" descr="Anziana con chignon">
              <a:extLst>
                <a:ext uri="{FF2B5EF4-FFF2-40B4-BE49-F238E27FC236}">
                  <a16:creationId xmlns:a16="http://schemas.microsoft.com/office/drawing/2014/main" id="{54B2E8FB-EAA5-F1BB-8494-8802E2B04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9318137" y="1834275"/>
              <a:ext cx="591593" cy="652269"/>
            </a:xfrm>
            <a:prstGeom prst="rect">
              <a:avLst/>
            </a:prstGeom>
          </p:spPr>
        </p:pic>
        <p:pic>
          <p:nvPicPr>
            <p:cNvPr id="22" name="Elemento grafico 21" descr="Donna che indossa una gonna">
              <a:extLst>
                <a:ext uri="{FF2B5EF4-FFF2-40B4-BE49-F238E27FC236}">
                  <a16:creationId xmlns:a16="http://schemas.microsoft.com/office/drawing/2014/main" id="{6A42CF4D-CA06-1C2C-98B0-AEA1C33DA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8677491" y="2343000"/>
              <a:ext cx="1442076" cy="2411244"/>
            </a:xfrm>
            <a:prstGeom prst="rect">
              <a:avLst/>
            </a:prstGeom>
          </p:spPr>
        </p:pic>
        <p:pic>
          <p:nvPicPr>
            <p:cNvPr id="28" name="Elemento grafico 27" descr="Faccia sorpresa">
              <a:extLst>
                <a:ext uri="{FF2B5EF4-FFF2-40B4-BE49-F238E27FC236}">
                  <a16:creationId xmlns:a16="http://schemas.microsoft.com/office/drawing/2014/main" id="{03F7F28A-5BFD-8A69-0778-A86084338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flipH="1">
              <a:off x="9398529" y="2093119"/>
              <a:ext cx="256442" cy="3045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D8E2EBB5-2EF2-C61B-01EA-56A1369E869B}"/>
                  </a:ext>
                </a:extLst>
              </p:cNvPr>
              <p:cNvSpPr txBox="1"/>
              <p:nvPr/>
            </p:nvSpPr>
            <p:spPr>
              <a:xfrm>
                <a:off x="10334836" y="2785523"/>
                <a:ext cx="1635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D8E2EBB5-2EF2-C61B-01EA-56A1369E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836" y="2785523"/>
                <a:ext cx="163551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20BFCF8-1A97-DA54-2D49-18965EAEA490}"/>
                  </a:ext>
                </a:extLst>
              </p:cNvPr>
              <p:cNvSpPr txBox="1"/>
              <p:nvPr/>
            </p:nvSpPr>
            <p:spPr>
              <a:xfrm>
                <a:off x="6478750" y="522999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𝐸𝑚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20BFCF8-1A97-DA54-2D49-18965EAEA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750" y="5229996"/>
                <a:ext cx="609600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 descr="Moody Foodies Limone">
            <a:extLst>
              <a:ext uri="{FF2B5EF4-FFF2-40B4-BE49-F238E27FC236}">
                <a16:creationId xmlns:a16="http://schemas.microsoft.com/office/drawing/2014/main" id="{B0B1ABF9-2BC5-7F74-3137-C0625269F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40657" r="7576"/>
          <a:stretch/>
        </p:blipFill>
        <p:spPr>
          <a:xfrm>
            <a:off x="838468" y="2578252"/>
            <a:ext cx="1065247" cy="783874"/>
          </a:xfrm>
          <a:prstGeom prst="rect">
            <a:avLst/>
          </a:prstGeom>
        </p:spPr>
      </p:pic>
      <p:pic>
        <p:nvPicPr>
          <p:cNvPr id="26" name="Immagine 25" descr="Moody Foodies Limone">
            <a:extLst>
              <a:ext uri="{FF2B5EF4-FFF2-40B4-BE49-F238E27FC236}">
                <a16:creationId xmlns:a16="http://schemas.microsoft.com/office/drawing/2014/main" id="{083E67A3-BFDB-CB5D-AE53-ABCA413B0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40657" r="7576"/>
          <a:stretch/>
        </p:blipFill>
        <p:spPr>
          <a:xfrm>
            <a:off x="4447941" y="2578252"/>
            <a:ext cx="1065247" cy="783874"/>
          </a:xfrm>
          <a:prstGeom prst="rect">
            <a:avLst/>
          </a:prstGeom>
        </p:spPr>
      </p:pic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AF6B4D8-2C12-35B2-E512-12D685468594}"/>
              </a:ext>
            </a:extLst>
          </p:cNvPr>
          <p:cNvCxnSpPr/>
          <p:nvPr/>
        </p:nvCxnSpPr>
        <p:spPr>
          <a:xfrm>
            <a:off x="1898984" y="2981826"/>
            <a:ext cx="912989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B15FC870-FF09-1E5A-EDE5-A4C9B0AC6088}"/>
              </a:ext>
            </a:extLst>
          </p:cNvPr>
          <p:cNvCxnSpPr>
            <a:cxnSpLocks/>
          </p:cNvCxnSpPr>
          <p:nvPr/>
        </p:nvCxnSpPr>
        <p:spPr>
          <a:xfrm flipH="1">
            <a:off x="3548128" y="2991852"/>
            <a:ext cx="867460" cy="2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092A6600-A8A1-333E-0ECC-FE2641749806}"/>
                  </a:ext>
                </a:extLst>
              </p:cNvPr>
              <p:cNvSpPr txBox="1"/>
              <p:nvPr/>
            </p:nvSpPr>
            <p:spPr>
              <a:xfrm>
                <a:off x="836247" y="3945396"/>
                <a:ext cx="1104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092A6600-A8A1-333E-0ECC-FE2641749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47" y="3945396"/>
                <a:ext cx="1104725" cy="369332"/>
              </a:xfrm>
              <a:prstGeom prst="rect">
                <a:avLst/>
              </a:prstGeom>
              <a:blipFill>
                <a:blip r:embed="rId1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12095806-A2E4-A393-8466-AEE17B3982F7}"/>
                  </a:ext>
                </a:extLst>
              </p:cNvPr>
              <p:cNvSpPr txBox="1"/>
              <p:nvPr/>
            </p:nvSpPr>
            <p:spPr>
              <a:xfrm>
                <a:off x="2432229" y="3945396"/>
                <a:ext cx="9314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12095806-A2E4-A393-8466-AEE17B398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229" y="3945396"/>
                <a:ext cx="93147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B3329276-15F2-C448-F8B6-413916A9D1ED}"/>
                  </a:ext>
                </a:extLst>
              </p:cNvPr>
              <p:cNvSpPr txBox="1"/>
              <p:nvPr/>
            </p:nvSpPr>
            <p:spPr>
              <a:xfrm>
                <a:off x="836246" y="4384912"/>
                <a:ext cx="926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B3329276-15F2-C448-F8B6-413916A9D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46" y="4384912"/>
                <a:ext cx="926279" cy="369332"/>
              </a:xfrm>
              <a:prstGeom prst="rect">
                <a:avLst/>
              </a:prstGeom>
              <a:blipFill>
                <a:blip r:embed="rId2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3F6FED06-441B-1688-4924-A88E617F4F20}"/>
                  </a:ext>
                </a:extLst>
              </p:cNvPr>
              <p:cNvSpPr txBox="1"/>
              <p:nvPr/>
            </p:nvSpPr>
            <p:spPr>
              <a:xfrm>
                <a:off x="2432229" y="4381445"/>
                <a:ext cx="926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3F6FED06-441B-1688-4924-A88E617F4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229" y="4381445"/>
                <a:ext cx="92615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F091190-579E-C4C6-266F-512DBB5DAC9E}"/>
                  </a:ext>
                </a:extLst>
              </p:cNvPr>
              <p:cNvSpPr txBox="1"/>
              <p:nvPr/>
            </p:nvSpPr>
            <p:spPr>
              <a:xfrm>
                <a:off x="836578" y="5036741"/>
                <a:ext cx="2409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F091190-579E-C4C6-266F-512DBB5DA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78" y="5036741"/>
                <a:ext cx="2409249" cy="369332"/>
              </a:xfrm>
              <a:prstGeom prst="rect">
                <a:avLst/>
              </a:prstGeom>
              <a:blipFill>
                <a:blip r:embed="rId2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942D80A9-D1FD-C3E1-99D3-0BA34D659967}"/>
                  </a:ext>
                </a:extLst>
              </p:cNvPr>
              <p:cNvSpPr txBox="1"/>
              <p:nvPr/>
            </p:nvSpPr>
            <p:spPr>
              <a:xfrm>
                <a:off x="3761946" y="2505075"/>
                <a:ext cx="58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942D80A9-D1FD-C3E1-99D3-0BA34D65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946" y="2505075"/>
                <a:ext cx="589280" cy="369332"/>
              </a:xfrm>
              <a:prstGeom prst="rect">
                <a:avLst/>
              </a:prstGeom>
              <a:blipFill>
                <a:blip r:embed="rId2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BE975849-2795-F5FD-2D44-307A58EC3C71}"/>
                  </a:ext>
                </a:extLst>
              </p:cNvPr>
              <p:cNvSpPr txBox="1"/>
              <p:nvPr/>
            </p:nvSpPr>
            <p:spPr>
              <a:xfrm>
                <a:off x="1993311" y="2505075"/>
                <a:ext cx="58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BE975849-2795-F5FD-2D44-307A58EC3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11" y="2505075"/>
                <a:ext cx="589280" cy="369332"/>
              </a:xfrm>
              <a:prstGeom prst="rect">
                <a:avLst/>
              </a:prstGeom>
              <a:blipFill>
                <a:blip r:embed="rId2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Parentesi graffa aperta 42">
            <a:extLst>
              <a:ext uri="{FF2B5EF4-FFF2-40B4-BE49-F238E27FC236}">
                <a16:creationId xmlns:a16="http://schemas.microsoft.com/office/drawing/2014/main" id="{AE89A518-14B3-AB1B-8E15-673CBD7D21ED}"/>
              </a:ext>
            </a:extLst>
          </p:cNvPr>
          <p:cNvSpPr/>
          <p:nvPr/>
        </p:nvSpPr>
        <p:spPr>
          <a:xfrm>
            <a:off x="619761" y="3975876"/>
            <a:ext cx="246314" cy="783874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Parentesi graffa aperta 43">
            <a:extLst>
              <a:ext uri="{FF2B5EF4-FFF2-40B4-BE49-F238E27FC236}">
                <a16:creationId xmlns:a16="http://schemas.microsoft.com/office/drawing/2014/main" id="{159EE6DE-1300-A67B-7AB4-253762B2D342}"/>
              </a:ext>
            </a:extLst>
          </p:cNvPr>
          <p:cNvSpPr/>
          <p:nvPr/>
        </p:nvSpPr>
        <p:spPr>
          <a:xfrm>
            <a:off x="2253782" y="3975876"/>
            <a:ext cx="246314" cy="783874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621BF80E-1004-07DD-4CE8-86912FB34A22}"/>
                  </a:ext>
                </a:extLst>
              </p:cNvPr>
              <p:cNvSpPr txBox="1"/>
              <p:nvPr/>
            </p:nvSpPr>
            <p:spPr>
              <a:xfrm>
                <a:off x="7347819" y="2535703"/>
                <a:ext cx="5892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621BF80E-1004-07DD-4CE8-86912FB34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19" y="2535703"/>
                <a:ext cx="589280" cy="369332"/>
              </a:xfrm>
              <a:prstGeom prst="rect">
                <a:avLst/>
              </a:prstGeom>
              <a:blipFill>
                <a:blip r:embed="rId2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F55E219B-4642-25C7-ED5E-C6399BC19FB2}"/>
                  </a:ext>
                </a:extLst>
              </p:cNvPr>
              <p:cNvSpPr txBox="1"/>
              <p:nvPr/>
            </p:nvSpPr>
            <p:spPr>
              <a:xfrm>
                <a:off x="9585004" y="2147653"/>
                <a:ext cx="56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F55E219B-4642-25C7-ED5E-C6399BC19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004" y="2147653"/>
                <a:ext cx="561460" cy="369332"/>
              </a:xfrm>
              <a:prstGeom prst="rect">
                <a:avLst/>
              </a:prstGeom>
              <a:blipFill>
                <a:blip r:embed="rId2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B2C521BA-F525-E67A-22FB-615767A8A9C7}"/>
              </a:ext>
            </a:extLst>
          </p:cNvPr>
          <p:cNvCxnSpPr/>
          <p:nvPr/>
        </p:nvCxnSpPr>
        <p:spPr>
          <a:xfrm>
            <a:off x="5882640" y="2141062"/>
            <a:ext cx="0" cy="428005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egnaposto numero diapositiva 50">
            <a:extLst>
              <a:ext uri="{FF2B5EF4-FFF2-40B4-BE49-F238E27FC236}">
                <a16:creationId xmlns:a16="http://schemas.microsoft.com/office/drawing/2014/main" id="{D6D56629-78F5-B735-24BC-4BCC84D1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3454778-FCF9-6CF1-9096-7C991CAB85F3}"/>
              </a:ext>
            </a:extLst>
          </p:cNvPr>
          <p:cNvSpPr txBox="1">
            <a:spLocks/>
          </p:cNvSpPr>
          <p:nvPr/>
        </p:nvSpPr>
        <p:spPr>
          <a:xfrm>
            <a:off x="198120" y="151765"/>
            <a:ext cx="9141996" cy="133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ExtraBold"/>
              </a:rPr>
              <a:t>Produrre nuove particelle</a:t>
            </a:r>
            <a:endParaRPr lang="it-IT" dirty="0"/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C5C2084F-B1DB-B525-13D0-843D7982C37F}"/>
              </a:ext>
            </a:extLst>
          </p:cNvPr>
          <p:cNvSpPr/>
          <p:nvPr/>
        </p:nvSpPr>
        <p:spPr>
          <a:xfrm>
            <a:off x="6071315" y="4022395"/>
            <a:ext cx="246314" cy="783874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1435231A-1849-5572-F24F-50FC0E4A6B3F}"/>
              </a:ext>
            </a:extLst>
          </p:cNvPr>
          <p:cNvSpPr/>
          <p:nvPr/>
        </p:nvSpPr>
        <p:spPr>
          <a:xfrm>
            <a:off x="7463791" y="4012413"/>
            <a:ext cx="246314" cy="783874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61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84D6929A-A777-193A-C0A1-D8E1E6B4DB9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18003" y="6688826"/>
            <a:ext cx="11197276" cy="1249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5740165A-0B76-E208-D96E-4496282F286D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18003" y="6250057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EBFEE33-1AE2-956A-048D-B029C96D244E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18003" y="5232969"/>
            <a:ext cx="11188874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209180D7-5389-BFB5-28C3-DCF77B713E8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18003" y="4820462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2A4423D-A033-2DED-10A7-4C0D4B38F50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18003" y="4387635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284AA4FE-9B5B-2D48-501B-6014FAB2058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8003" y="3961969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7767759-6A52-D054-C129-7D8BE8D281E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18003" y="35287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1D8386A-D8A8-2F65-8497-8284E935A54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18003" y="3089154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B651889-8B23-5DD5-49A7-476958DA1F2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8003" y="2118218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2F6CCFFB-A9AF-C534-1DA5-CCD2B4E6EEA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18003" y="1063720"/>
            <a:ext cx="11197276" cy="154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558949D3-0BF4-F6B6-4FFD-4C483D83E5C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18003" y="632433"/>
            <a:ext cx="11197276" cy="0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2780F324-C17A-45B0-E4C4-DA3213037A6C}"/>
              </a:ext>
            </a:extLst>
          </p:cNvPr>
          <p:cNvCxnSpPr>
            <a:cxnSpLocks/>
            <a:stCxn id="144" idx="7"/>
          </p:cNvCxnSpPr>
          <p:nvPr/>
        </p:nvCxnSpPr>
        <p:spPr>
          <a:xfrm flipV="1">
            <a:off x="6578010" y="1210857"/>
            <a:ext cx="3228879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847A92D1-0473-8427-7E19-CCA65ED5A41A}"/>
              </a:ext>
            </a:extLst>
          </p:cNvPr>
          <p:cNvGrpSpPr/>
          <p:nvPr/>
        </p:nvGrpSpPr>
        <p:grpSpPr>
          <a:xfrm>
            <a:off x="2845887" y="0"/>
            <a:ext cx="8514751" cy="6898850"/>
            <a:chOff x="3059247" y="0"/>
            <a:chExt cx="8514751" cy="6898850"/>
          </a:xfrm>
        </p:grpSpPr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B2883240-2E26-A008-C61E-1C2765C89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247" y="0"/>
              <a:ext cx="2895525" cy="6858000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BAF8D0CB-BB47-D042-96D3-EEBB35226673}"/>
                </a:ext>
              </a:extLst>
            </p:cNvPr>
            <p:cNvCxnSpPr>
              <a:cxnSpLocks/>
            </p:cNvCxnSpPr>
            <p:nvPr/>
          </p:nvCxnSpPr>
          <p:spPr>
            <a:xfrm>
              <a:off x="5629626" y="759929"/>
              <a:ext cx="1168001" cy="53844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4E2AED93-0A6F-3BB2-020D-AF3BD7C3CA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775" y="1232846"/>
              <a:ext cx="266353" cy="566600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025B3151-CB88-97CF-8FB4-F2EAF7ABAD7A}"/>
                </a:ext>
              </a:extLst>
            </p:cNvPr>
            <p:cNvCxnSpPr>
              <a:cxnSpLocks/>
            </p:cNvCxnSpPr>
            <p:nvPr/>
          </p:nvCxnSpPr>
          <p:spPr>
            <a:xfrm>
              <a:off x="6806028" y="1302227"/>
              <a:ext cx="747138" cy="66504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F701C870-CDC9-AA79-8F35-7225C74F78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058" y="1903056"/>
              <a:ext cx="297186" cy="499579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2DDE3CB8-0453-B0A3-7662-9F89314A12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5462" y="1949193"/>
              <a:ext cx="773243" cy="125252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304E424A-12A5-F684-ACEB-B12EA8E86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2458" y="3129473"/>
              <a:ext cx="301858" cy="20073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18D9AE04-085A-8F3E-EC77-7DC15E9F23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71789" y="3109123"/>
              <a:ext cx="511767" cy="2013788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D9F2715C-9DCB-D102-751E-F01A01FD90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6325" y="3129473"/>
              <a:ext cx="3307673" cy="3769377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F10D5C4A-C89D-7D9E-2875-99C71AFC2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0374" y="1910249"/>
              <a:ext cx="301858" cy="2007339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2C981CB8-D4B0-2407-EE6C-A5E04F32F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3347" y="2040268"/>
              <a:ext cx="165742" cy="1950767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FD72EA6E-7A4D-1C01-6FB9-D541993F12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7672" y="4211273"/>
              <a:ext cx="718423" cy="67993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34FF1530-A1E1-2607-EFF6-67CA7F9EE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5938" y="5115650"/>
              <a:ext cx="276019" cy="81348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FDECE6A2-72C8-5872-4088-B2C16441356A}"/>
                </a:ext>
              </a:extLst>
            </p:cNvPr>
            <p:cNvCxnSpPr>
              <a:cxnSpLocks/>
            </p:cNvCxnSpPr>
            <p:nvPr/>
          </p:nvCxnSpPr>
          <p:spPr>
            <a:xfrm>
              <a:off x="5294996" y="1511122"/>
              <a:ext cx="941807" cy="132089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E1340ABA-9B82-AB17-1348-674411FB1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2467" y="2172416"/>
              <a:ext cx="270020" cy="1378444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ACF6E58C-2E7B-E494-AC32-8F9BE33034B7}"/>
                </a:ext>
              </a:extLst>
            </p:cNvPr>
            <p:cNvCxnSpPr>
              <a:cxnSpLocks/>
            </p:cNvCxnSpPr>
            <p:nvPr/>
          </p:nvCxnSpPr>
          <p:spPr>
            <a:xfrm>
              <a:off x="4889121" y="2497109"/>
              <a:ext cx="694066" cy="4399579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4B4EB4F9-48F3-8E48-306C-485F997D3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3325" y="3109123"/>
              <a:ext cx="165252" cy="3787565"/>
            </a:xfrm>
            <a:prstGeom prst="line">
              <a:avLst/>
            </a:prstGeom>
            <a:ln w="57150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07FD5B5D-7CF3-C124-8A42-5FD2F4C77D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7137" y="1725337"/>
              <a:ext cx="192004" cy="810734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723EC5FD-8DE5-B476-B574-54F4AF06F1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4486" y="1718850"/>
              <a:ext cx="20618" cy="869895"/>
            </a:xfrm>
            <a:prstGeom prst="line">
              <a:avLst/>
            </a:prstGeom>
            <a:ln w="28575">
              <a:solidFill>
                <a:srgbClr val="E5A5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1DAB9263-9D85-4F7C-72FE-A9227E410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8682782" y="5196632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SVG, Vettoriale - Linea Ondulata, Ondulata, Ondulata, Ondulata E A Zig-zag  Ripetibile Orizzontalmente, Striscia. Illustrazione Vettoriale D'archivio,  Grafica Clip-art. Image 184956044">
              <a:extLst>
                <a:ext uri="{FF2B5EF4-FFF2-40B4-BE49-F238E27FC236}">
                  <a16:creationId xmlns:a16="http://schemas.microsoft.com/office/drawing/2014/main" id="{5DBEE9DA-D177-4695-1990-4FF1BFB72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2141">
              <a:off x="5502600" y="2912617"/>
              <a:ext cx="756177" cy="4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132BA8-309B-06A6-1AFF-83C3FC1DA0C0}"/>
              </a:ext>
            </a:extLst>
          </p:cNvPr>
          <p:cNvSpPr txBox="1"/>
          <p:nvPr/>
        </p:nvSpPr>
        <p:spPr>
          <a:xfrm>
            <a:off x="-2680" y="13744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anni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91B5F9-EC5B-7C52-8783-37621C817954}"/>
              </a:ext>
            </a:extLst>
          </p:cNvPr>
          <p:cNvSpPr txBox="1"/>
          <p:nvPr/>
        </p:nvSpPr>
        <p:spPr>
          <a:xfrm>
            <a:off x="-2680" y="4631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1935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8A8CB9-4311-3A36-A0D7-58683F151726}"/>
              </a:ext>
            </a:extLst>
          </p:cNvPr>
          <p:cNvSpPr txBox="1"/>
          <p:nvPr/>
        </p:nvSpPr>
        <p:spPr>
          <a:xfrm>
            <a:off x="-2680" y="895983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1945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49CF1C-9B80-4623-12AD-7AA2464771A9}"/>
              </a:ext>
            </a:extLst>
          </p:cNvPr>
          <p:cNvSpPr txBox="1"/>
          <p:nvPr/>
        </p:nvSpPr>
        <p:spPr>
          <a:xfrm>
            <a:off x="-2680" y="195873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1955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98A822-4E2D-D0FF-AB39-DDB951E16767}"/>
              </a:ext>
            </a:extLst>
          </p:cNvPr>
          <p:cNvSpPr txBox="1"/>
          <p:nvPr/>
        </p:nvSpPr>
        <p:spPr>
          <a:xfrm>
            <a:off x="-2680" y="293062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1965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2CB720-D085-A79B-34B5-29A6278CDDAF}"/>
              </a:ext>
            </a:extLst>
          </p:cNvPr>
          <p:cNvSpPr txBox="1"/>
          <p:nvPr/>
        </p:nvSpPr>
        <p:spPr>
          <a:xfrm>
            <a:off x="-2680" y="33616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1975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84874E-791F-C5AF-94FC-9A2BDA3399DE}"/>
              </a:ext>
            </a:extLst>
          </p:cNvPr>
          <p:cNvSpPr txBox="1"/>
          <p:nvPr/>
        </p:nvSpPr>
        <p:spPr>
          <a:xfrm>
            <a:off x="-2680" y="379269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1985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409749-BA8E-5432-402F-09C627273B99}"/>
              </a:ext>
            </a:extLst>
          </p:cNvPr>
          <p:cNvSpPr txBox="1"/>
          <p:nvPr/>
        </p:nvSpPr>
        <p:spPr>
          <a:xfrm>
            <a:off x="-2680" y="422372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1995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DB5107-EEE1-A306-CAF0-D505975EFE19}"/>
              </a:ext>
            </a:extLst>
          </p:cNvPr>
          <p:cNvSpPr txBox="1"/>
          <p:nvPr/>
        </p:nvSpPr>
        <p:spPr>
          <a:xfrm>
            <a:off x="5952312" y="559989"/>
            <a:ext cx="26050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1937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scoperta del mesotrone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BABF1A-730D-F5A6-840A-18AE65B900C2}"/>
              </a:ext>
            </a:extLst>
          </p:cNvPr>
          <p:cNvSpPr txBox="1"/>
          <p:nvPr/>
        </p:nvSpPr>
        <p:spPr>
          <a:xfrm>
            <a:off x="-2680" y="465476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2005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E74D0C-BF4D-838A-4CE5-69D5F1154B6C}"/>
              </a:ext>
            </a:extLst>
          </p:cNvPr>
          <p:cNvSpPr txBox="1"/>
          <p:nvPr/>
        </p:nvSpPr>
        <p:spPr>
          <a:xfrm>
            <a:off x="-2680" y="508580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097A59-F313-B1C0-9BE0-01FFE75DD6AE}"/>
              </a:ext>
            </a:extLst>
          </p:cNvPr>
          <p:cNvSpPr txBox="1"/>
          <p:nvPr/>
        </p:nvSpPr>
        <p:spPr>
          <a:xfrm>
            <a:off x="-2680" y="608600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2065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59BFCA-07B7-CF43-5923-3D17D771369D}"/>
              </a:ext>
            </a:extLst>
          </p:cNvPr>
          <p:cNvSpPr txBox="1"/>
          <p:nvPr/>
        </p:nvSpPr>
        <p:spPr>
          <a:xfrm>
            <a:off x="-2680" y="6520798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2075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42FD50F-E14F-477F-2E1C-91435034F765}"/>
              </a:ext>
            </a:extLst>
          </p:cNvPr>
          <p:cNvSpPr txBox="1"/>
          <p:nvPr/>
        </p:nvSpPr>
        <p:spPr>
          <a:xfrm>
            <a:off x="233680" y="2782728"/>
            <a:ext cx="184896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studio piramide di Giza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FD7CC9-109B-40F3-051A-03F058C291B4}"/>
              </a:ext>
            </a:extLst>
          </p:cNvPr>
          <p:cNvSpPr txBox="1"/>
          <p:nvPr/>
        </p:nvSpPr>
        <p:spPr>
          <a:xfrm>
            <a:off x="6414421" y="817525"/>
            <a:ext cx="2748506" cy="28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vita media del mesotrone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FB2B951-7F7D-63FF-E3D5-E952F1DFEAEF}"/>
              </a:ext>
            </a:extLst>
          </p:cNvPr>
          <p:cNvSpPr txBox="1"/>
          <p:nvPr/>
        </p:nvSpPr>
        <p:spPr>
          <a:xfrm>
            <a:off x="6963303" y="1106935"/>
            <a:ext cx="2234394" cy="3231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84D0458-C988-DF3D-5425-757E7FFE27A9}"/>
              </a:ext>
            </a:extLst>
          </p:cNvPr>
          <p:cNvSpPr txBox="1"/>
          <p:nvPr/>
        </p:nvSpPr>
        <p:spPr>
          <a:xfrm>
            <a:off x="7156044" y="1353716"/>
            <a:ext cx="2166071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1947-48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universalità dell’interazione debole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DB9BFA-757D-4727-444C-72D8ACDE4111}"/>
              </a:ext>
            </a:extLst>
          </p:cNvPr>
          <p:cNvSpPr txBox="1"/>
          <p:nvPr/>
        </p:nvSpPr>
        <p:spPr>
          <a:xfrm>
            <a:off x="7792537" y="1885658"/>
            <a:ext cx="2096310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conservazione del numero leptonico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E169BCF-7B20-A160-9D4B-5B4E46C53EE1}"/>
              </a:ext>
            </a:extLst>
          </p:cNvPr>
          <p:cNvSpPr txBox="1"/>
          <p:nvPr/>
        </p:nvSpPr>
        <p:spPr>
          <a:xfrm>
            <a:off x="158690" y="2336212"/>
            <a:ext cx="169922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ricerca di processi LFV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91527DB-AC1E-AD68-49DD-3267A7F1945A}"/>
              </a:ext>
            </a:extLst>
          </p:cNvPr>
          <p:cNvSpPr txBox="1"/>
          <p:nvPr/>
        </p:nvSpPr>
        <p:spPr>
          <a:xfrm>
            <a:off x="617144" y="2070727"/>
            <a:ext cx="36319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1957-59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ipotesi di due famiglie leptoniche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DCA26F8-56AA-47E9-99DC-F9C715259A7D}"/>
              </a:ext>
            </a:extLst>
          </p:cNvPr>
          <p:cNvSpPr txBox="1"/>
          <p:nvPr/>
        </p:nvSpPr>
        <p:spPr>
          <a:xfrm>
            <a:off x="1675475" y="2863537"/>
            <a:ext cx="239788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neutrino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distinto dal neutrino </a:t>
            </a:r>
            <a:r>
              <a:rPr lang="it-IT" sz="1500" i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034562D-A289-9E52-DFFE-A61D1271BBB8}"/>
              </a:ext>
            </a:extLst>
          </p:cNvPr>
          <p:cNvSpPr txBox="1"/>
          <p:nvPr/>
        </p:nvSpPr>
        <p:spPr>
          <a:xfrm>
            <a:off x="8596532" y="2760374"/>
            <a:ext cx="3780414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1963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della vita media di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cosmici, test della dilatazione relativistica della vita media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E6AAC79-8B19-67EB-FAF8-EA1B76F7AFA3}"/>
              </a:ext>
            </a:extLst>
          </p:cNvPr>
          <p:cNvSpPr txBox="1"/>
          <p:nvPr/>
        </p:nvSpPr>
        <p:spPr>
          <a:xfrm>
            <a:off x="631795" y="3521057"/>
            <a:ext cx="2560334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1977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tempo di vita del muone al CERN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9E49C98-D075-BBCF-9F93-8B4A8F4F523C}"/>
              </a:ext>
            </a:extLst>
          </p:cNvPr>
          <p:cNvSpPr txBox="1"/>
          <p:nvPr/>
        </p:nvSpPr>
        <p:spPr>
          <a:xfrm>
            <a:off x="9096861" y="3516145"/>
            <a:ext cx="299323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dei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prodotti dai neutrini atmosferici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B99584-0E49-BF99-4BC1-53B8A0AD1C96}"/>
              </a:ext>
            </a:extLst>
          </p:cNvPr>
          <p:cNvSpPr txBox="1"/>
          <p:nvPr/>
        </p:nvSpPr>
        <p:spPr>
          <a:xfrm>
            <a:off x="5119656" y="3568135"/>
            <a:ext cx="177569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1982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Z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+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baseline="300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E98C019-823B-37D1-98A9-92E406FAAA6A}"/>
              </a:ext>
            </a:extLst>
          </p:cNvPr>
          <p:cNvSpPr txBox="1"/>
          <p:nvPr/>
        </p:nvSpPr>
        <p:spPr>
          <a:xfrm>
            <a:off x="391221" y="4618344"/>
            <a:ext cx="3094392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2005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spettroscopia muonica per la misura  del raggio del protone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73E2C3B-CBF5-71B7-2C11-0A4100C56375}"/>
              </a:ext>
            </a:extLst>
          </p:cNvPr>
          <p:cNvSpPr txBox="1"/>
          <p:nvPr/>
        </p:nvSpPr>
        <p:spPr>
          <a:xfrm>
            <a:off x="860809" y="5423122"/>
            <a:ext cx="2017996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2016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esperimento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g-2 al Fermilab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AE2357C-C8E7-895F-E119-477E77033300}"/>
              </a:ext>
            </a:extLst>
          </p:cNvPr>
          <p:cNvSpPr txBox="1"/>
          <p:nvPr/>
        </p:nvSpPr>
        <p:spPr>
          <a:xfrm>
            <a:off x="10114789" y="4840641"/>
            <a:ext cx="2231676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2007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prima radiografia muonica di un vulcano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BB7050E-AF6E-ED1E-EEF5-73CF78E78C66}"/>
              </a:ext>
            </a:extLst>
          </p:cNvPr>
          <p:cNvSpPr txBox="1"/>
          <p:nvPr/>
        </p:nvSpPr>
        <p:spPr>
          <a:xfrm>
            <a:off x="6809153" y="5008172"/>
            <a:ext cx="2609662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nascita dei tomografi muonici per lo screening di navi e container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70A74B6-6205-E0CE-2CF8-CA72B418E9EB}"/>
              </a:ext>
            </a:extLst>
          </p:cNvPr>
          <p:cNvSpPr txBox="1"/>
          <p:nvPr/>
        </p:nvSpPr>
        <p:spPr>
          <a:xfrm>
            <a:off x="271761" y="1045352"/>
            <a:ext cx="2661863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è il prodotto del decadimento del mesone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1B23022-831D-12F0-BE83-3BA3B424F86F}"/>
              </a:ext>
            </a:extLst>
          </p:cNvPr>
          <p:cNvSpPr txBox="1"/>
          <p:nvPr/>
        </p:nvSpPr>
        <p:spPr>
          <a:xfrm>
            <a:off x="9827209" y="1105900"/>
            <a:ext cx="248422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dell’elettrone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6342381-983F-E02C-24D7-B74637AE7B6B}"/>
              </a:ext>
            </a:extLst>
          </p:cNvPr>
          <p:cNvSpPr txBox="1"/>
          <p:nvPr/>
        </p:nvSpPr>
        <p:spPr>
          <a:xfrm>
            <a:off x="1006549" y="1556755"/>
            <a:ext cx="311143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descrizione dell’anomalia del momento magnetico dei leptoni 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AB6A86B-C945-C752-6711-A4823DFA360B}"/>
              </a:ext>
            </a:extLst>
          </p:cNvPr>
          <p:cNvSpPr txBox="1"/>
          <p:nvPr/>
        </p:nvSpPr>
        <p:spPr>
          <a:xfrm>
            <a:off x="9970291" y="1806392"/>
            <a:ext cx="2371267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1953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atomo muonico e produzione del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muonio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8A19A79-371F-5A9D-C652-4145E2661C62}"/>
              </a:ext>
            </a:extLst>
          </p:cNvPr>
          <p:cNvSpPr txBox="1"/>
          <p:nvPr/>
        </p:nvSpPr>
        <p:spPr>
          <a:xfrm>
            <a:off x="8120833" y="2283250"/>
            <a:ext cx="3035091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1957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osservazione della violazione di P nei decadimenti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2CCC81F-F4B5-5C1A-EE14-D46F6161CC06}"/>
              </a:ext>
            </a:extLst>
          </p:cNvPr>
          <p:cNvSpPr txBox="1"/>
          <p:nvPr/>
        </p:nvSpPr>
        <p:spPr>
          <a:xfrm>
            <a:off x="1954340" y="2427223"/>
            <a:ext cx="2466338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dal 1958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misura del momento magnetico del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/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it-IT" sz="1500" b="1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2002</a:t>
                </a:r>
                <a:r>
                  <a:rPr lang="it-IT" sz="1500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 ricerca del decadimento </a:t>
                </a:r>
                <a14:m>
                  <m:oMath xmlns:m="http://schemas.openxmlformats.org/officeDocument/2006/math">
                    <m:r>
                      <a:rPr lang="it-IT" sz="15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sz="15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5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it-IT" sz="15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it-IT" sz="1500" dirty="0">
                    <a:solidFill>
                      <a:schemeClr val="bg2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 a MEG</a:t>
                </a:r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6FA1F64-819E-57E0-6925-7FEAB886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723" y="4417294"/>
                <a:ext cx="2757157" cy="458652"/>
              </a:xfrm>
              <a:prstGeom prst="rect">
                <a:avLst/>
              </a:prstGeom>
              <a:blipFill>
                <a:blip r:embed="rId4"/>
                <a:stretch>
                  <a:fillRect l="-885" t="-12000" b="-1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3748CC8-0516-D91A-AFDC-E1C9D0C0FD5F}"/>
              </a:ext>
            </a:extLst>
          </p:cNvPr>
          <p:cNvSpPr txBox="1"/>
          <p:nvPr/>
        </p:nvSpPr>
        <p:spPr>
          <a:xfrm>
            <a:off x="7509310" y="6423782"/>
            <a:ext cx="30578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rgbClr val="C00000"/>
                </a:solidFill>
                <a:latin typeface="Aptos" panose="020B0004020202020204" pitchFamily="34" charset="0"/>
              </a:rPr>
              <a:t>2073</a:t>
            </a:r>
            <a:r>
              <a:rPr lang="it-IT" sz="1500" dirty="0">
                <a:solidFill>
                  <a:srgbClr val="C00000"/>
                </a:solidFill>
                <a:latin typeface="Aptos" panose="020B0004020202020204" pitchFamily="34" charset="0"/>
              </a:rPr>
              <a:t> in un ipotetico </a:t>
            </a:r>
            <a:r>
              <a:rPr lang="it-IT" sz="1500" dirty="0" err="1">
                <a:solidFill>
                  <a:srgbClr val="C00000"/>
                </a:solidFill>
                <a:latin typeface="Aptos" panose="020B0004020202020204" pitchFamily="34" charset="0"/>
              </a:rPr>
              <a:t>Muon</a:t>
            </a:r>
            <a:r>
              <a:rPr lang="it-IT" sz="1500" dirty="0">
                <a:solidFill>
                  <a:srgbClr val="C00000"/>
                </a:solidFill>
                <a:latin typeface="Aptos" panose="020B0004020202020204" pitchFamily="34" charset="0"/>
              </a:rPr>
              <a:t> Collider</a:t>
            </a:r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540FEA5D-447F-CE5B-B660-947F648356ED}"/>
              </a:ext>
            </a:extLst>
          </p:cNvPr>
          <p:cNvCxnSpPr>
            <a:cxnSpLocks/>
          </p:cNvCxnSpPr>
          <p:nvPr/>
        </p:nvCxnSpPr>
        <p:spPr>
          <a:xfrm>
            <a:off x="4767287" y="3172906"/>
            <a:ext cx="273185" cy="3996085"/>
          </a:xfrm>
          <a:prstGeom prst="line">
            <a:avLst/>
          </a:prstGeom>
          <a:ln w="57150">
            <a:solidFill>
              <a:srgbClr val="E5A5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e 134">
            <a:extLst>
              <a:ext uri="{FF2B5EF4-FFF2-40B4-BE49-F238E27FC236}">
                <a16:creationId xmlns:a16="http://schemas.microsoft.com/office/drawing/2014/main" id="{EEA30136-2E4C-5DA5-E307-715941A6EEA7}"/>
              </a:ext>
            </a:extLst>
          </p:cNvPr>
          <p:cNvSpPr/>
          <p:nvPr/>
        </p:nvSpPr>
        <p:spPr>
          <a:xfrm>
            <a:off x="5349507" y="64126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70638387-6C59-9BD0-4628-C5933B86B75D}"/>
              </a:ext>
            </a:extLst>
          </p:cNvPr>
          <p:cNvSpPr/>
          <p:nvPr/>
        </p:nvSpPr>
        <p:spPr>
          <a:xfrm>
            <a:off x="5714629" y="88309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CA779B8-FBF6-FF95-51E0-33B650E360B6}"/>
              </a:ext>
            </a:extLst>
          </p:cNvPr>
          <p:cNvCxnSpPr>
            <a:cxnSpLocks/>
            <a:stCxn id="135" idx="6"/>
            <a:endCxn id="12" idx="1"/>
          </p:cNvCxnSpPr>
          <p:nvPr/>
        </p:nvCxnSpPr>
        <p:spPr>
          <a:xfrm>
            <a:off x="5504673" y="718669"/>
            <a:ext cx="447639" cy="290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221C1A9-632A-D8CD-591B-A68234EC2965}"/>
              </a:ext>
            </a:extLst>
          </p:cNvPr>
          <p:cNvCxnSpPr>
            <a:cxnSpLocks/>
            <a:stCxn id="136" idx="6"/>
            <a:endCxn id="19" idx="1"/>
          </p:cNvCxnSpPr>
          <p:nvPr/>
        </p:nvCxnSpPr>
        <p:spPr>
          <a:xfrm flipV="1">
            <a:off x="5869795" y="957660"/>
            <a:ext cx="544626" cy="2833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e 143">
            <a:extLst>
              <a:ext uri="{FF2B5EF4-FFF2-40B4-BE49-F238E27FC236}">
                <a16:creationId xmlns:a16="http://schemas.microsoft.com/office/drawing/2014/main" id="{0FFFC0AB-F0AC-83EE-CA0C-0F057267FAEF}"/>
              </a:ext>
            </a:extLst>
          </p:cNvPr>
          <p:cNvSpPr/>
          <p:nvPr/>
        </p:nvSpPr>
        <p:spPr>
          <a:xfrm>
            <a:off x="6445568" y="11884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2A053EE9-0E9F-D195-CF47-3406D46244D2}"/>
              </a:ext>
            </a:extLst>
          </p:cNvPr>
          <p:cNvCxnSpPr>
            <a:cxnSpLocks/>
            <a:stCxn id="144" idx="6"/>
            <a:endCxn id="20" idx="1"/>
          </p:cNvCxnSpPr>
          <p:nvPr/>
        </p:nvCxnSpPr>
        <p:spPr>
          <a:xfrm>
            <a:off x="6600734" y="1265892"/>
            <a:ext cx="362569" cy="2626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e 150">
            <a:extLst>
              <a:ext uri="{FF2B5EF4-FFF2-40B4-BE49-F238E27FC236}">
                <a16:creationId xmlns:a16="http://schemas.microsoft.com/office/drawing/2014/main" id="{8D39B60D-321C-EBBB-BC03-5AFE683FA2C2}"/>
              </a:ext>
            </a:extLst>
          </p:cNvPr>
          <p:cNvSpPr/>
          <p:nvPr/>
        </p:nvSpPr>
        <p:spPr>
          <a:xfrm>
            <a:off x="6709315" y="1389999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BA4EF34E-6991-1E6E-68A2-86016BECF24F}"/>
              </a:ext>
            </a:extLst>
          </p:cNvPr>
          <p:cNvCxnSpPr>
            <a:cxnSpLocks/>
            <a:stCxn id="151" idx="6"/>
          </p:cNvCxnSpPr>
          <p:nvPr/>
        </p:nvCxnSpPr>
        <p:spPr>
          <a:xfrm flipV="1">
            <a:off x="6864481" y="1451547"/>
            <a:ext cx="31881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355BF315-D4E9-B2A2-ECB7-48F4A4064DB7}"/>
              </a:ext>
            </a:extLst>
          </p:cNvPr>
          <p:cNvCxnSpPr>
            <a:cxnSpLocks/>
          </p:cNvCxnSpPr>
          <p:nvPr/>
        </p:nvCxnSpPr>
        <p:spPr>
          <a:xfrm flipV="1">
            <a:off x="4918426" y="124557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3722E93E-7619-7958-C724-829DA5E1CF99}"/>
              </a:ext>
            </a:extLst>
          </p:cNvPr>
          <p:cNvCxnSpPr>
            <a:cxnSpLocks/>
          </p:cNvCxnSpPr>
          <p:nvPr/>
        </p:nvCxnSpPr>
        <p:spPr>
          <a:xfrm flipV="1">
            <a:off x="2940374" y="1159337"/>
            <a:ext cx="23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59D73FC-AB00-1794-5A72-F412EC0BD075}"/>
              </a:ext>
            </a:extLst>
          </p:cNvPr>
          <p:cNvSpPr txBox="1"/>
          <p:nvPr/>
        </p:nvSpPr>
        <p:spPr>
          <a:xfrm>
            <a:off x="3088790" y="1145718"/>
            <a:ext cx="1896424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1947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il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non è la particella di Yukawa</a:t>
            </a:r>
          </a:p>
        </p:txBody>
      </p:sp>
      <p:sp>
        <p:nvSpPr>
          <p:cNvPr id="180" name="Ovale 179">
            <a:extLst>
              <a:ext uri="{FF2B5EF4-FFF2-40B4-BE49-F238E27FC236}">
                <a16:creationId xmlns:a16="http://schemas.microsoft.com/office/drawing/2014/main" id="{8FAC4F47-44B2-55CC-32AC-3BF3069F1097}"/>
              </a:ext>
            </a:extLst>
          </p:cNvPr>
          <p:cNvSpPr/>
          <p:nvPr/>
        </p:nvSpPr>
        <p:spPr>
          <a:xfrm>
            <a:off x="5156392" y="112984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Ovale 180">
            <a:extLst>
              <a:ext uri="{FF2B5EF4-FFF2-40B4-BE49-F238E27FC236}">
                <a16:creationId xmlns:a16="http://schemas.microsoft.com/office/drawing/2014/main" id="{20AF39B7-0BED-E2F7-907B-EBB0C7B12DAC}"/>
              </a:ext>
            </a:extLst>
          </p:cNvPr>
          <p:cNvSpPr/>
          <p:nvPr/>
        </p:nvSpPr>
        <p:spPr>
          <a:xfrm>
            <a:off x="4921709" y="1627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2" name="Connettore diritto 181">
            <a:extLst>
              <a:ext uri="{FF2B5EF4-FFF2-40B4-BE49-F238E27FC236}">
                <a16:creationId xmlns:a16="http://schemas.microsoft.com/office/drawing/2014/main" id="{1AAC7C60-4555-AE53-D0C2-E492480EA82D}"/>
              </a:ext>
            </a:extLst>
          </p:cNvPr>
          <p:cNvCxnSpPr>
            <a:cxnSpLocks/>
          </p:cNvCxnSpPr>
          <p:nvPr/>
        </p:nvCxnSpPr>
        <p:spPr>
          <a:xfrm>
            <a:off x="4117985" y="1701052"/>
            <a:ext cx="881307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e 183">
            <a:extLst>
              <a:ext uri="{FF2B5EF4-FFF2-40B4-BE49-F238E27FC236}">
                <a16:creationId xmlns:a16="http://schemas.microsoft.com/office/drawing/2014/main" id="{8904177C-3D3D-82F9-E340-1D5AC80BC72D}"/>
              </a:ext>
            </a:extLst>
          </p:cNvPr>
          <p:cNvSpPr/>
          <p:nvPr/>
        </p:nvSpPr>
        <p:spPr>
          <a:xfrm>
            <a:off x="7227008" y="1845254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7AE523FB-E54A-1EAE-A4BA-85BB7E645C56}"/>
              </a:ext>
            </a:extLst>
          </p:cNvPr>
          <p:cNvCxnSpPr>
            <a:cxnSpLocks/>
          </p:cNvCxnSpPr>
          <p:nvPr/>
        </p:nvCxnSpPr>
        <p:spPr>
          <a:xfrm flipV="1">
            <a:off x="7322102" y="1910249"/>
            <a:ext cx="262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90D049AA-B186-9A60-BF47-039F98035A4B}"/>
              </a:ext>
            </a:extLst>
          </p:cNvPr>
          <p:cNvCxnSpPr>
            <a:cxnSpLocks/>
          </p:cNvCxnSpPr>
          <p:nvPr/>
        </p:nvCxnSpPr>
        <p:spPr>
          <a:xfrm flipV="1">
            <a:off x="7304591" y="1995605"/>
            <a:ext cx="466572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e 187">
            <a:extLst>
              <a:ext uri="{FF2B5EF4-FFF2-40B4-BE49-F238E27FC236}">
                <a16:creationId xmlns:a16="http://schemas.microsoft.com/office/drawing/2014/main" id="{C5222F50-172F-72FD-6F84-3537906B0C7E}"/>
              </a:ext>
            </a:extLst>
          </p:cNvPr>
          <p:cNvSpPr/>
          <p:nvPr/>
        </p:nvSpPr>
        <p:spPr>
          <a:xfrm>
            <a:off x="7542990" y="233373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84F55D59-7EC5-2723-3E5B-F717FC14B122}"/>
              </a:ext>
            </a:extLst>
          </p:cNvPr>
          <p:cNvCxnSpPr>
            <a:cxnSpLocks/>
          </p:cNvCxnSpPr>
          <p:nvPr/>
        </p:nvCxnSpPr>
        <p:spPr>
          <a:xfrm flipV="1">
            <a:off x="7586393" y="241113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e 189">
            <a:extLst>
              <a:ext uri="{FF2B5EF4-FFF2-40B4-BE49-F238E27FC236}">
                <a16:creationId xmlns:a16="http://schemas.microsoft.com/office/drawing/2014/main" id="{68F3B21E-D663-6D96-0E45-AB75EEABFA69}"/>
              </a:ext>
            </a:extLst>
          </p:cNvPr>
          <p:cNvSpPr/>
          <p:nvPr/>
        </p:nvSpPr>
        <p:spPr>
          <a:xfrm>
            <a:off x="4697293" y="2166565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98441981-AF2F-9B9F-776B-0F7DF3167ADB}"/>
              </a:ext>
            </a:extLst>
          </p:cNvPr>
          <p:cNvCxnSpPr>
            <a:cxnSpLocks/>
          </p:cNvCxnSpPr>
          <p:nvPr/>
        </p:nvCxnSpPr>
        <p:spPr>
          <a:xfrm>
            <a:off x="4257023" y="223230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Ovale 3071">
            <a:extLst>
              <a:ext uri="{FF2B5EF4-FFF2-40B4-BE49-F238E27FC236}">
                <a16:creationId xmlns:a16="http://schemas.microsoft.com/office/drawing/2014/main" id="{4C0542CC-0DE1-2CE7-BFBA-AF9B5C44D4AF}"/>
              </a:ext>
            </a:extLst>
          </p:cNvPr>
          <p:cNvSpPr/>
          <p:nvPr/>
        </p:nvSpPr>
        <p:spPr>
          <a:xfrm>
            <a:off x="4598676" y="24099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73" name="Connettore diritto 3072">
            <a:extLst>
              <a:ext uri="{FF2B5EF4-FFF2-40B4-BE49-F238E27FC236}">
                <a16:creationId xmlns:a16="http://schemas.microsoft.com/office/drawing/2014/main" id="{D38B9755-D957-513E-51F8-D3C2F73DF08F}"/>
              </a:ext>
            </a:extLst>
          </p:cNvPr>
          <p:cNvCxnSpPr>
            <a:cxnSpLocks/>
          </p:cNvCxnSpPr>
          <p:nvPr/>
        </p:nvCxnSpPr>
        <p:spPr>
          <a:xfrm flipV="1">
            <a:off x="1843951" y="2439333"/>
            <a:ext cx="284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Connettore diritto 3074">
            <a:extLst>
              <a:ext uri="{FF2B5EF4-FFF2-40B4-BE49-F238E27FC236}">
                <a16:creationId xmlns:a16="http://schemas.microsoft.com/office/drawing/2014/main" id="{091E6647-CD49-BD05-7479-40D152AAE471}"/>
              </a:ext>
            </a:extLst>
          </p:cNvPr>
          <p:cNvCxnSpPr>
            <a:cxnSpLocks/>
          </p:cNvCxnSpPr>
          <p:nvPr/>
        </p:nvCxnSpPr>
        <p:spPr>
          <a:xfrm flipV="1">
            <a:off x="4390106" y="2525732"/>
            <a:ext cx="28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onnettore diritto 3075">
            <a:extLst>
              <a:ext uri="{FF2B5EF4-FFF2-40B4-BE49-F238E27FC236}">
                <a16:creationId xmlns:a16="http://schemas.microsoft.com/office/drawing/2014/main" id="{EEE4FF29-0E09-20AF-001D-B1DF7F77068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020316" y="3078731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Ovale 3077">
            <a:extLst>
              <a:ext uri="{FF2B5EF4-FFF2-40B4-BE49-F238E27FC236}">
                <a16:creationId xmlns:a16="http://schemas.microsoft.com/office/drawing/2014/main" id="{C5738991-EA11-5998-AE7C-BB9FB04698AF}"/>
              </a:ext>
            </a:extLst>
          </p:cNvPr>
          <p:cNvSpPr/>
          <p:nvPr/>
        </p:nvSpPr>
        <p:spPr>
          <a:xfrm>
            <a:off x="7949438" y="300376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Ovale 3078">
            <a:extLst>
              <a:ext uri="{FF2B5EF4-FFF2-40B4-BE49-F238E27FC236}">
                <a16:creationId xmlns:a16="http://schemas.microsoft.com/office/drawing/2014/main" id="{05B70388-BCBB-0CA0-4D55-194A7F798B3C}"/>
              </a:ext>
            </a:extLst>
          </p:cNvPr>
          <p:cNvSpPr/>
          <p:nvPr/>
        </p:nvSpPr>
        <p:spPr>
          <a:xfrm>
            <a:off x="4407287" y="28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0" name="Connettore diritto 3079">
            <a:extLst>
              <a:ext uri="{FF2B5EF4-FFF2-40B4-BE49-F238E27FC236}">
                <a16:creationId xmlns:a16="http://schemas.microsoft.com/office/drawing/2014/main" id="{F8D2F4AD-6779-9029-2A21-E2145F34BF77}"/>
              </a:ext>
            </a:extLst>
          </p:cNvPr>
          <p:cNvCxnSpPr>
            <a:cxnSpLocks/>
          </p:cNvCxnSpPr>
          <p:nvPr/>
        </p:nvCxnSpPr>
        <p:spPr>
          <a:xfrm flipV="1">
            <a:off x="2091486" y="2896658"/>
            <a:ext cx="2376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Connettore diritto 3080">
            <a:extLst>
              <a:ext uri="{FF2B5EF4-FFF2-40B4-BE49-F238E27FC236}">
                <a16:creationId xmlns:a16="http://schemas.microsoft.com/office/drawing/2014/main" id="{3F7F2A42-3962-9641-5CD7-1C7AAB013BB7}"/>
              </a:ext>
            </a:extLst>
          </p:cNvPr>
          <p:cNvCxnSpPr>
            <a:cxnSpLocks/>
          </p:cNvCxnSpPr>
          <p:nvPr/>
        </p:nvCxnSpPr>
        <p:spPr>
          <a:xfrm flipV="1">
            <a:off x="4014186" y="2952452"/>
            <a:ext cx="468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Ovale 3081">
            <a:extLst>
              <a:ext uri="{FF2B5EF4-FFF2-40B4-BE49-F238E27FC236}">
                <a16:creationId xmlns:a16="http://schemas.microsoft.com/office/drawing/2014/main" id="{A54D11A8-0923-B03F-6138-ADE20CBA1DD7}"/>
              </a:ext>
            </a:extLst>
          </p:cNvPr>
          <p:cNvSpPr/>
          <p:nvPr/>
        </p:nvSpPr>
        <p:spPr>
          <a:xfrm>
            <a:off x="4118137" y="3546478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3" name="Connettore diritto 3082">
            <a:extLst>
              <a:ext uri="{FF2B5EF4-FFF2-40B4-BE49-F238E27FC236}">
                <a16:creationId xmlns:a16="http://schemas.microsoft.com/office/drawing/2014/main" id="{83C45348-F873-67C8-801F-3EEB44C36AA9}"/>
              </a:ext>
            </a:extLst>
          </p:cNvPr>
          <p:cNvCxnSpPr>
            <a:cxnSpLocks/>
          </p:cNvCxnSpPr>
          <p:nvPr/>
        </p:nvCxnSpPr>
        <p:spPr>
          <a:xfrm flipV="1">
            <a:off x="3174911" y="3628053"/>
            <a:ext cx="100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Ovale 3083">
            <a:extLst>
              <a:ext uri="{FF2B5EF4-FFF2-40B4-BE49-F238E27FC236}">
                <a16:creationId xmlns:a16="http://schemas.microsoft.com/office/drawing/2014/main" id="{56654305-2FE1-0FB2-CBA4-B2D110ADB98F}"/>
              </a:ext>
            </a:extLst>
          </p:cNvPr>
          <p:cNvSpPr/>
          <p:nvPr/>
        </p:nvSpPr>
        <p:spPr>
          <a:xfrm>
            <a:off x="4667024" y="3637713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5" name="Connettore diritto 3084">
            <a:extLst>
              <a:ext uri="{FF2B5EF4-FFF2-40B4-BE49-F238E27FC236}">
                <a16:creationId xmlns:a16="http://schemas.microsoft.com/office/drawing/2014/main" id="{2D622C81-2026-2731-4074-D96B3AFA1734}"/>
              </a:ext>
            </a:extLst>
          </p:cNvPr>
          <p:cNvCxnSpPr>
            <a:cxnSpLocks/>
          </p:cNvCxnSpPr>
          <p:nvPr/>
        </p:nvCxnSpPr>
        <p:spPr>
          <a:xfrm flipV="1">
            <a:off x="4738874" y="3729705"/>
            <a:ext cx="432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Ovale 3085">
            <a:extLst>
              <a:ext uri="{FF2B5EF4-FFF2-40B4-BE49-F238E27FC236}">
                <a16:creationId xmlns:a16="http://schemas.microsoft.com/office/drawing/2014/main" id="{BA26BF6E-AB54-A6B3-9345-B94508438FAC}"/>
              </a:ext>
            </a:extLst>
          </p:cNvPr>
          <p:cNvSpPr/>
          <p:nvPr/>
        </p:nvSpPr>
        <p:spPr>
          <a:xfrm>
            <a:off x="8447278" y="35727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087" name="Connettore diritto 3086">
            <a:extLst>
              <a:ext uri="{FF2B5EF4-FFF2-40B4-BE49-F238E27FC236}">
                <a16:creationId xmlns:a16="http://schemas.microsoft.com/office/drawing/2014/main" id="{B94F0EBF-30D8-3F73-AB60-DA0D9903ED4A}"/>
              </a:ext>
            </a:extLst>
          </p:cNvPr>
          <p:cNvCxnSpPr>
            <a:cxnSpLocks/>
          </p:cNvCxnSpPr>
          <p:nvPr/>
        </p:nvCxnSpPr>
        <p:spPr>
          <a:xfrm flipV="1">
            <a:off x="8531273" y="3660815"/>
            <a:ext cx="540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D6745DF-12AC-0730-921C-447E3FD6B93F}"/>
              </a:ext>
            </a:extLst>
          </p:cNvPr>
          <p:cNvSpPr txBox="1"/>
          <p:nvPr/>
        </p:nvSpPr>
        <p:spPr>
          <a:xfrm>
            <a:off x="618101" y="5016313"/>
            <a:ext cx="2259838" cy="45865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2012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decadimento del bosone di Higgs in 4 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5E9588E-B76C-E921-469E-7F4DE7E54CAA}"/>
              </a:ext>
            </a:extLst>
          </p:cNvPr>
          <p:cNvSpPr/>
          <p:nvPr/>
        </p:nvSpPr>
        <p:spPr>
          <a:xfrm>
            <a:off x="9229598" y="446680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10D6B77-BBFA-4E99-DCD9-4D8BE1B2E444}"/>
              </a:ext>
            </a:extLst>
          </p:cNvPr>
          <p:cNvCxnSpPr>
            <a:cxnSpLocks/>
          </p:cNvCxnSpPr>
          <p:nvPr/>
        </p:nvCxnSpPr>
        <p:spPr>
          <a:xfrm flipV="1">
            <a:off x="9369462" y="4535017"/>
            <a:ext cx="25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>
            <a:extLst>
              <a:ext uri="{FF2B5EF4-FFF2-40B4-BE49-F238E27FC236}">
                <a16:creationId xmlns:a16="http://schemas.microsoft.com/office/drawing/2014/main" id="{D325455E-AF38-8471-D33B-5B86BF85F492}"/>
              </a:ext>
            </a:extLst>
          </p:cNvPr>
          <p:cNvSpPr/>
          <p:nvPr/>
        </p:nvSpPr>
        <p:spPr>
          <a:xfrm>
            <a:off x="9605518" y="489352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64C66615-5AD7-8F82-22A3-7FA8EA59BE2E}"/>
              </a:ext>
            </a:extLst>
          </p:cNvPr>
          <p:cNvCxnSpPr>
            <a:cxnSpLocks/>
          </p:cNvCxnSpPr>
          <p:nvPr/>
        </p:nvCxnSpPr>
        <p:spPr>
          <a:xfrm flipV="1">
            <a:off x="9694582" y="4982057"/>
            <a:ext cx="576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FF124BEE-ED2B-2663-71BF-FDD31511D9C2}"/>
              </a:ext>
            </a:extLst>
          </p:cNvPr>
          <p:cNvSpPr/>
          <p:nvPr/>
        </p:nvSpPr>
        <p:spPr>
          <a:xfrm>
            <a:off x="6293358" y="5056080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79B977F7-382A-DC11-CEC5-575A211AECFA}"/>
              </a:ext>
            </a:extLst>
          </p:cNvPr>
          <p:cNvCxnSpPr>
            <a:cxnSpLocks/>
          </p:cNvCxnSpPr>
          <p:nvPr/>
        </p:nvCxnSpPr>
        <p:spPr>
          <a:xfrm flipV="1">
            <a:off x="6372262" y="5134457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>
            <a:extLst>
              <a:ext uri="{FF2B5EF4-FFF2-40B4-BE49-F238E27FC236}">
                <a16:creationId xmlns:a16="http://schemas.microsoft.com/office/drawing/2014/main" id="{CD94CA09-A268-448F-8E6E-1B2C924C2598}"/>
              </a:ext>
            </a:extLst>
          </p:cNvPr>
          <p:cNvSpPr/>
          <p:nvPr/>
        </p:nvSpPr>
        <p:spPr>
          <a:xfrm>
            <a:off x="3661386" y="464295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6BFC7C41-AE06-E05A-64E0-500C2305E034}"/>
              </a:ext>
            </a:extLst>
          </p:cNvPr>
          <p:cNvCxnSpPr>
            <a:cxnSpLocks/>
          </p:cNvCxnSpPr>
          <p:nvPr/>
        </p:nvCxnSpPr>
        <p:spPr>
          <a:xfrm flipV="1">
            <a:off x="3448827" y="4718567"/>
            <a:ext cx="288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e 63">
            <a:extLst>
              <a:ext uri="{FF2B5EF4-FFF2-40B4-BE49-F238E27FC236}">
                <a16:creationId xmlns:a16="http://schemas.microsoft.com/office/drawing/2014/main" id="{1C0CC8BC-E6A8-C887-7C02-D61B53A7020B}"/>
              </a:ext>
            </a:extLst>
          </p:cNvPr>
          <p:cNvSpPr/>
          <p:nvPr/>
        </p:nvSpPr>
        <p:spPr>
          <a:xfrm>
            <a:off x="3508986" y="503919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C6EC2BD-30F0-D676-91A2-9C863448E3AB}"/>
              </a:ext>
            </a:extLst>
          </p:cNvPr>
          <p:cNvCxnSpPr>
            <a:cxnSpLocks/>
          </p:cNvCxnSpPr>
          <p:nvPr/>
        </p:nvCxnSpPr>
        <p:spPr>
          <a:xfrm flipV="1">
            <a:off x="2890027" y="5114807"/>
            <a:ext cx="68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9F83018-B6D9-4CF9-0FB0-1E86E70715A8}"/>
              </a:ext>
            </a:extLst>
          </p:cNvPr>
          <p:cNvSpPr txBox="1"/>
          <p:nvPr/>
        </p:nvSpPr>
        <p:spPr>
          <a:xfrm>
            <a:off x="4086298" y="5130365"/>
            <a:ext cx="2094806" cy="6393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500" b="1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2015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 evento di muone in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Ice</a:t>
            </a:r>
            <a:r>
              <a:rPr lang="it-IT" sz="1500" dirty="0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-Cube indotto da neutrini a 4 </a:t>
            </a:r>
            <a:r>
              <a:rPr lang="it-IT" sz="1500" dirty="0" err="1">
                <a:solidFill>
                  <a:schemeClr val="bg2">
                    <a:lumMod val="75000"/>
                  </a:schemeClr>
                </a:solidFill>
                <a:latin typeface="Aptos" panose="020B0004020202020204" pitchFamily="34" charset="0"/>
              </a:rPr>
              <a:t>PeV</a:t>
            </a:r>
            <a:endParaRPr lang="it-IT" sz="1500" dirty="0">
              <a:solidFill>
                <a:schemeClr val="bg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2DDFCB00-9393-A5DE-2EDB-201F5BA3CDD4}"/>
              </a:ext>
            </a:extLst>
          </p:cNvPr>
          <p:cNvSpPr/>
          <p:nvPr/>
        </p:nvSpPr>
        <p:spPr>
          <a:xfrm>
            <a:off x="3468346" y="516111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5306DF3-6C50-805E-8FB0-3764A1942EA3}"/>
              </a:ext>
            </a:extLst>
          </p:cNvPr>
          <p:cNvCxnSpPr>
            <a:cxnSpLocks/>
          </p:cNvCxnSpPr>
          <p:nvPr/>
        </p:nvCxnSpPr>
        <p:spPr>
          <a:xfrm flipV="1">
            <a:off x="3549626" y="5243129"/>
            <a:ext cx="504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e 68">
            <a:extLst>
              <a:ext uri="{FF2B5EF4-FFF2-40B4-BE49-F238E27FC236}">
                <a16:creationId xmlns:a16="http://schemas.microsoft.com/office/drawing/2014/main" id="{7269FDA9-12F8-386B-4252-4BD8359FF937}"/>
              </a:ext>
            </a:extLst>
          </p:cNvPr>
          <p:cNvSpPr/>
          <p:nvPr/>
        </p:nvSpPr>
        <p:spPr>
          <a:xfrm>
            <a:off x="3326106" y="5476072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EA930350-353F-8177-058C-91CB28619402}"/>
              </a:ext>
            </a:extLst>
          </p:cNvPr>
          <p:cNvCxnSpPr>
            <a:cxnSpLocks/>
          </p:cNvCxnSpPr>
          <p:nvPr/>
        </p:nvCxnSpPr>
        <p:spPr>
          <a:xfrm flipV="1">
            <a:off x="2890027" y="5551687"/>
            <a:ext cx="504000" cy="305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AABEE031-F059-A587-4EDB-62BBF4C54519}"/>
              </a:ext>
            </a:extLst>
          </p:cNvPr>
          <p:cNvCxnSpPr>
            <a:cxnSpLocks/>
          </p:cNvCxnSpPr>
          <p:nvPr/>
        </p:nvCxnSpPr>
        <p:spPr>
          <a:xfrm flipV="1">
            <a:off x="7083729" y="6595524"/>
            <a:ext cx="432000" cy="0"/>
          </a:xfrm>
          <a:prstGeom prst="line">
            <a:avLst/>
          </a:prstGeom>
          <a:ln w="28575">
            <a:solidFill>
              <a:srgbClr val="F8D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e 72">
            <a:extLst>
              <a:ext uri="{FF2B5EF4-FFF2-40B4-BE49-F238E27FC236}">
                <a16:creationId xmlns:a16="http://schemas.microsoft.com/office/drawing/2014/main" id="{3BD62DE4-05CF-F516-7C70-A1A282BD81B9}"/>
              </a:ext>
            </a:extLst>
          </p:cNvPr>
          <p:cNvSpPr/>
          <p:nvPr/>
        </p:nvSpPr>
        <p:spPr>
          <a:xfrm>
            <a:off x="6963303" y="6509801"/>
            <a:ext cx="155166" cy="154800"/>
          </a:xfrm>
          <a:prstGeom prst="ellipse">
            <a:avLst/>
          </a:prstGeom>
          <a:solidFill>
            <a:srgbClr val="F8D244"/>
          </a:solidFill>
          <a:ln>
            <a:solidFill>
              <a:srgbClr val="F8D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876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3084</Words>
  <Application>Microsoft Office PowerPoint</Application>
  <PresentationFormat>Widescreen</PresentationFormat>
  <Paragraphs>704</Paragraphs>
  <Slides>41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1" baseType="lpstr">
      <vt:lpstr>Aptos</vt:lpstr>
      <vt:lpstr>Aptos Display</vt:lpstr>
      <vt:lpstr>Aptos ExtraBold</vt:lpstr>
      <vt:lpstr>Arial</vt:lpstr>
      <vt:lpstr>Calibri</vt:lpstr>
      <vt:lpstr>Calibri Light</vt:lpstr>
      <vt:lpstr>Cambria</vt:lpstr>
      <vt:lpstr>Cambria Math</vt:lpstr>
      <vt:lpstr>Symbol</vt:lpstr>
      <vt:lpstr>Tema di Office</vt:lpstr>
      <vt:lpstr>Signori,  i muoniiii!</vt:lpstr>
      <vt:lpstr>Signori,  i muoniiii!</vt:lpstr>
      <vt:lpstr>In un futuro 2073</vt:lpstr>
      <vt:lpstr>In un futuro 2073</vt:lpstr>
      <vt:lpstr>Novembre 2073</vt:lpstr>
      <vt:lpstr>E = mc2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 è la probabilità di sopravvivenza di un muone?</vt:lpstr>
      <vt:lpstr>Qual è la probabilità di sopravvivenza di un muone?</vt:lpstr>
      <vt:lpstr>Qual è la probabilità di sopravvivenza di un muone?</vt:lpstr>
      <vt:lpstr>Presentazione standard di PowerPoint</vt:lpstr>
      <vt:lpstr>Come decade il muone?</vt:lpstr>
      <vt:lpstr>Come decade il muone?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produciamo un fascio di muoni?</vt:lpstr>
      <vt:lpstr>Presentazione standard di PowerPoint</vt:lpstr>
      <vt:lpstr>Saprai farlo sì, con un Muon Collider </vt:lpstr>
      <vt:lpstr>Presentazione standard di PowerPoint</vt:lpstr>
      <vt:lpstr>Conclusioni</vt:lpstr>
      <vt:lpstr>Novembre 2073</vt:lpstr>
      <vt:lpstr>Backup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Signori, i muoniiii!</dc:title>
  <dc:creator>Chiara Aimè</dc:creator>
  <cp:lastModifiedBy>Ilaria Vai</cp:lastModifiedBy>
  <cp:revision>265</cp:revision>
  <dcterms:created xsi:type="dcterms:W3CDTF">2023-11-09T15:57:33Z</dcterms:created>
  <dcterms:modified xsi:type="dcterms:W3CDTF">2023-11-28T13:32:50Z</dcterms:modified>
</cp:coreProperties>
</file>