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2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4" d="100"/>
          <a:sy n="74" d="100"/>
        </p:scale>
        <p:origin x="-54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1D2D42-53AF-F3A6-70B5-F16863971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9C1412C-0E19-7760-AC02-2F0A3C51D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88928EC-03D5-127F-567F-1531F5885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9041B3A-A6B9-A498-C02F-B69C07B4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4D955B6-6E08-DB2C-D7A7-D8EA19D9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55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D55D3D2-73F3-35BA-39BB-DA41AA3F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7556260E-B726-E0C4-D810-8614984EC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5301CB3-E15A-4CDA-D53D-72702A73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8DDAEA3-0CAD-2DCD-B2C7-D77A0BD2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274FA85-B020-3F86-5B36-E53C3244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94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C3CDB6BF-5DEB-93F2-EBC7-91D7E44A8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19909AF3-D4D0-AAB9-9495-FAD472E5E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3F64456-5864-34EB-903A-E276000D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A746DA5-A121-2414-8DD2-09E67554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50850B9-073A-A510-D1B1-8A09C5E68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9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73E659F-13B1-8B9B-8DEE-3A3E7EC8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2485F00-436E-8967-99B9-27A1F5B6B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B24C2D3-222C-B93C-F0E3-0F9B5F95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E9AA001-FAD6-EBE0-B793-78C51527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A08E1A9-F015-4EBE-506F-C9F6EEAD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82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9D050E-232F-1ED2-39D3-D6B577CC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E93106A-5FFA-E1E8-7049-F345571F3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B6744E6-A2C6-C4EB-1C48-102CA69F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E64D471-AD58-86B8-30B2-5153B7B8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C046087-0E3A-F363-4C28-B5D4869D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92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380EB9B-5092-8CFA-5E7F-3BD806E1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5CCB87-554C-FE3B-162E-2E628849B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CC5770F-22D9-70EF-D2CB-EA4F04795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F53CE32-7958-E9F9-6508-7F22DFB8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EC3FD41-BC0B-59CD-5DFB-EDC1B290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1FC5FBD-8DF0-64F7-5D73-9D3C8334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34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8837FD4-F155-BB10-8AE1-6F58A8CDB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535B9CD-2C53-3369-3399-F5F7EC9EC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F7AE09D-B1BA-FDE5-E1E0-4947A45BD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4FEB73C9-DB7A-4DE4-6938-EB5299652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14FF36C8-FA16-8AF8-850A-8D9FFE2A8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9A9EA685-0767-5BD5-B5D8-3F305427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B64D25B5-4D94-D674-21CB-A1153DE8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C3E0CB0A-E5CD-6DEA-0A85-A25C5DAF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44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CFC0BB2-8C32-7F4B-4763-D8136F6A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195459AB-D2F1-C26B-69F8-9D84580E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1D87320-8D60-B03A-3950-1D468190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1A442C3-E1F5-157E-9F2D-88EBFD515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67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A6571ACD-2EBD-BB3B-9616-83BBF3DE4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D2A2FB8E-ED62-6817-BCD1-D22B8FED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DD27E7AA-1822-2B04-8775-AB54E5B4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59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E414143-A254-7DAC-FD0B-5EA3B39BA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F3B887B-E214-3672-BECB-F4ECCC0F8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D648C3B1-753D-EFAC-7157-40C86F58D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13E1AD5-4C34-EC71-DCEB-7B6D0D5F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CDB61FE7-B28A-EF0D-6847-2B248A8A6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B1A02C5-2F67-EB34-C57B-4C3EC1FF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26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E4C6AD2-1E5D-3EE0-B347-987382C2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8588A9C6-587E-4B27-17D6-D2AB450EE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CD77D42D-76DB-A29C-21F4-C2E774348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99E582C9-E846-DB9E-58C1-C75BB375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57F7E90-7CF2-959C-4115-1E5D5D4B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590E5B0-43C4-CB09-2AF2-F9676172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73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BE5E754E-1A14-FADE-067F-22EB89AB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65A3B74-451A-19D4-5C02-C3461562D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ECF85BA-5CA5-DA2E-F84C-63B41369C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1D15-C29C-48F9-B867-227680B207B7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C4E407F-C523-39C7-5BD8-33BDFE0D0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65F655B-9A6B-8741-7CB4-688EE9BB3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4B43-90A3-4BDB-8DB1-0B24355D9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47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JP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pianta, succulento, Echeveria, Echeveria elegans&#10;&#10;Descrizione generata automaticamente">
            <a:extLst>
              <a:ext uri="{FF2B5EF4-FFF2-40B4-BE49-F238E27FC236}">
                <a16:creationId xmlns:a16="http://schemas.microsoft.com/office/drawing/2014/main" xmlns="" id="{DE02D522-321A-3B37-0ACA-8CCC69CB3E5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966" y="0"/>
            <a:ext cx="12476966" cy="790713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68DDA613-46A8-226F-D0CC-FC6736A1633C}"/>
              </a:ext>
            </a:extLst>
          </p:cNvPr>
          <p:cNvSpPr txBox="1"/>
          <p:nvPr/>
        </p:nvSpPr>
        <p:spPr>
          <a:xfrm>
            <a:off x="0" y="6581001"/>
            <a:ext cx="1303407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100" b="0" i="0" dirty="0">
                <a:solidFill>
                  <a:srgbClr val="000000"/>
                </a:solidFill>
                <a:effectLst/>
              </a:rPr>
              <a:t>E. Tufano, E. Lee, M. Barilli, E. Casali, A. </a:t>
            </a:r>
            <a:r>
              <a:rPr lang="it-IT" sz="1100" b="0" i="0" dirty="0" err="1">
                <a:solidFill>
                  <a:srgbClr val="000000"/>
                </a:solidFill>
                <a:effectLst/>
              </a:rPr>
              <a:t>Oštrek</a:t>
            </a:r>
            <a:r>
              <a:rPr lang="it-IT" sz="1100" b="0" i="0" dirty="0">
                <a:solidFill>
                  <a:srgbClr val="000000"/>
                </a:solidFill>
                <a:effectLst/>
              </a:rPr>
              <a:t>, </a:t>
            </a:r>
            <a:r>
              <a:rPr lang="it-IT" sz="1100" dirty="0">
                <a:solidFill>
                  <a:srgbClr val="000000"/>
                </a:solidFill>
              </a:rPr>
              <a:t>H.</a:t>
            </a:r>
            <a:r>
              <a:rPr lang="it-IT" sz="1100" b="0" i="0" dirty="0">
                <a:solidFill>
                  <a:srgbClr val="000000"/>
                </a:solidFill>
                <a:effectLst/>
              </a:rPr>
              <a:t> Jung, M. Morana, J. Kang, D. Kim, S. Chang, and G. Zanoni</a:t>
            </a:r>
            <a:r>
              <a:rPr lang="it-IT" sz="1100" dirty="0">
                <a:solidFill>
                  <a:srgbClr val="000000"/>
                </a:solidFill>
              </a:rPr>
              <a:t>.; </a:t>
            </a:r>
            <a:r>
              <a:rPr lang="it-IT" sz="1100" b="0" i="1" dirty="0">
                <a:solidFill>
                  <a:srgbClr val="000000"/>
                </a:solidFill>
                <a:effectLst/>
              </a:rPr>
              <a:t>Journal of the American Chemical Society</a:t>
            </a:r>
            <a:r>
              <a:rPr lang="it-IT" sz="1100" b="0" i="0" dirty="0">
                <a:solidFill>
                  <a:srgbClr val="000000"/>
                </a:solidFill>
                <a:effectLst/>
              </a:rPr>
              <a:t> </a:t>
            </a:r>
            <a:r>
              <a:rPr lang="it-IT" sz="1100" b="1" i="0" dirty="0">
                <a:solidFill>
                  <a:srgbClr val="000000"/>
                </a:solidFill>
                <a:effectLst/>
              </a:rPr>
              <a:t>2023</a:t>
            </a:r>
            <a:r>
              <a:rPr lang="it-IT" sz="1100" b="0" i="0" dirty="0">
                <a:solidFill>
                  <a:srgbClr val="000000"/>
                </a:solidFill>
                <a:effectLst/>
              </a:rPr>
              <a:t> </a:t>
            </a:r>
            <a:r>
              <a:rPr lang="it-IT" sz="1100" b="0" i="1" dirty="0">
                <a:solidFill>
                  <a:srgbClr val="000000"/>
                </a:solidFill>
                <a:effectLst/>
              </a:rPr>
              <a:t>145</a:t>
            </a:r>
            <a:r>
              <a:rPr lang="it-IT" sz="1100" b="0" i="0" dirty="0">
                <a:solidFill>
                  <a:srgbClr val="000000"/>
                </a:solidFill>
                <a:effectLst/>
              </a:rPr>
              <a:t> (45), 24724-24735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168C4C7A-F3F5-BCDE-0624-EB8E8DBCC5CC}"/>
              </a:ext>
            </a:extLst>
          </p:cNvPr>
          <p:cNvSpPr txBox="1"/>
          <p:nvPr/>
        </p:nvSpPr>
        <p:spPr>
          <a:xfrm>
            <a:off x="1959244" y="180594"/>
            <a:ext cx="8273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i="1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Biomimetic cyclization promoted by Iridium </a:t>
            </a:r>
            <a:r>
              <a:rPr lang="it-IT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2400" b="1" i="1" u="none" strike="noStrik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cylnitrenoid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xmlns="" id="{BF2281CC-2C80-8813-19F9-71346AF01A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484899"/>
              </p:ext>
            </p:extLst>
          </p:nvPr>
        </p:nvGraphicFramePr>
        <p:xfrm>
          <a:off x="6969125" y="1109663"/>
          <a:ext cx="2643188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S ChemDraw Drawing" r:id="rId4" imgW="2159260" imgH="1030397" progId="ChemDraw.Document.6.0">
                  <p:embed/>
                </p:oleObj>
              </mc:Choice>
              <mc:Fallback>
                <p:oleObj name="CS ChemDraw Drawing" r:id="rId4" imgW="2159260" imgH="103039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9125" y="1109663"/>
                        <a:ext cx="2643188" cy="1262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xmlns="" id="{24E11877-63E8-5E29-8A66-22744AAB49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355314"/>
              </p:ext>
            </p:extLst>
          </p:nvPr>
        </p:nvGraphicFramePr>
        <p:xfrm>
          <a:off x="7615238" y="2476500"/>
          <a:ext cx="19113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S ChemDraw Drawing" r:id="rId6" imgW="1415831" imgH="932405" progId="ChemDraw.Document.6.0">
                  <p:embed/>
                </p:oleObj>
              </mc:Choice>
              <mc:Fallback>
                <p:oleObj name="CS ChemDraw Drawing" r:id="rId6" imgW="1415831" imgH="9324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15238" y="2476500"/>
                        <a:ext cx="191135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xmlns="" id="{5A1A246F-D264-10B5-CE16-E6E1069199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89807"/>
              </p:ext>
            </p:extLst>
          </p:nvPr>
        </p:nvGraphicFramePr>
        <p:xfrm>
          <a:off x="2890838" y="4157663"/>
          <a:ext cx="91059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S ChemDraw Drawing" r:id="rId8" imgW="6641946" imgH="1796937" progId="ChemDraw.Document.6.0">
                  <p:embed/>
                </p:oleObj>
              </mc:Choice>
              <mc:Fallback>
                <p:oleObj name="CS ChemDraw Drawing" r:id="rId8" imgW="6641946" imgH="17969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90838" y="4157663"/>
                        <a:ext cx="9105900" cy="246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xmlns="" id="{858D8A9B-8E47-F5A5-0756-DC065ECD3D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883305"/>
              </p:ext>
            </p:extLst>
          </p:nvPr>
        </p:nvGraphicFramePr>
        <p:xfrm>
          <a:off x="9750425" y="1131888"/>
          <a:ext cx="199548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S ChemDraw Drawing" r:id="rId10" imgW="1616999" imgH="1031669" progId="ChemDraw.Document.6.0">
                  <p:embed/>
                </p:oleObj>
              </mc:Choice>
              <mc:Fallback>
                <p:oleObj name="CS ChemDraw Drawing" r:id="rId10" imgW="1616999" imgH="103166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750425" y="1131888"/>
                        <a:ext cx="1995488" cy="127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nettore curvo 14">
            <a:extLst>
              <a:ext uri="{FF2B5EF4-FFF2-40B4-BE49-F238E27FC236}">
                <a16:creationId xmlns:a16="http://schemas.microsoft.com/office/drawing/2014/main" xmlns="" id="{63B6384E-3E6E-B820-7A63-485CBB1A1E1C}"/>
              </a:ext>
            </a:extLst>
          </p:cNvPr>
          <p:cNvCxnSpPr>
            <a:cxnSpLocks/>
          </p:cNvCxnSpPr>
          <p:nvPr/>
        </p:nvCxnSpPr>
        <p:spPr>
          <a:xfrm flipV="1">
            <a:off x="5067180" y="2067578"/>
            <a:ext cx="1571852" cy="1267179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curvo 17">
            <a:extLst>
              <a:ext uri="{FF2B5EF4-FFF2-40B4-BE49-F238E27FC236}">
                <a16:creationId xmlns:a16="http://schemas.microsoft.com/office/drawing/2014/main" xmlns="" id="{76AF4CBA-B37B-B2A5-1012-43774C8615A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90938" y="3410999"/>
            <a:ext cx="1383136" cy="1230652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0829FB3A-2910-4057-640F-1CF2BF6C4F94}"/>
              </a:ext>
            </a:extLst>
          </p:cNvPr>
          <p:cNvSpPr txBox="1"/>
          <p:nvPr/>
        </p:nvSpPr>
        <p:spPr>
          <a:xfrm>
            <a:off x="5001591" y="2437431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BB4D430E-916E-EE11-E156-A3EE9A53F973}"/>
              </a:ext>
            </a:extLst>
          </p:cNvPr>
          <p:cNvSpPr txBox="1"/>
          <p:nvPr/>
        </p:nvSpPr>
        <p:spPr>
          <a:xfrm>
            <a:off x="6096000" y="384165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Chemist</a:t>
            </a:r>
            <a:endParaRPr lang="it-IT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86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59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Tema di Office</vt:lpstr>
      <vt:lpstr>CS ChemDraw Drawing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 Tufano</dc:creator>
  <cp:lastModifiedBy>Gallati</cp:lastModifiedBy>
  <cp:revision>25</cp:revision>
  <dcterms:created xsi:type="dcterms:W3CDTF">2023-12-22T09:23:03Z</dcterms:created>
  <dcterms:modified xsi:type="dcterms:W3CDTF">2024-02-29T11:55:32Z</dcterms:modified>
</cp:coreProperties>
</file>