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3FF"/>
    <a:srgbClr val="00D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787"/>
  </p:normalViewPr>
  <p:slideViewPr>
    <p:cSldViewPr snapToGrid="0">
      <p:cViewPr varScale="1">
        <p:scale>
          <a:sx n="69" d="100"/>
          <a:sy n="69" d="100"/>
        </p:scale>
        <p:origin x="-11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FBB990-FE49-3345-9CC1-9E329E90D143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7EF351AF-0AE9-954A-910C-35E175AA02EB}">
      <dgm:prSet phldrT="[Tes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47625">
          <a:solidFill>
            <a:schemeClr val="accent4"/>
          </a:solidFill>
        </a:ln>
      </dgm:spPr>
      <dgm:t>
        <a:bodyPr/>
        <a:lstStyle/>
        <a:p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Discovery of new enzyme from thermophilic bacterium</a:t>
          </a:r>
          <a:endParaRPr lang="it-IT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C70476-77A4-5844-9447-6E3232B140F8}" type="parTrans" cxnId="{23109A3E-4803-FB45-9C36-18477E03DB73}">
      <dgm:prSet/>
      <dgm:spPr/>
      <dgm:t>
        <a:bodyPr/>
        <a:lstStyle/>
        <a:p>
          <a:endParaRPr lang="it-IT"/>
        </a:p>
      </dgm:t>
    </dgm:pt>
    <dgm:pt modelId="{4B96D39D-0BD8-E04B-BAED-84496D82C647}" type="sibTrans" cxnId="{23109A3E-4803-FB45-9C36-18477E03DB73}">
      <dgm:prSet/>
      <dgm:spPr/>
      <dgm:t>
        <a:bodyPr/>
        <a:lstStyle/>
        <a:p>
          <a:endParaRPr lang="it-IT"/>
        </a:p>
      </dgm:t>
    </dgm:pt>
    <dgm:pt modelId="{058AAE71-BA4C-7E43-BC19-5867152B3683}">
      <dgm:prSet phldrT="[Tes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47625">
          <a:solidFill>
            <a:schemeClr val="accent4"/>
          </a:solidFill>
        </a:ln>
      </dgm:spPr>
      <dgm:t>
        <a:bodyPr/>
        <a:lstStyle/>
        <a:p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Biochemical characterization </a:t>
          </a:r>
          <a:endParaRPr lang="it-IT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4729B4-406F-8D45-9307-58A0932CAC18}" type="parTrans" cxnId="{25DCF309-64CF-8F4B-97A4-4DA7D5737022}">
      <dgm:prSet/>
      <dgm:spPr/>
      <dgm:t>
        <a:bodyPr/>
        <a:lstStyle/>
        <a:p>
          <a:endParaRPr lang="it-IT"/>
        </a:p>
      </dgm:t>
    </dgm:pt>
    <dgm:pt modelId="{6532C769-9E6B-F743-98CB-2F7303B28878}" type="sibTrans" cxnId="{25DCF309-64CF-8F4B-97A4-4DA7D5737022}">
      <dgm:prSet/>
      <dgm:spPr/>
      <dgm:t>
        <a:bodyPr/>
        <a:lstStyle/>
        <a:p>
          <a:endParaRPr lang="it-IT"/>
        </a:p>
      </dgm:t>
    </dgm:pt>
    <dgm:pt modelId="{DDF6E950-688B-AA4D-8E0D-B9465586406F}">
      <dgm:prSet phldrT="[Tes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47625">
          <a:solidFill>
            <a:schemeClr val="accent6"/>
          </a:solidFill>
        </a:ln>
      </dgm:spPr>
      <dgm:t>
        <a:bodyPr/>
        <a:lstStyle/>
        <a:p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Structural characterization</a:t>
          </a:r>
          <a:endParaRPr lang="it-IT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1D785F-027D-3749-B960-382160EDD09C}" type="parTrans" cxnId="{1B359C90-5A67-4D4D-B662-31FC8BD9247D}">
      <dgm:prSet/>
      <dgm:spPr/>
      <dgm:t>
        <a:bodyPr/>
        <a:lstStyle/>
        <a:p>
          <a:endParaRPr lang="it-IT"/>
        </a:p>
      </dgm:t>
    </dgm:pt>
    <dgm:pt modelId="{05405772-7BE1-2541-BB85-4667FF3011C5}" type="sibTrans" cxnId="{1B359C90-5A67-4D4D-B662-31FC8BD9247D}">
      <dgm:prSet/>
      <dgm:spPr/>
      <dgm:t>
        <a:bodyPr/>
        <a:lstStyle/>
        <a:p>
          <a:endParaRPr lang="it-IT"/>
        </a:p>
      </dgm:t>
    </dgm:pt>
    <dgm:pt modelId="{70126D74-766C-5B49-9FED-8DEEEF598E33}">
      <dgm:prSet phldrT="[Tes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47625">
          <a:solidFill>
            <a:schemeClr val="accent4"/>
          </a:solidFill>
        </a:ln>
      </dgm:spPr>
      <dgm:t>
        <a:bodyPr/>
        <a:lstStyle/>
        <a:p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Expression and Purification </a:t>
          </a:r>
          <a:endParaRPr lang="it-IT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3A0721-68E8-954A-8AC8-095C813AF9F4}" type="parTrans" cxnId="{8A13225A-1826-E945-897B-4913048C631E}">
      <dgm:prSet/>
      <dgm:spPr/>
      <dgm:t>
        <a:bodyPr/>
        <a:lstStyle/>
        <a:p>
          <a:endParaRPr lang="it-IT"/>
        </a:p>
      </dgm:t>
    </dgm:pt>
    <dgm:pt modelId="{4398BA92-22B8-804D-9216-C582AC82F838}" type="sibTrans" cxnId="{8A13225A-1826-E945-897B-4913048C631E}">
      <dgm:prSet/>
      <dgm:spPr/>
      <dgm:t>
        <a:bodyPr/>
        <a:lstStyle/>
        <a:p>
          <a:endParaRPr lang="it-IT"/>
        </a:p>
      </dgm:t>
    </dgm:pt>
    <dgm:pt modelId="{F9B1DAAF-10FA-C74B-B5F0-22FB61BB42D2}" type="pres">
      <dgm:prSet presAssocID="{FDFBB990-FE49-3345-9CC1-9E329E90D143}" presName="Name0" presStyleCnt="0">
        <dgm:presLayoutVars>
          <dgm:dir/>
          <dgm:animLvl val="lvl"/>
          <dgm:resizeHandles val="exact"/>
        </dgm:presLayoutVars>
      </dgm:prSet>
      <dgm:spPr/>
    </dgm:pt>
    <dgm:pt modelId="{1D3B33AD-6F89-2647-BB7B-AC40E527A492}" type="pres">
      <dgm:prSet presAssocID="{7EF351AF-0AE9-954A-910C-35E175AA02EB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06DEDFB-03EE-6543-8002-9E7F66F7998E}" type="pres">
      <dgm:prSet presAssocID="{4B96D39D-0BD8-E04B-BAED-84496D82C647}" presName="parTxOnlySpace" presStyleCnt="0"/>
      <dgm:spPr/>
    </dgm:pt>
    <dgm:pt modelId="{1452F718-C05F-6E4F-BCAC-4DD03680A7F2}" type="pres">
      <dgm:prSet presAssocID="{70126D74-766C-5B49-9FED-8DEEEF598E33}" presName="parTxOnly" presStyleLbl="node1" presStyleIdx="1" presStyleCnt="4" custLinFactNeighborY="-14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F1B610-5F4D-ED43-BDD1-CF423AE27BAD}" type="pres">
      <dgm:prSet presAssocID="{4398BA92-22B8-804D-9216-C582AC82F838}" presName="parTxOnlySpace" presStyleCnt="0"/>
      <dgm:spPr/>
    </dgm:pt>
    <dgm:pt modelId="{BC191F47-35B3-3746-BA9D-563FBCE306AA}" type="pres">
      <dgm:prSet presAssocID="{058AAE71-BA4C-7E43-BC19-5867152B368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64CCD4-E9B6-0D41-892D-9E955F2DFF3C}" type="pres">
      <dgm:prSet presAssocID="{6532C769-9E6B-F743-98CB-2F7303B28878}" presName="parTxOnlySpace" presStyleCnt="0"/>
      <dgm:spPr/>
    </dgm:pt>
    <dgm:pt modelId="{934C44EA-573C-E94E-9411-AD0B25D30991}" type="pres">
      <dgm:prSet presAssocID="{DDF6E950-688B-AA4D-8E0D-B9465586406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B359C90-5A67-4D4D-B662-31FC8BD9247D}" srcId="{FDFBB990-FE49-3345-9CC1-9E329E90D143}" destId="{DDF6E950-688B-AA4D-8E0D-B9465586406F}" srcOrd="3" destOrd="0" parTransId="{531D785F-027D-3749-B960-382160EDD09C}" sibTransId="{05405772-7BE1-2541-BB85-4667FF3011C5}"/>
    <dgm:cxn modelId="{49A89426-662F-6B47-84ED-4FFE85E68560}" type="presOf" srcId="{058AAE71-BA4C-7E43-BC19-5867152B3683}" destId="{BC191F47-35B3-3746-BA9D-563FBCE306AA}" srcOrd="0" destOrd="0" presId="urn:microsoft.com/office/officeart/2005/8/layout/chevron1"/>
    <dgm:cxn modelId="{23109A3E-4803-FB45-9C36-18477E03DB73}" srcId="{FDFBB990-FE49-3345-9CC1-9E329E90D143}" destId="{7EF351AF-0AE9-954A-910C-35E175AA02EB}" srcOrd="0" destOrd="0" parTransId="{09C70476-77A4-5844-9447-6E3232B140F8}" sibTransId="{4B96D39D-0BD8-E04B-BAED-84496D82C647}"/>
    <dgm:cxn modelId="{E6D21746-93A3-3A49-A97C-0C9CF48D1E55}" type="presOf" srcId="{DDF6E950-688B-AA4D-8E0D-B9465586406F}" destId="{934C44EA-573C-E94E-9411-AD0B25D30991}" srcOrd="0" destOrd="0" presId="urn:microsoft.com/office/officeart/2005/8/layout/chevron1"/>
    <dgm:cxn modelId="{A8DD8E9F-C1A3-2743-AEB2-C131A28DF943}" type="presOf" srcId="{7EF351AF-0AE9-954A-910C-35E175AA02EB}" destId="{1D3B33AD-6F89-2647-BB7B-AC40E527A492}" srcOrd="0" destOrd="0" presId="urn:microsoft.com/office/officeart/2005/8/layout/chevron1"/>
    <dgm:cxn modelId="{25DCF309-64CF-8F4B-97A4-4DA7D5737022}" srcId="{FDFBB990-FE49-3345-9CC1-9E329E90D143}" destId="{058AAE71-BA4C-7E43-BC19-5867152B3683}" srcOrd="2" destOrd="0" parTransId="{C84729B4-406F-8D45-9307-58A0932CAC18}" sibTransId="{6532C769-9E6B-F743-98CB-2F7303B28878}"/>
    <dgm:cxn modelId="{8A13225A-1826-E945-897B-4913048C631E}" srcId="{FDFBB990-FE49-3345-9CC1-9E329E90D143}" destId="{70126D74-766C-5B49-9FED-8DEEEF598E33}" srcOrd="1" destOrd="0" parTransId="{383A0721-68E8-954A-8AC8-095C813AF9F4}" sibTransId="{4398BA92-22B8-804D-9216-C582AC82F838}"/>
    <dgm:cxn modelId="{B98D3870-82FF-8A4E-BC99-7E6F47663B53}" type="presOf" srcId="{70126D74-766C-5B49-9FED-8DEEEF598E33}" destId="{1452F718-C05F-6E4F-BCAC-4DD03680A7F2}" srcOrd="0" destOrd="0" presId="urn:microsoft.com/office/officeart/2005/8/layout/chevron1"/>
    <dgm:cxn modelId="{EA032276-78EA-7A42-AF0B-1D318DF92C49}" type="presOf" srcId="{FDFBB990-FE49-3345-9CC1-9E329E90D143}" destId="{F9B1DAAF-10FA-C74B-B5F0-22FB61BB42D2}" srcOrd="0" destOrd="0" presId="urn:microsoft.com/office/officeart/2005/8/layout/chevron1"/>
    <dgm:cxn modelId="{207EA0CA-33B9-1140-9BE9-08E57FCC27E2}" type="presParOf" srcId="{F9B1DAAF-10FA-C74B-B5F0-22FB61BB42D2}" destId="{1D3B33AD-6F89-2647-BB7B-AC40E527A492}" srcOrd="0" destOrd="0" presId="urn:microsoft.com/office/officeart/2005/8/layout/chevron1"/>
    <dgm:cxn modelId="{1F24727A-B087-B540-9D77-0976D2350FC7}" type="presParOf" srcId="{F9B1DAAF-10FA-C74B-B5F0-22FB61BB42D2}" destId="{506DEDFB-03EE-6543-8002-9E7F66F7998E}" srcOrd="1" destOrd="0" presId="urn:microsoft.com/office/officeart/2005/8/layout/chevron1"/>
    <dgm:cxn modelId="{2A7C4937-787F-AF4C-806A-C1C79936DEB7}" type="presParOf" srcId="{F9B1DAAF-10FA-C74B-B5F0-22FB61BB42D2}" destId="{1452F718-C05F-6E4F-BCAC-4DD03680A7F2}" srcOrd="2" destOrd="0" presId="urn:microsoft.com/office/officeart/2005/8/layout/chevron1"/>
    <dgm:cxn modelId="{E6A79A7C-5946-F24C-A6C9-32F5235A8B5B}" type="presParOf" srcId="{F9B1DAAF-10FA-C74B-B5F0-22FB61BB42D2}" destId="{BEF1B610-5F4D-ED43-BDD1-CF423AE27BAD}" srcOrd="3" destOrd="0" presId="urn:microsoft.com/office/officeart/2005/8/layout/chevron1"/>
    <dgm:cxn modelId="{785DCDC4-F57B-E840-BE34-0C7DB52CDD25}" type="presParOf" srcId="{F9B1DAAF-10FA-C74B-B5F0-22FB61BB42D2}" destId="{BC191F47-35B3-3746-BA9D-563FBCE306AA}" srcOrd="4" destOrd="0" presId="urn:microsoft.com/office/officeart/2005/8/layout/chevron1"/>
    <dgm:cxn modelId="{9D56AA51-7431-2343-986D-DB575A0E14C4}" type="presParOf" srcId="{F9B1DAAF-10FA-C74B-B5F0-22FB61BB42D2}" destId="{3764CCD4-E9B6-0D41-892D-9E955F2DFF3C}" srcOrd="5" destOrd="0" presId="urn:microsoft.com/office/officeart/2005/8/layout/chevron1"/>
    <dgm:cxn modelId="{E1736407-FA6A-6342-A1E4-D4B11967B248}" type="presParOf" srcId="{F9B1DAAF-10FA-C74B-B5F0-22FB61BB42D2}" destId="{934C44EA-573C-E94E-9411-AD0B25D30991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B33AD-6F89-2647-BB7B-AC40E527A492}">
      <dsp:nvSpPr>
        <dsp:cNvPr id="0" name=""/>
        <dsp:cNvSpPr/>
      </dsp:nvSpPr>
      <dsp:spPr>
        <a:xfrm>
          <a:off x="4591" y="0"/>
          <a:ext cx="2672741" cy="740786"/>
        </a:xfrm>
        <a:prstGeom prst="chevron">
          <a:avLst/>
        </a:prstGeom>
        <a:solidFill>
          <a:schemeClr val="lt1"/>
        </a:solidFill>
        <a:ln w="47625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>
              <a:latin typeface="Arial" panose="020B0604020202020204" pitchFamily="34" charset="0"/>
              <a:cs typeface="Arial" panose="020B0604020202020204" pitchFamily="34" charset="0"/>
            </a:rPr>
            <a:t>Discovery of new enzyme from thermophilic bacterium</a:t>
          </a:r>
          <a:endParaRPr lang="it-IT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984" y="0"/>
        <a:ext cx="1931955" cy="740786"/>
      </dsp:txXfrm>
    </dsp:sp>
    <dsp:sp modelId="{1452F718-C05F-6E4F-BCAC-4DD03680A7F2}">
      <dsp:nvSpPr>
        <dsp:cNvPr id="0" name=""/>
        <dsp:cNvSpPr/>
      </dsp:nvSpPr>
      <dsp:spPr>
        <a:xfrm>
          <a:off x="2410059" y="0"/>
          <a:ext cx="2672741" cy="740786"/>
        </a:xfrm>
        <a:prstGeom prst="chevron">
          <a:avLst/>
        </a:prstGeom>
        <a:solidFill>
          <a:schemeClr val="lt1"/>
        </a:solidFill>
        <a:ln w="47625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>
              <a:latin typeface="Arial" panose="020B0604020202020204" pitchFamily="34" charset="0"/>
              <a:cs typeface="Arial" panose="020B0604020202020204" pitchFamily="34" charset="0"/>
            </a:rPr>
            <a:t>Expression and Purification </a:t>
          </a:r>
          <a:endParaRPr lang="it-IT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0452" y="0"/>
        <a:ext cx="1931955" cy="740786"/>
      </dsp:txXfrm>
    </dsp:sp>
    <dsp:sp modelId="{BC191F47-35B3-3746-BA9D-563FBCE306AA}">
      <dsp:nvSpPr>
        <dsp:cNvPr id="0" name=""/>
        <dsp:cNvSpPr/>
      </dsp:nvSpPr>
      <dsp:spPr>
        <a:xfrm>
          <a:off x="4815526" y="0"/>
          <a:ext cx="2672741" cy="740786"/>
        </a:xfrm>
        <a:prstGeom prst="chevron">
          <a:avLst/>
        </a:prstGeom>
        <a:solidFill>
          <a:schemeClr val="lt1"/>
        </a:solidFill>
        <a:ln w="47625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>
              <a:latin typeface="Arial" panose="020B0604020202020204" pitchFamily="34" charset="0"/>
              <a:cs typeface="Arial" panose="020B0604020202020204" pitchFamily="34" charset="0"/>
            </a:rPr>
            <a:t>Biochemical characterization </a:t>
          </a:r>
          <a:endParaRPr lang="it-IT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85919" y="0"/>
        <a:ext cx="1931955" cy="740786"/>
      </dsp:txXfrm>
    </dsp:sp>
    <dsp:sp modelId="{934C44EA-573C-E94E-9411-AD0B25D30991}">
      <dsp:nvSpPr>
        <dsp:cNvPr id="0" name=""/>
        <dsp:cNvSpPr/>
      </dsp:nvSpPr>
      <dsp:spPr>
        <a:xfrm>
          <a:off x="7220994" y="0"/>
          <a:ext cx="2672741" cy="740786"/>
        </a:xfrm>
        <a:prstGeom prst="chevron">
          <a:avLst/>
        </a:prstGeom>
        <a:solidFill>
          <a:schemeClr val="lt1"/>
        </a:solidFill>
        <a:ln w="4762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>
              <a:latin typeface="Arial" panose="020B0604020202020204" pitchFamily="34" charset="0"/>
              <a:cs typeface="Arial" panose="020B0604020202020204" pitchFamily="34" charset="0"/>
            </a:rPr>
            <a:t>Structural characterization</a:t>
          </a:r>
          <a:endParaRPr lang="it-IT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91387" y="0"/>
        <a:ext cx="1931955" cy="740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C86C0-14DF-5F40-B12A-AD07B21CCE6D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38481-FDE0-F44A-9ED0-E988B7B5048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9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C914AD1-FD85-C18E-B320-022E3C80B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E8D128D-0A0A-F2E4-D1C3-4D4EB9A3C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D08A834-90CE-D0E6-A798-902AE2A13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A75BEA2-8221-B816-F2E9-2274827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3057C9A-9490-F587-C349-140A60F2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62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2FA1D01-EB59-85D3-7C95-0D83CBCE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DC359A6E-32DC-C2A0-3D7C-CADB1E125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CFA59D5-2E02-E76B-EB65-D8703C9B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A11763D-CC6F-B891-E247-F0A47751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6DDD370-83A9-4778-8C7E-1FA86686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54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94667CF5-14FB-9C25-DA2C-6B5E8ED84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CA27AD01-D13A-20A7-EEA2-613D32F48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D49E58A-C23F-3485-96DF-B9D8B082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B439AA2-BC40-43BD-42C7-2D6FAFD5F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ACC0DF7-48B2-8DA6-5993-534C9D7D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62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33C057-41EA-56B4-3B50-52021A37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29A8709-618F-F516-2DA1-52BDF7C11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68F9AD8-38B2-A815-91E2-96FB3EB5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B565FE7-7F37-5262-61E4-7CA26DE7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173C11A-EDC6-4426-9450-C0E2ABC0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03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CF8D132-5437-B1E6-279B-3AF565B4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1D3D3CF-A4F7-AED1-F83D-D7C2A8264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F7A3A0E-C832-CF16-7804-7571AD21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8E8DD89-9842-C4D5-46EA-A5C37C61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C3CEA22-6AA5-20C2-5E6E-76DFF73F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12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5F30B09-FAAE-9771-12A0-BB619056D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15649FF-D219-2B63-2015-454CF3A44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F09F519C-B95C-79BE-CD99-A19976B5D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E22117E-3258-1D30-C9C0-011DD88C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5C360C5-FC4D-8A89-D393-0630AABC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799F4E6-5644-5C0F-E04D-C4126BAA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86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A5EAE63-9081-CC82-8F48-CE286066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4594F30-F48E-6C1F-674A-C75355078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BBFE377-FB0D-0F29-C0D9-A3EC7F94A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8E6DBC73-43AD-8D34-4805-A7C6C9962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A06A8C96-E5FC-C55B-6DD1-1CD28C4BA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EB1F564-DB29-1BEF-1A22-BD42DD369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55F1E0BE-87FD-82A1-B8E9-8BAE1AC5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18B29DDB-3B30-E8A6-AC08-E5BA2595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91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45E208F-DCB2-A509-8817-39B43C7D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22BF0149-88DF-8382-9DD4-89C780AC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A6E56F99-DAC5-0A66-518D-2D1E956A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8265D9CC-DA35-117A-3264-93536D83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80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64BC460-0368-3E72-DEF8-E0734528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DA1C878E-326E-F6A2-9DE5-DA942CF4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11C6CE2B-0207-1B31-4CB8-334EDEE6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65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6D1A77B-8E1E-6DD1-1611-F6D43F1B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F73E54A-A97F-10E9-B100-0991DE0A8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A1EF9A6-1171-2FCA-7C06-FC623F0EC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00F823F-8F14-763B-11EF-3544E236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5A46E5C-8042-4B74-6AAD-8301808B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38FFCED2-BB9A-E3AC-E1B6-185F5420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93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FBFBF38-0128-132A-FE0B-28894CF3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693902FC-B594-ABED-B099-E74C28C97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8656E51-0B8B-1D76-3F71-D6A95E40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26B8EFF-F4FC-8C74-B29E-C339CD16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7513A449-7E06-E81E-BCC9-9D9B9D6F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A0CB0F7-582A-F06B-773A-A2808BB61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75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C118CFB8-BA82-E39B-2134-08C38F1D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5576C96-8C5A-6E2F-F6BE-9D03799AB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86525FE-291D-5A01-AD1D-3AAEAAC2A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3A38A-8175-A54E-9987-019D9923417F}" type="datetimeFigureOut">
              <a:rPr lang="en-GB" smtClean="0"/>
              <a:t>29/02/2024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CAF5C8D-87E5-B917-2DD9-FACFC547A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A9DAA92-94D8-D652-F895-E9E622349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89DBB-B6D5-374C-8725-05B3754E538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01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tif"/><Relationship Id="rId4" Type="http://schemas.openxmlformats.org/officeDocument/2006/relationships/diagramData" Target="../diagrams/data1.xml"/><Relationship Id="rId9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6777D630-7761-2815-1F32-1B6A6E60E37F}"/>
              </a:ext>
            </a:extLst>
          </p:cNvPr>
          <p:cNvSpPr txBox="1"/>
          <p:nvPr/>
        </p:nvSpPr>
        <p:spPr>
          <a:xfrm>
            <a:off x="2440323" y="4625160"/>
            <a:ext cx="401161" cy="746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 descr="Immagine che contiene diagramma, testo&#10;&#10;Descrizione generata automaticamente">
            <a:extLst>
              <a:ext uri="{FF2B5EF4-FFF2-40B4-BE49-F238E27FC236}">
                <a16:creationId xmlns:a16="http://schemas.microsoft.com/office/drawing/2014/main" xmlns="" id="{B5B03B84-B135-2E85-0CC6-320B7127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77" y="587049"/>
            <a:ext cx="3007625" cy="2155347"/>
          </a:xfrm>
          <a:prstGeom prst="rect">
            <a:avLst/>
          </a:prstGeom>
        </p:spPr>
      </p:pic>
      <p:pic>
        <p:nvPicPr>
          <p:cNvPr id="5" name="Immagine 4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xmlns="" id="{DFF47782-1210-2F79-BBAC-496B8A57D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7" t="12183" r="5751" b="16848"/>
          <a:stretch/>
        </p:blipFill>
        <p:spPr>
          <a:xfrm>
            <a:off x="3544278" y="454536"/>
            <a:ext cx="4004559" cy="2219193"/>
          </a:xfrm>
          <a:prstGeom prst="rect">
            <a:avLst/>
          </a:prstGeom>
        </p:spPr>
      </p:pic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xmlns="" id="{EB127808-74A3-C510-BA2E-A1D74D8CAB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626152"/>
              </p:ext>
            </p:extLst>
          </p:nvPr>
        </p:nvGraphicFramePr>
        <p:xfrm>
          <a:off x="1182753" y="2919513"/>
          <a:ext cx="9898328" cy="74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B88DB1D3-03A5-9C92-DC0A-52C29B761A77}"/>
              </a:ext>
            </a:extLst>
          </p:cNvPr>
          <p:cNvSpPr txBox="1"/>
          <p:nvPr/>
        </p:nvSpPr>
        <p:spPr>
          <a:xfrm>
            <a:off x="186573" y="3115974"/>
            <a:ext cx="88998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Tb</a:t>
            </a:r>
          </a:p>
        </p:txBody>
      </p:sp>
      <p:pic>
        <p:nvPicPr>
          <p:cNvPr id="18" name="Immagine 17" descr="Immagine che contiene diagramma, linea, Diagramma, testo&#10;&#10;Descrizione generata automaticamente">
            <a:extLst>
              <a:ext uri="{FF2B5EF4-FFF2-40B4-BE49-F238E27FC236}">
                <a16:creationId xmlns:a16="http://schemas.microsoft.com/office/drawing/2014/main" xmlns="" id="{2024D6EF-A713-4C06-4428-29DB27CBE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5489" y="402438"/>
            <a:ext cx="4388437" cy="2471432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065B3C50-E7BD-F933-7EA1-24153F9F1426}"/>
              </a:ext>
            </a:extLst>
          </p:cNvPr>
          <p:cNvGrpSpPr/>
          <p:nvPr/>
        </p:nvGrpSpPr>
        <p:grpSpPr>
          <a:xfrm>
            <a:off x="330431" y="4555624"/>
            <a:ext cx="3971947" cy="2014803"/>
            <a:chOff x="264771" y="916832"/>
            <a:chExt cx="11504512" cy="5231049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xmlns="" id="{5E96010C-E9E2-B8A5-18D6-314B77FB7C1B}"/>
                </a:ext>
              </a:extLst>
            </p:cNvPr>
            <p:cNvGrpSpPr/>
            <p:nvPr/>
          </p:nvGrpSpPr>
          <p:grpSpPr>
            <a:xfrm>
              <a:off x="739302" y="939935"/>
              <a:ext cx="10921220" cy="5207946"/>
              <a:chOff x="739302" y="939935"/>
              <a:chExt cx="10921220" cy="5207946"/>
            </a:xfrm>
          </p:grpSpPr>
          <p:pic>
            <p:nvPicPr>
              <p:cNvPr id="28" name="Immagine 27" descr="Immagine che contiene arte&#10;&#10;Descrizione generata automaticamente">
                <a:extLst>
                  <a:ext uri="{FF2B5EF4-FFF2-40B4-BE49-F238E27FC236}">
                    <a16:creationId xmlns:a16="http://schemas.microsoft.com/office/drawing/2014/main" xmlns="" id="{0D807D60-F21F-4BA5-DD50-241CD01A19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4094" b="50000"/>
              <a:stretch/>
            </p:blipFill>
            <p:spPr>
              <a:xfrm>
                <a:off x="6597110" y="939935"/>
                <a:ext cx="5063412" cy="5207946"/>
              </a:xfrm>
              <a:prstGeom prst="rect">
                <a:avLst/>
              </a:prstGeom>
            </p:spPr>
          </p:pic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xmlns="" id="{63D0D5DD-8916-53DF-84E2-2C937062ED73}"/>
                  </a:ext>
                </a:extLst>
              </p:cNvPr>
              <p:cNvSpPr/>
              <p:nvPr/>
            </p:nvSpPr>
            <p:spPr>
              <a:xfrm>
                <a:off x="739302" y="939935"/>
                <a:ext cx="282102" cy="3732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xmlns="" id="{47966161-9232-CF4F-2127-E96C63E69BD0}"/>
                  </a:ext>
                </a:extLst>
              </p:cNvPr>
              <p:cNvSpPr/>
              <p:nvPr/>
            </p:nvSpPr>
            <p:spPr>
              <a:xfrm>
                <a:off x="6488349" y="1011677"/>
                <a:ext cx="262647" cy="3015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Cornice 21">
              <a:extLst>
                <a:ext uri="{FF2B5EF4-FFF2-40B4-BE49-F238E27FC236}">
                  <a16:creationId xmlns:a16="http://schemas.microsoft.com/office/drawing/2014/main" xmlns="" id="{14728161-0AC3-F286-D19F-83EC4C957D3C}"/>
                </a:ext>
              </a:extLst>
            </p:cNvPr>
            <p:cNvSpPr/>
            <p:nvPr/>
          </p:nvSpPr>
          <p:spPr>
            <a:xfrm>
              <a:off x="6597110" y="916832"/>
              <a:ext cx="5172173" cy="5071759"/>
            </a:xfrm>
            <a:prstGeom prst="frame">
              <a:avLst>
                <a:gd name="adj1" fmla="val 992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23" name="Immagine 22" descr="Immagine che contiene arte&#10;&#10;Descrizione generata automaticamente">
              <a:extLst>
                <a:ext uri="{FF2B5EF4-FFF2-40B4-BE49-F238E27FC236}">
                  <a16:creationId xmlns:a16="http://schemas.microsoft.com/office/drawing/2014/main" xmlns="" id="{040196DA-E1FE-03F8-740A-F537EA021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127" t="3698" r="45978" b="50000"/>
            <a:stretch/>
          </p:blipFill>
          <p:spPr>
            <a:xfrm rot="10800000">
              <a:off x="264771" y="958396"/>
              <a:ext cx="6193587" cy="5001233"/>
            </a:xfrm>
            <a:prstGeom prst="rect">
              <a:avLst/>
            </a:prstGeom>
          </p:spPr>
        </p:pic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xmlns="" id="{70283614-1E55-478B-2CBD-5A21DB9D31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258" y="916832"/>
              <a:ext cx="1725852" cy="115303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ttore 1 24">
              <a:extLst>
                <a:ext uri="{FF2B5EF4-FFF2-40B4-BE49-F238E27FC236}">
                  <a16:creationId xmlns:a16="http://schemas.microsoft.com/office/drawing/2014/main" xmlns="" id="{04A1B729-1CB5-6FAB-5DE6-9EE3B734EA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81725" y="3867325"/>
              <a:ext cx="1815385" cy="212126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xmlns="" id="{C757BCC6-53BA-77B2-8D7D-F9CB909A2DBF}"/>
                </a:ext>
              </a:extLst>
            </p:cNvPr>
            <p:cNvSpPr/>
            <p:nvPr/>
          </p:nvSpPr>
          <p:spPr>
            <a:xfrm>
              <a:off x="4871258" y="4871258"/>
              <a:ext cx="166255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xmlns="" id="{2EF651FF-6071-1E5A-3D9C-1AB7BD5B2B0F}"/>
                </a:ext>
              </a:extLst>
            </p:cNvPr>
            <p:cNvSpPr/>
            <p:nvPr/>
          </p:nvSpPr>
          <p:spPr>
            <a:xfrm>
              <a:off x="2344189" y="4588625"/>
              <a:ext cx="166256" cy="157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Immagine 30" descr="Immagine che contiene schermata, diagramma, mappa, testo&#10;&#10;Descrizione generata automaticamente">
            <a:extLst>
              <a:ext uri="{FF2B5EF4-FFF2-40B4-BE49-F238E27FC236}">
                <a16:creationId xmlns:a16="http://schemas.microsoft.com/office/drawing/2014/main" xmlns="" id="{F94ADD32-812E-3A32-9605-A4D17A886CA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48"/>
          <a:stretch/>
        </p:blipFill>
        <p:spPr>
          <a:xfrm>
            <a:off x="4583057" y="4324012"/>
            <a:ext cx="2345655" cy="2174822"/>
          </a:xfrm>
          <a:prstGeom prst="rect">
            <a:avLst/>
          </a:prstGeom>
        </p:spPr>
      </p:pic>
      <p:pic>
        <p:nvPicPr>
          <p:cNvPr id="32" name="Immagine 31" descr="Immagine che contiene schermata, diagramma, mappa, testo&#10;&#10;Descrizione generata automaticamente">
            <a:extLst>
              <a:ext uri="{FF2B5EF4-FFF2-40B4-BE49-F238E27FC236}">
                <a16:creationId xmlns:a16="http://schemas.microsoft.com/office/drawing/2014/main" xmlns="" id="{5C6F5664-42FC-3261-9C37-038072C2A7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800" r="-15"/>
          <a:stretch/>
        </p:blipFill>
        <p:spPr>
          <a:xfrm>
            <a:off x="7086179" y="4335413"/>
            <a:ext cx="2345654" cy="2163420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19F8C9F4-E2C0-9377-04EF-AA21A5067D37}"/>
              </a:ext>
            </a:extLst>
          </p:cNvPr>
          <p:cNvSpPr txBox="1"/>
          <p:nvPr/>
        </p:nvSpPr>
        <p:spPr>
          <a:xfrm>
            <a:off x="9595664" y="4503482"/>
            <a:ext cx="23456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MAO</a:t>
            </a:r>
            <a:r>
              <a:rPr lang="en-GB" sz="16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Tb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 a high potential to be engineered. It is possible to design mutants of the enzyme with desired biocatalytic properties</a:t>
            </a:r>
            <a:r>
              <a:rPr lang="it-IT" sz="1600" b="0" i="0" u="none" strike="noStrike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rnice 38">
            <a:extLst>
              <a:ext uri="{FF2B5EF4-FFF2-40B4-BE49-F238E27FC236}">
                <a16:creationId xmlns:a16="http://schemas.microsoft.com/office/drawing/2014/main" xmlns="" id="{EA5B67FD-D9A4-5888-7737-18F2187E7A94}"/>
              </a:ext>
            </a:extLst>
          </p:cNvPr>
          <p:cNvSpPr/>
          <p:nvPr/>
        </p:nvSpPr>
        <p:spPr>
          <a:xfrm>
            <a:off x="86632" y="38500"/>
            <a:ext cx="3474720" cy="2755297"/>
          </a:xfrm>
          <a:prstGeom prst="frame">
            <a:avLst>
              <a:gd name="adj1" fmla="val 185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Cornice 39">
            <a:extLst>
              <a:ext uri="{FF2B5EF4-FFF2-40B4-BE49-F238E27FC236}">
                <a16:creationId xmlns:a16="http://schemas.microsoft.com/office/drawing/2014/main" xmlns="" id="{0998314E-4AA9-BFB6-9EE5-39D3A0D8B1C3}"/>
              </a:ext>
            </a:extLst>
          </p:cNvPr>
          <p:cNvSpPr/>
          <p:nvPr/>
        </p:nvSpPr>
        <p:spPr>
          <a:xfrm>
            <a:off x="3611459" y="38500"/>
            <a:ext cx="3924030" cy="2755297"/>
          </a:xfrm>
          <a:prstGeom prst="frame">
            <a:avLst>
              <a:gd name="adj1" fmla="val 185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1" name="Cornice 40">
            <a:extLst>
              <a:ext uri="{FF2B5EF4-FFF2-40B4-BE49-F238E27FC236}">
                <a16:creationId xmlns:a16="http://schemas.microsoft.com/office/drawing/2014/main" xmlns="" id="{FB3FF53E-A658-5D62-EB16-4174AABAF9F1}"/>
              </a:ext>
            </a:extLst>
          </p:cNvPr>
          <p:cNvSpPr/>
          <p:nvPr/>
        </p:nvSpPr>
        <p:spPr>
          <a:xfrm>
            <a:off x="7613141" y="38500"/>
            <a:ext cx="4388436" cy="2755296"/>
          </a:xfrm>
          <a:prstGeom prst="frame">
            <a:avLst>
              <a:gd name="adj1" fmla="val 185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2" name="Cornice 41">
            <a:extLst>
              <a:ext uri="{FF2B5EF4-FFF2-40B4-BE49-F238E27FC236}">
                <a16:creationId xmlns:a16="http://schemas.microsoft.com/office/drawing/2014/main" xmlns="" id="{33002C2E-22A6-A296-E344-B3BC0735CD40}"/>
              </a:ext>
            </a:extLst>
          </p:cNvPr>
          <p:cNvSpPr/>
          <p:nvPr/>
        </p:nvSpPr>
        <p:spPr>
          <a:xfrm>
            <a:off x="62695" y="3782128"/>
            <a:ext cx="9369137" cy="3037372"/>
          </a:xfrm>
          <a:prstGeom prst="frame">
            <a:avLst>
              <a:gd name="adj1" fmla="val 185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C16CB61D-85EC-74F4-71D8-51DB694D5F9B}"/>
              </a:ext>
            </a:extLst>
          </p:cNvPr>
          <p:cNvSpPr txBox="1"/>
          <p:nvPr/>
        </p:nvSpPr>
        <p:spPr>
          <a:xfrm>
            <a:off x="186573" y="115505"/>
            <a:ext cx="323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Amine Oxidase enzymes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xmlns="" id="{1A111AC4-E0D5-6375-EA12-10324D144926}"/>
              </a:ext>
            </a:extLst>
          </p:cNvPr>
          <p:cNvSpPr txBox="1"/>
          <p:nvPr/>
        </p:nvSpPr>
        <p:spPr>
          <a:xfrm>
            <a:off x="3661293" y="104454"/>
            <a:ext cx="380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Amine Oxidase as Biocatalyst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BC94CCF5-2B80-36B9-6A39-455F737F0E71}"/>
              </a:ext>
            </a:extLst>
          </p:cNvPr>
          <p:cNvSpPr txBox="1"/>
          <p:nvPr/>
        </p:nvSpPr>
        <p:spPr>
          <a:xfrm>
            <a:off x="7669862" y="104454"/>
            <a:ext cx="426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Biochemical Characterization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xmlns="" id="{C9DE0F59-44B9-507A-5354-6B98DC12A52A}"/>
              </a:ext>
            </a:extLst>
          </p:cNvPr>
          <p:cNvSpPr txBox="1"/>
          <p:nvPr/>
        </p:nvSpPr>
        <p:spPr>
          <a:xfrm>
            <a:off x="186573" y="3855828"/>
            <a:ext cx="914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Structural Characterization</a:t>
            </a:r>
          </a:p>
        </p:txBody>
      </p:sp>
      <p:sp>
        <p:nvSpPr>
          <p:cNvPr id="47" name="Cornice 46">
            <a:extLst>
              <a:ext uri="{FF2B5EF4-FFF2-40B4-BE49-F238E27FC236}">
                <a16:creationId xmlns:a16="http://schemas.microsoft.com/office/drawing/2014/main" xmlns="" id="{B0AEBA95-6A70-7069-7003-AEE7CEF8D353}"/>
              </a:ext>
            </a:extLst>
          </p:cNvPr>
          <p:cNvSpPr/>
          <p:nvPr/>
        </p:nvSpPr>
        <p:spPr>
          <a:xfrm>
            <a:off x="9469381" y="3784826"/>
            <a:ext cx="2659923" cy="3034674"/>
          </a:xfrm>
          <a:prstGeom prst="frame">
            <a:avLst>
              <a:gd name="adj1" fmla="val 185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xmlns="" id="{1047CCFC-C4F0-D6B1-C5CA-0DE0F23B06EE}"/>
              </a:ext>
            </a:extLst>
          </p:cNvPr>
          <p:cNvSpPr txBox="1"/>
          <p:nvPr/>
        </p:nvSpPr>
        <p:spPr>
          <a:xfrm>
            <a:off x="9532076" y="3877679"/>
            <a:ext cx="259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741924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9449</TotalTime>
  <Words>50</Words>
  <Application>Microsoft Office PowerPoint</Application>
  <PresentationFormat>Personalizzato</PresentationFormat>
  <Paragraphs>11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2" baseType="lpstr"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Basile</dc:creator>
  <cp:lastModifiedBy>Gallati</cp:lastModifiedBy>
  <cp:revision>108</cp:revision>
  <dcterms:created xsi:type="dcterms:W3CDTF">2023-10-04T13:00:15Z</dcterms:created>
  <dcterms:modified xsi:type="dcterms:W3CDTF">2024-02-29T11:57:56Z</dcterms:modified>
</cp:coreProperties>
</file>