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67"/>
  </p:notesMasterIdLst>
  <p:handoutMasterIdLst>
    <p:handoutMasterId r:id="rId68"/>
  </p:handoutMasterIdLst>
  <p:sldIdLst>
    <p:sldId id="348" r:id="rId2"/>
    <p:sldId id="368" r:id="rId3"/>
    <p:sldId id="374" r:id="rId4"/>
    <p:sldId id="352" r:id="rId5"/>
    <p:sldId id="349" r:id="rId6"/>
    <p:sldId id="350" r:id="rId7"/>
    <p:sldId id="409" r:id="rId8"/>
    <p:sldId id="413" r:id="rId9"/>
    <p:sldId id="412" r:id="rId10"/>
    <p:sldId id="353" r:id="rId11"/>
    <p:sldId id="375" r:id="rId12"/>
    <p:sldId id="266" r:id="rId13"/>
    <p:sldId id="376" r:id="rId14"/>
    <p:sldId id="377" r:id="rId15"/>
    <p:sldId id="414" r:id="rId16"/>
    <p:sldId id="361" r:id="rId17"/>
    <p:sldId id="419" r:id="rId18"/>
    <p:sldId id="363" r:id="rId19"/>
    <p:sldId id="307" r:id="rId20"/>
    <p:sldId id="415" r:id="rId21"/>
    <p:sldId id="295" r:id="rId22"/>
    <p:sldId id="297" r:id="rId23"/>
    <p:sldId id="335" r:id="rId24"/>
    <p:sldId id="299" r:id="rId25"/>
    <p:sldId id="347" r:id="rId26"/>
    <p:sldId id="310" r:id="rId27"/>
    <p:sldId id="311" r:id="rId28"/>
    <p:sldId id="312" r:id="rId29"/>
    <p:sldId id="315" r:id="rId30"/>
    <p:sldId id="317" r:id="rId31"/>
    <p:sldId id="379" r:id="rId32"/>
    <p:sldId id="380" r:id="rId33"/>
    <p:sldId id="416" r:id="rId34"/>
    <p:sldId id="400" r:id="rId35"/>
    <p:sldId id="322" r:id="rId36"/>
    <p:sldId id="323" r:id="rId37"/>
    <p:sldId id="369" r:id="rId38"/>
    <p:sldId id="417" r:id="rId39"/>
    <p:sldId id="393" r:id="rId40"/>
    <p:sldId id="386" r:id="rId41"/>
    <p:sldId id="387" r:id="rId42"/>
    <p:sldId id="388" r:id="rId43"/>
    <p:sldId id="389" r:id="rId44"/>
    <p:sldId id="390" r:id="rId45"/>
    <p:sldId id="418" r:id="rId46"/>
    <p:sldId id="340" r:id="rId47"/>
    <p:sldId id="346" r:id="rId48"/>
    <p:sldId id="357" r:id="rId49"/>
    <p:sldId id="351" r:id="rId50"/>
    <p:sldId id="283" r:id="rId51"/>
    <p:sldId id="404" r:id="rId52"/>
    <p:sldId id="395" r:id="rId53"/>
    <p:sldId id="359" r:id="rId54"/>
    <p:sldId id="408" r:id="rId55"/>
    <p:sldId id="396" r:id="rId56"/>
    <p:sldId id="398" r:id="rId57"/>
    <p:sldId id="420" r:id="rId58"/>
    <p:sldId id="360" r:id="rId59"/>
    <p:sldId id="319" r:id="rId60"/>
    <p:sldId id="320" r:id="rId61"/>
    <p:sldId id="321" r:id="rId62"/>
    <p:sldId id="401" r:id="rId63"/>
    <p:sldId id="406" r:id="rId64"/>
    <p:sldId id="402" r:id="rId65"/>
    <p:sldId id="403" r:id="rId66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33"/>
    <a:srgbClr val="00CC00"/>
    <a:srgbClr val="008000"/>
    <a:srgbClr val="000066"/>
    <a:srgbClr val="333399"/>
    <a:srgbClr val="FF0000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30" autoAdjust="0"/>
  </p:normalViewPr>
  <p:slideViewPr>
    <p:cSldViewPr>
      <p:cViewPr varScale="1">
        <p:scale>
          <a:sx n="84" d="100"/>
          <a:sy n="84" d="100"/>
        </p:scale>
        <p:origin x="1622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72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931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550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931" y="9721550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1073956-C145-44A2-865B-708A32068C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329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931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65" y="4860775"/>
            <a:ext cx="5678772" cy="460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550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931" y="9721550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41F1FE3-C18A-4BB9-986F-8E9BD1BC11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5644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F5F9BE-9102-477E-B14F-38F39AD12490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8927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8450F-4EE2-4759-82D0-3DB511EFE646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0751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C42322-D000-4B91-9DFA-5E6E81C8ACE3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5423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139BDA-E8BF-4C6B-94BF-8368DB9FBB6C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6890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E03C96-545F-4278-9520-4DD0DA8FF5C7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35914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B26F1A-BBC8-48C6-B316-7AE78A50A75D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3097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44659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A286C4-9329-4606-80B9-70912785C22E}" type="slidenum">
              <a:rPr lang="it-IT" altLang="it-IT" smtClean="0"/>
              <a:pPr/>
              <a:t>16</a:t>
            </a:fld>
            <a:endParaRPr lang="it-IT" altLang="it-IT" smtClean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450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450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63057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F80FB-1407-455D-BB79-393A8381B417}" type="slidenum">
              <a:rPr lang="it-IT" altLang="it-IT" smtClean="0"/>
              <a:pPr/>
              <a:t>17</a:t>
            </a:fld>
            <a:endParaRPr lang="it-IT" altLang="it-IT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</p:spPr>
        <p:txBody>
          <a:bodyPr/>
          <a:lstStyle/>
          <a:p>
            <a:pPr eaLnBrk="1" hangingPunct="1"/>
            <a:r>
              <a:rPr lang="it-IT" altLang="it-IT" sz="1500"/>
              <a:t>Prima di spiegare come mai i superconduttori hanno resistenza nulla, è opportuno ricordare come avviene il trasporto di corrente nei metalli ordinari.</a:t>
            </a:r>
          </a:p>
          <a:p>
            <a:pPr eaLnBrk="1" hangingPunct="1"/>
            <a:r>
              <a:rPr lang="it-IT" altLang="it-IT" sz="1500"/>
              <a:t>Se si invia una corrente continua I in un metallo e si misura la differenza di potenziale V ai suoi capi * , si osserva che queste due grandezze sono proporzionali l’una all’altra. Il coefficiente di proporzionalità, R, è detto resistenza.</a:t>
            </a:r>
          </a:p>
        </p:txBody>
      </p:sp>
    </p:spTree>
    <p:extLst>
      <p:ext uri="{BB962C8B-B14F-4D97-AF65-F5344CB8AC3E}">
        <p14:creationId xmlns:p14="http://schemas.microsoft.com/office/powerpoint/2010/main" val="3955336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BB500E-5739-4F83-B1DE-3A5A55438E23}" type="slidenum">
              <a:rPr lang="it-IT" altLang="it-IT" smtClean="0"/>
              <a:pPr/>
              <a:t>18</a:t>
            </a:fld>
            <a:endParaRPr lang="it-IT" alt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</p:spPr>
        <p:txBody>
          <a:bodyPr/>
          <a:lstStyle/>
          <a:p>
            <a:pPr eaLnBrk="1" hangingPunct="1"/>
            <a:r>
              <a:rPr lang="it-IT" altLang="it-IT" sz="1500"/>
              <a:t>Per capirlo dobbiamo ricordare che gli elettroni sono particelle elementari il cui comportamento si può descrivere solo con la meccanica quantistica. Essa ci dice che, contrariamente a quanto si potrebbe pensare, gli elettroni urtano contro gli ioni del reticolo solo quando questi ultimi sono, per così dire, fuori posto. Ciò può essere dovuto a difetti nel reticolo ma anche alla vibrazione degli ioni attorno alle loro posizioni di equilibrio dovuta all’agitazione termica. Sono questi urti a frenare la corrente, ossia a determinare la resistenza elettrica</a:t>
            </a:r>
          </a:p>
          <a:p>
            <a:pPr eaLnBrk="1" hangingPunct="1"/>
            <a:endParaRPr lang="it-IT" altLang="it-IT" sz="1500"/>
          </a:p>
        </p:txBody>
      </p:sp>
    </p:spTree>
    <p:extLst>
      <p:ext uri="{BB962C8B-B14F-4D97-AF65-F5344CB8AC3E}">
        <p14:creationId xmlns:p14="http://schemas.microsoft.com/office/powerpoint/2010/main" val="415013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ECB31C-59EF-4137-813B-DD02A326DAA3}" type="slidenum">
              <a:rPr lang="it-IT" altLang="it-IT" smtClean="0"/>
              <a:pPr/>
              <a:t>19</a:t>
            </a:fld>
            <a:endParaRPr lang="it-IT" altLang="it-IT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32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532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8703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8239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20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00028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E7EA28-07F3-44D8-A5F3-ABBA7807F36B}" type="slidenum">
              <a:rPr lang="it-IT" altLang="it-IT" smtClean="0"/>
              <a:pPr/>
              <a:t>21</a:t>
            </a:fld>
            <a:endParaRPr lang="it-IT" alt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26003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B560F5-F78C-406F-AE0E-EA6E80FCE698}" type="slidenum">
              <a:rPr lang="it-IT" altLang="it-IT" smtClean="0"/>
              <a:pPr/>
              <a:t>22</a:t>
            </a:fld>
            <a:endParaRPr lang="it-IT" alt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36411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19685-84D9-4B9F-ABC3-05CA76053FCB}" type="slidenum">
              <a:rPr lang="it-IT" altLang="it-IT" smtClean="0"/>
              <a:pPr/>
              <a:t>23</a:t>
            </a:fld>
            <a:endParaRPr lang="it-IT" alt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217989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6E9E3D-96E9-4423-A92E-B5FA14D62DB2}" type="slidenum">
              <a:rPr lang="it-IT" altLang="it-IT" smtClean="0"/>
              <a:pPr/>
              <a:t>24</a:t>
            </a:fld>
            <a:endParaRPr lang="it-IT" altLang="it-IT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05153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6FD876-08AB-4F99-BCB3-45946126A9EA}" type="slidenum">
              <a:rPr lang="it-IT" altLang="it-IT" smtClean="0"/>
              <a:pPr/>
              <a:t>25</a:t>
            </a:fld>
            <a:endParaRPr lang="it-IT" altLang="it-IT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7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655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37847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02BAD-2AE8-463A-AEB0-38421F7211F0}" type="slidenum">
              <a:rPr lang="it-IT" altLang="it-IT" smtClean="0"/>
              <a:pPr/>
              <a:t>26</a:t>
            </a:fld>
            <a:endParaRPr lang="it-IT" altLang="it-IT" smtClean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6759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35791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E57C7-3AA4-41CB-AAB5-6CAD6AA90F7E}" type="slidenum">
              <a:rPr lang="it-IT" altLang="it-IT" smtClean="0"/>
              <a:pPr/>
              <a:t>27</a:t>
            </a:fld>
            <a:endParaRPr lang="it-IT" altLang="it-IT" smtClean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40972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AFC21A-4C81-44D3-8E42-AE9F4289B020}" type="slidenum">
              <a:rPr lang="it-IT" altLang="it-IT" smtClean="0"/>
              <a:pPr/>
              <a:t>28</a:t>
            </a:fld>
            <a:endParaRPr lang="it-IT" altLang="it-IT" smtClean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16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716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10439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5AB47-3F83-4094-9F34-BBD0AF0FE953}" type="slidenum">
              <a:rPr lang="it-IT" altLang="it-IT" smtClean="0"/>
              <a:pPr/>
              <a:t>29</a:t>
            </a:fld>
            <a:endParaRPr lang="it-IT" altLang="it-IT" smtClean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37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737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83951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F1FE3-C18A-4BB9-986F-8E9BD1BC1199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6115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49AEEE-C09B-497D-8F6C-F29B51A9660D}" type="slidenum">
              <a:rPr lang="it-IT" altLang="it-IT" smtClean="0"/>
              <a:pPr/>
              <a:t>30</a:t>
            </a:fld>
            <a:endParaRPr lang="it-IT" altLang="it-IT" smtClean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8</a:t>
            </a:r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578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26531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463F8C-AF11-4CA1-9165-C0C15C33154A}" type="slidenum">
              <a:rPr lang="it-IT" altLang="it-IT" smtClean="0"/>
              <a:pPr/>
              <a:t>31</a:t>
            </a:fld>
            <a:endParaRPr lang="it-IT" altLang="it-IT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25060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CDD126-28EF-4BE4-999A-E51B82E2C70C}" type="slidenum">
              <a:rPr lang="it-IT" altLang="it-IT" smtClean="0"/>
              <a:pPr/>
              <a:t>32</a:t>
            </a:fld>
            <a:endParaRPr lang="it-IT" altLang="it-IT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85221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33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8427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16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solidFill>
            <a:srgbClr val="FFFFFF"/>
          </a:solidFill>
          <a:ln w="12700"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00633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FEDAFC-7FD7-4313-B22F-DE25C9A723B9}" type="slidenum">
              <a:rPr lang="it-IT" altLang="it-IT" smtClean="0"/>
              <a:pPr/>
              <a:t>35</a:t>
            </a:fld>
            <a:endParaRPr lang="it-IT" altLang="it-IT" smtClean="0"/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60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860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428337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3FBA01-4170-40E4-B7D0-DC36AD0BE5FD}" type="slidenum">
              <a:rPr lang="it-IT" altLang="it-IT" smtClean="0"/>
              <a:pPr/>
              <a:t>36</a:t>
            </a:fld>
            <a:endParaRPr lang="it-IT" altLang="it-IT" smtClean="0"/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21</a:t>
            </a:r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8070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80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880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87271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2FE880-34CF-417D-A10B-8C8DC40816EF}" type="slidenum">
              <a:rPr lang="it-IT" altLang="it-IT" smtClean="0"/>
              <a:pPr/>
              <a:t>37</a:t>
            </a:fld>
            <a:endParaRPr lang="it-IT" altLang="it-IT" smtClean="0"/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23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011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901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80397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38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0064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24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solidFill>
            <a:srgbClr val="FFFFFF"/>
          </a:solidFill>
          <a:ln w="12700" cap="flat"/>
        </p:spPr>
      </p:sp>
      <p:sp>
        <p:nvSpPr>
          <p:cNvPr id="942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1263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9D553E-3924-49DA-82B4-8B8C7C4DF4F6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80113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20785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53916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99316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80934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88010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45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1782358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088F2-B92E-4877-AF69-D3277D06BB1C}" type="slidenum">
              <a:rPr lang="it-IT" altLang="it-IT" smtClean="0"/>
              <a:pPr/>
              <a:t>46</a:t>
            </a:fld>
            <a:endParaRPr lang="it-IT" altLang="it-IT" smtClean="0"/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21</a:t>
            </a: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6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1126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40293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FB645-EA8E-4C64-A12D-B6ECA355C89C}" type="slidenum">
              <a:rPr lang="it-IT" altLang="it-IT" smtClean="0"/>
              <a:pPr/>
              <a:t>47</a:t>
            </a:fld>
            <a:endParaRPr lang="it-IT" altLang="it-IT" smtClean="0"/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46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1146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568100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B71BCD-28C0-4868-8B4B-D4A3D923DE94}" type="slidenum">
              <a:rPr lang="it-IT" altLang="it-IT" smtClean="0"/>
              <a:pPr/>
              <a:t>48</a:t>
            </a:fld>
            <a:endParaRPr lang="it-IT" altLang="it-IT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395242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B3B40A-8C99-4AB5-9AC4-1D1C506E47AB}" type="slidenum">
              <a:rPr lang="it-IT" altLang="it-IT" smtClean="0"/>
              <a:pPr/>
              <a:t>49</a:t>
            </a:fld>
            <a:endParaRPr lang="it-IT" altLang="it-I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0264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8442C-EB48-406C-A953-89ACFB11B7B5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897744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C0AC22-6233-4198-9228-77F0172BBE8E}" type="slidenum">
              <a:rPr lang="it-IT" altLang="it-IT" smtClean="0"/>
              <a:pPr/>
              <a:t>50</a:t>
            </a:fld>
            <a:endParaRPr lang="it-IT" altLang="it-IT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460860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678143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0857179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16DAD-7E34-4669-AB9D-4A021C391D97}" type="slidenum">
              <a:rPr lang="it-IT" altLang="it-IT" smtClean="0"/>
              <a:pPr/>
              <a:t>53</a:t>
            </a:fld>
            <a:endParaRPr lang="it-IT" altLang="it-IT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75616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29CC2D-A6D5-4FBC-A4E3-1C5C5F2ECF4E}" type="slidenum">
              <a:rPr lang="it-IT" altLang="it-IT" smtClean="0"/>
              <a:pPr/>
              <a:t>54</a:t>
            </a:fld>
            <a:endParaRPr lang="it-IT" altLang="it-IT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301345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830565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831459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038703-0196-46C7-BF30-39F3DB0967F7}" type="slidenum">
              <a:rPr lang="it-IT" altLang="it-IT" smtClean="0"/>
              <a:pPr/>
              <a:t>58</a:t>
            </a:fld>
            <a:endParaRPr lang="it-IT" altLang="it-IT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197762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4D0DFA-796E-47FE-B3D6-DC6D28554306}" type="slidenum">
              <a:rPr lang="it-IT" altLang="it-IT" smtClean="0"/>
              <a:pPr/>
              <a:t>59</a:t>
            </a:fld>
            <a:endParaRPr lang="it-IT" altLang="it-IT" smtClean="0"/>
          </a:p>
        </p:txBody>
      </p: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51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1351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340518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90A057-1AE1-4D64-9A07-89501510E3E8}" type="slidenum">
              <a:rPr lang="it-IT" altLang="it-IT" smtClean="0"/>
              <a:pPr/>
              <a:t>60</a:t>
            </a:fld>
            <a:endParaRPr lang="it-IT" altLang="it-IT" smtClean="0"/>
          </a:p>
        </p:txBody>
      </p:sp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7220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18</a:t>
            </a:r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72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137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7074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8124C7-4E69-4FDF-94EA-90C69B40EF94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272696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1F256-EAB6-4CFC-BAF4-3F2914B8300B}" type="slidenum">
              <a:rPr lang="it-IT" altLang="it-IT" smtClean="0"/>
              <a:pPr/>
              <a:t>61</a:t>
            </a:fld>
            <a:endParaRPr lang="it-IT" altLang="it-IT" smtClean="0"/>
          </a:p>
        </p:txBody>
      </p:sp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022604" y="1"/>
            <a:ext cx="3076697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9268" name="Rectangle 3"/>
          <p:cNvSpPr>
            <a:spLocks noChangeArrowheads="1"/>
          </p:cNvSpPr>
          <p:nvPr/>
        </p:nvSpPr>
        <p:spPr bwMode="auto">
          <a:xfrm>
            <a:off x="4022604" y="9723216"/>
            <a:ext cx="3076697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76" tIns="46704" rIns="95076" bIns="4670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300"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0" y="9723216"/>
            <a:ext cx="3076698" cy="51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9270" name="Rectangle 5"/>
          <p:cNvSpPr>
            <a:spLocks noChangeArrowheads="1"/>
          </p:cNvSpPr>
          <p:nvPr/>
        </p:nvSpPr>
        <p:spPr bwMode="auto">
          <a:xfrm>
            <a:off x="0" y="1"/>
            <a:ext cx="3076698" cy="5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6" tIns="48038" rIns="96076" bIns="48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392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604838"/>
            <a:ext cx="5524500" cy="4143375"/>
          </a:xfrm>
          <a:ln w="12700" cap="flat"/>
        </p:spPr>
      </p:sp>
      <p:sp>
        <p:nvSpPr>
          <p:cNvPr id="1392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5905" y="4860775"/>
            <a:ext cx="5207490" cy="460591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076" tIns="46704" rIns="95076" bIns="46704"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599399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397461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291837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175778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3256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7BC37-FA44-4058-A44D-B951DB6FEE2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38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618" indent="-300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95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133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1710" indent="-24019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209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247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285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3230" indent="-240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5CE55-5F4A-4EAE-AC87-A658B33E324F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0164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F1FE3-C18A-4BB9-986F-8E9BD1BC1199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946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6784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6784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DADB-A232-4085-9323-DCC0C19837A8}" type="slidenum">
              <a:rPr lang="it-IT" altLang="it-IT"/>
              <a:pPr>
                <a:defRPr/>
              </a:pPr>
              <a:t>‹N›</a:t>
            </a:fld>
            <a:r>
              <a:rPr lang="it-IT" alt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945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28E8-EFB3-4F77-AD2E-80D5EE051E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70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4D2AC-1716-4F08-B9D0-401038901C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225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62725"/>
            <a:ext cx="8137525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70663"/>
            <a:ext cx="442913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B2EEDC4-A931-47C3-A44B-4A5E7D4706E3}" type="slidenum">
              <a:rPr lang="it-IT" altLang="it-IT"/>
              <a:pPr>
                <a:defRPr/>
              </a:pPr>
              <a:t>‹N›</a:t>
            </a:fld>
            <a:r>
              <a:rPr lang="it-IT" altLang="it-IT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file:///\\var\folders\1m\s1vg8kpn6xx_ddslydf3cwk00000gn\T\com.microsoft.Word\WebArchiveCopyPasteTempFiles\unipv-log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jpeg"/><Relationship Id="rId5" Type="http://schemas.openxmlformats.org/officeDocument/2006/relationships/image" Target="../media/image59.wmf"/><Relationship Id="rId10" Type="http://schemas.openxmlformats.org/officeDocument/2006/relationships/image" Target="../media/image6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56C6FA-DEAD-4B84-9297-5201C3F18E38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741363" y="3798947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0099"/>
                </a:solidFill>
              </a:rPr>
              <a:t>Dipartimento di Fisica, Università di Pavia</a:t>
            </a:r>
            <a:endParaRPr lang="en-US" altLang="it-IT" sz="2800">
              <a:solidFill>
                <a:srgbClr val="000099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325563" y="4633972"/>
            <a:ext cx="6559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E9E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altLang="it-IT" sz="2800" dirty="0">
                <a:solidFill>
                  <a:srgbClr val="000099"/>
                </a:solidFill>
              </a:rPr>
              <a:t>http://</a:t>
            </a:r>
            <a:r>
              <a:rPr lang="it-IT" altLang="it-IT" sz="2800" dirty="0" smtClean="0">
                <a:solidFill>
                  <a:srgbClr val="000099"/>
                </a:solidFill>
              </a:rPr>
              <a:t>fisica.dip.unipv.it/it</a:t>
            </a:r>
            <a:endParaRPr lang="it-IT" altLang="it-IT" sz="2800" dirty="0">
              <a:solidFill>
                <a:srgbClr val="000099"/>
              </a:solidFill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81025" y="3333809"/>
            <a:ext cx="7951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1">
                      <a:srgbClr val="C4D6EB"/>
                    </a:gs>
                    <a:gs pos="50000">
                      <a:srgbClr val="FFEBFA"/>
                    </a:gs>
                    <a:gs pos="64999">
                      <a:srgbClr val="C4D6EB"/>
                    </a:gs>
                    <a:gs pos="80000">
                      <a:srgbClr val="85C2FF"/>
                    </a:gs>
                    <a:gs pos="100000">
                      <a:srgbClr val="5E9E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altLang="it-IT">
                <a:solidFill>
                  <a:srgbClr val="000099"/>
                </a:solidFill>
              </a:rPr>
              <a:t>Lucio Claudio Andreani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79388" y="5780112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1">
                      <a:srgbClr val="C4D6EB"/>
                    </a:gs>
                    <a:gs pos="50000">
                      <a:srgbClr val="FFEBFA"/>
                    </a:gs>
                    <a:gs pos="64999">
                      <a:srgbClr val="C4D6EB"/>
                    </a:gs>
                    <a:gs pos="80000">
                      <a:srgbClr val="85C2FF"/>
                    </a:gs>
                    <a:gs pos="100000">
                      <a:srgbClr val="5E9E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it-IT" altLang="it-IT" sz="2400" b="1" dirty="0">
                <a:solidFill>
                  <a:srgbClr val="339933"/>
                </a:solidFill>
              </a:rPr>
              <a:t>Stage presso Dipartimento di Fisica, Pavia</a:t>
            </a:r>
            <a:r>
              <a:rPr lang="it-IT" altLang="it-IT" sz="2400" b="1">
                <a:solidFill>
                  <a:srgbClr val="339933"/>
                </a:solidFill>
              </a:rPr>
              <a:t>, </a:t>
            </a:r>
            <a:r>
              <a:rPr lang="it-IT" altLang="it-IT" sz="2400" b="1" smtClean="0">
                <a:solidFill>
                  <a:srgbClr val="339933"/>
                </a:solidFill>
              </a:rPr>
              <a:t>12-06-2024</a:t>
            </a:r>
            <a:endParaRPr lang="it-IT" altLang="it-IT" sz="2400" b="1" dirty="0">
              <a:solidFill>
                <a:srgbClr val="339933"/>
              </a:solidFill>
            </a:endParaRPr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title"/>
          </p:nvPr>
        </p:nvSpPr>
        <p:spPr>
          <a:xfrm>
            <a:off x="630709" y="1409682"/>
            <a:ext cx="7993707" cy="936625"/>
          </a:xfrm>
        </p:spPr>
        <p:txBody>
          <a:bodyPr vert="horz"/>
          <a:lstStyle/>
          <a:p>
            <a:pPr eaLnBrk="1" hangingPunct="1"/>
            <a:r>
              <a:rPr lang="it-IT" altLang="it-IT" sz="4000" dirty="0" smtClean="0"/>
              <a:t>Luce ed energia: </a:t>
            </a:r>
            <a:br>
              <a:rPr lang="it-IT" altLang="it-IT" sz="4000" dirty="0" smtClean="0"/>
            </a:br>
            <a:r>
              <a:rPr lang="it-IT" altLang="it-IT" sz="4000" dirty="0" smtClean="0"/>
              <a:t>la fisica della materia e le sue applicazioni (LED, fotovoltaico)</a:t>
            </a:r>
          </a:p>
        </p:txBody>
      </p:sp>
      <p:pic>
        <p:nvPicPr>
          <p:cNvPr id="12" name="Picture 5" descr="Image result for università di pavia logo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61"/>
          <a:stretch>
            <a:fillRect/>
          </a:stretch>
        </p:blipFill>
        <p:spPr bwMode="auto">
          <a:xfrm>
            <a:off x="107950" y="220663"/>
            <a:ext cx="15684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0663"/>
            <a:ext cx="124301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FEE97F1-857B-4E88-88A5-B94DAC4B8ED7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Effetto fotoelettrico</a:t>
            </a:r>
          </a:p>
        </p:txBody>
      </p:sp>
      <p:pic>
        <p:nvPicPr>
          <p:cNvPr id="16390" name="Picture 3" descr="Heinrich_Her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" r="5812" b="4276"/>
          <a:stretch>
            <a:fillRect/>
          </a:stretch>
        </p:blipFill>
        <p:spPr bwMode="auto">
          <a:xfrm>
            <a:off x="7092950" y="752475"/>
            <a:ext cx="2016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79388" y="666750"/>
            <a:ext cx="6697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L’ </a:t>
            </a:r>
            <a:r>
              <a:rPr lang="it-IT" altLang="it-IT" sz="1800" b="1" i="1">
                <a:solidFill>
                  <a:schemeClr val="tx1"/>
                </a:solidFill>
              </a:rPr>
              <a:t>effetto fotoelettrico</a:t>
            </a:r>
            <a:r>
              <a:rPr lang="it-IT" altLang="it-IT" sz="1800">
                <a:solidFill>
                  <a:schemeClr val="tx1"/>
                </a:solidFill>
              </a:rPr>
              <a:t>, scoperto da Heinrich Hertz nel 1887, consiste nell’estrazione di elettroni dalla materia a seguito dell’assorbimento di radiazione elettromagnetica. </a:t>
            </a: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3203575" y="1833563"/>
            <a:ext cx="37449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cs typeface="Times New Roman" panose="02020603050405020304" pitchFamily="18" charset="0"/>
              </a:rPr>
              <a:t>È caratterizzato dall’esistenza di una </a:t>
            </a:r>
            <a:r>
              <a:rPr lang="it-IT" altLang="it-IT" sz="1800" b="1">
                <a:solidFill>
                  <a:schemeClr val="tx1"/>
                </a:solidFill>
                <a:cs typeface="Times New Roman" panose="02020603050405020304" pitchFamily="18" charset="0"/>
              </a:rPr>
              <a:t>frequenza di soglia </a:t>
            </a:r>
            <a:r>
              <a:rPr lang="it-IT" altLang="it-IT" sz="1800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it-IT" altLang="it-IT" sz="1800" baseline="-25000">
                <a:solidFill>
                  <a:schemeClr val="tx1"/>
                </a:solidFill>
                <a:cs typeface="Times New Roman" panose="02020603050405020304" pitchFamily="18" charset="0"/>
              </a:rPr>
              <a:t>th</a:t>
            </a:r>
            <a:r>
              <a:rPr lang="it-IT" altLang="it-IT" sz="1800">
                <a:solidFill>
                  <a:schemeClr val="tx1"/>
                </a:solidFill>
                <a:cs typeface="Times New Roman" panose="02020603050405020304" pitchFamily="18" charset="0"/>
              </a:rPr>
              <a:t>: solo la radiazione di frequenza </a:t>
            </a:r>
            <a:r>
              <a:rPr lang="it-IT" altLang="it-IT" sz="1800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it-IT" altLang="it-IT" sz="1800">
                <a:solidFill>
                  <a:schemeClr val="tx1"/>
                </a:solidFill>
                <a:cs typeface="Times New Roman" panose="02020603050405020304" pitchFamily="18" charset="0"/>
              </a:rPr>
              <a:t>&gt;</a:t>
            </a:r>
            <a:r>
              <a:rPr lang="it-IT" altLang="it-IT" sz="1800">
                <a:solidFill>
                  <a:schemeClr val="tx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it-IT" altLang="it-IT" sz="1800" baseline="-25000">
                <a:solidFill>
                  <a:schemeClr val="tx1"/>
                </a:solidFill>
                <a:cs typeface="Times New Roman" panose="02020603050405020304" pitchFamily="18" charset="0"/>
              </a:rPr>
              <a:t>th</a:t>
            </a:r>
            <a:r>
              <a:rPr lang="it-IT" altLang="it-IT" sz="1800">
                <a:solidFill>
                  <a:schemeClr val="tx1"/>
                </a:solidFill>
                <a:cs typeface="Times New Roman" panose="02020603050405020304" pitchFamily="18" charset="0"/>
              </a:rPr>
              <a:t>, viene assorbita e produce fotoelettroni. </a:t>
            </a:r>
          </a:p>
        </p:txBody>
      </p:sp>
      <p:grpSp>
        <p:nvGrpSpPr>
          <p:cNvPr id="16393" name="Group 6"/>
          <p:cNvGrpSpPr>
            <a:grpSpLocks/>
          </p:cNvGrpSpPr>
          <p:nvPr/>
        </p:nvGrpSpPr>
        <p:grpSpPr bwMode="auto">
          <a:xfrm>
            <a:off x="34925" y="1690688"/>
            <a:ext cx="3097213" cy="1943100"/>
            <a:chOff x="385" y="1661"/>
            <a:chExt cx="1951" cy="1224"/>
          </a:xfrm>
        </p:grpSpPr>
        <p:pic>
          <p:nvPicPr>
            <p:cNvPr id="16396" name="Picture 7" descr="Photoelectric_effec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8" r="8490" b="9109"/>
            <a:stretch>
              <a:fillRect/>
            </a:stretch>
          </p:blipFill>
          <p:spPr bwMode="auto">
            <a:xfrm>
              <a:off x="385" y="1661"/>
              <a:ext cx="1951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431" y="2019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solidFill>
                    <a:schemeClr val="tx1"/>
                  </a:solidFill>
                </a:rPr>
                <a:t>h</a:t>
              </a:r>
              <a:r>
                <a:rPr lang="it-IT" altLang="it-IT" sz="2000">
                  <a:solidFill>
                    <a:schemeClr val="tx1"/>
                  </a:solidFill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1337" y="1974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solidFill>
                    <a:schemeClr val="tx1"/>
                  </a:solidFill>
                </a:rPr>
                <a:t>K</a:t>
              </a:r>
              <a:r>
                <a:rPr lang="it-IT" altLang="it-IT" sz="2000" baseline="-25000">
                  <a:solidFill>
                    <a:schemeClr val="tx1"/>
                  </a:solidFill>
                </a:rPr>
                <a:t>max</a:t>
              </a:r>
            </a:p>
          </p:txBody>
        </p:sp>
      </p:grp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47925" y="3667125"/>
            <a:ext cx="658812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La teoria dell’effetto fotoelettrico fu formulata da Albert Einstein nel 1905. Si assume che la radiazione elettromagnetica consista di </a:t>
            </a:r>
            <a:r>
              <a:rPr lang="it-IT" altLang="it-IT" sz="1800" b="1" i="1" dirty="0">
                <a:solidFill>
                  <a:schemeClr val="tx1"/>
                </a:solidFill>
              </a:rPr>
              <a:t>quanti di luce</a:t>
            </a:r>
            <a:r>
              <a:rPr lang="it-IT" altLang="it-IT" sz="1800" dirty="0">
                <a:solidFill>
                  <a:schemeClr val="tx1"/>
                </a:solidFill>
              </a:rPr>
              <a:t>, o </a:t>
            </a:r>
            <a:r>
              <a:rPr lang="it-IT" altLang="it-IT" sz="1800" b="1" i="1" dirty="0">
                <a:solidFill>
                  <a:schemeClr val="tx1"/>
                </a:solidFill>
              </a:rPr>
              <a:t>fotoni</a:t>
            </a:r>
            <a:r>
              <a:rPr lang="it-IT" altLang="it-IT" sz="1800" dirty="0">
                <a:solidFill>
                  <a:schemeClr val="tx1"/>
                </a:solidFill>
              </a:rPr>
              <a:t>, di energia E=</a:t>
            </a:r>
            <a:r>
              <a:rPr lang="it-IT" altLang="it-IT" sz="1800" dirty="0" err="1">
                <a:solidFill>
                  <a:schemeClr val="tx1"/>
                </a:solidFill>
              </a:rPr>
              <a:t>h</a:t>
            </a:r>
            <a:r>
              <a:rPr lang="it-IT" altLang="it-IT" sz="1800" dirty="0" err="1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1800" dirty="0">
                <a:solidFill>
                  <a:schemeClr val="tx1"/>
                </a:solidFill>
              </a:rPr>
              <a:t> dove h è la costante di </a:t>
            </a:r>
            <a:r>
              <a:rPr lang="it-IT" altLang="it-IT" sz="1800" dirty="0" err="1">
                <a:solidFill>
                  <a:schemeClr val="tx1"/>
                </a:solidFill>
              </a:rPr>
              <a:t>Planck</a:t>
            </a:r>
            <a:r>
              <a:rPr lang="it-IT" altLang="it-IT" sz="1800" dirty="0">
                <a:solidFill>
                  <a:schemeClr val="tx1"/>
                </a:solidFill>
              </a:rPr>
              <a:t>. </a:t>
            </a:r>
            <a:r>
              <a:rPr lang="it-IT" altLang="it-IT" sz="1800" dirty="0" smtClean="0">
                <a:solidFill>
                  <a:schemeClr val="tx1"/>
                </a:solidFill>
              </a:rPr>
              <a:t>Solo </a:t>
            </a:r>
            <a:r>
              <a:rPr lang="it-IT" altLang="it-IT" sz="1800" dirty="0">
                <a:solidFill>
                  <a:schemeClr val="tx1"/>
                </a:solidFill>
              </a:rPr>
              <a:t>fotoni con energia </a:t>
            </a:r>
            <a:r>
              <a:rPr lang="it-IT" altLang="it-IT" sz="1800" dirty="0" err="1" smtClean="0">
                <a:solidFill>
                  <a:schemeClr val="tx1"/>
                </a:solidFill>
              </a:rPr>
              <a:t>h</a:t>
            </a:r>
            <a:r>
              <a:rPr lang="it-IT" altLang="it-IT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1800" dirty="0" smtClean="0">
                <a:solidFill>
                  <a:schemeClr val="tx1"/>
                </a:solidFill>
              </a:rPr>
              <a:t>&gt;</a:t>
            </a:r>
            <a:r>
              <a:rPr lang="it-IT" altLang="it-IT" sz="1800" dirty="0" err="1" smtClean="0">
                <a:solidFill>
                  <a:schemeClr val="tx1"/>
                </a:solidFill>
              </a:rPr>
              <a:t>h</a:t>
            </a:r>
            <a:r>
              <a:rPr lang="it-IT" altLang="it-IT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1800" baseline="-25000" dirty="0" err="1" smtClean="0">
                <a:solidFill>
                  <a:schemeClr val="tx1"/>
                </a:solidFill>
              </a:rPr>
              <a:t>th</a:t>
            </a:r>
            <a:r>
              <a:rPr lang="it-IT" altLang="it-IT" sz="1800" smtClean="0">
                <a:solidFill>
                  <a:schemeClr val="tx1"/>
                </a:solidFill>
              </a:rPr>
              <a:t>=W </a:t>
            </a:r>
            <a:r>
              <a:rPr lang="it-IT" altLang="it-IT" sz="1800" dirty="0">
                <a:solidFill>
                  <a:schemeClr val="tx1"/>
                </a:solidFill>
              </a:rPr>
              <a:t>possono estrarre elettroni, dove W è la </a:t>
            </a:r>
            <a:r>
              <a:rPr lang="it-IT" altLang="it-IT" sz="1800" b="1" i="1" dirty="0">
                <a:solidFill>
                  <a:schemeClr val="tx1"/>
                </a:solidFill>
              </a:rPr>
              <a:t>funzione lavoro</a:t>
            </a:r>
            <a:r>
              <a:rPr lang="it-IT" altLang="it-IT" sz="1800" dirty="0">
                <a:solidFill>
                  <a:schemeClr val="tx1"/>
                </a:solidFill>
              </a:rPr>
              <a:t>, ossia la minima energia necessaria per estrarre un elettrone). </a:t>
            </a:r>
            <a:endParaRPr lang="it-IT" altLang="it-IT" sz="1800" dirty="0" smtClean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smtClean="0">
                <a:solidFill>
                  <a:schemeClr val="tx1"/>
                </a:solidFill>
              </a:rPr>
              <a:t>L’effetto </a:t>
            </a:r>
            <a:r>
              <a:rPr lang="it-IT" altLang="it-IT" sz="1800" dirty="0">
                <a:solidFill>
                  <a:schemeClr val="tx1"/>
                </a:solidFill>
              </a:rPr>
              <a:t>fotoelettrico è quindi evidenza della </a:t>
            </a:r>
            <a:r>
              <a:rPr lang="it-IT" altLang="it-IT" sz="1800" b="1" i="1" dirty="0">
                <a:solidFill>
                  <a:schemeClr val="tx1"/>
                </a:solidFill>
              </a:rPr>
              <a:t>natura quantistica</a:t>
            </a:r>
            <a:r>
              <a:rPr lang="it-IT" altLang="it-IT" sz="1800" dirty="0">
                <a:solidFill>
                  <a:schemeClr val="tx1"/>
                </a:solidFill>
              </a:rPr>
              <a:t> della luce. </a:t>
            </a:r>
          </a:p>
        </p:txBody>
      </p:sp>
      <p:pic>
        <p:nvPicPr>
          <p:cNvPr id="16395" name="Picture 11" descr="albert-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752850"/>
            <a:ext cx="20939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10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E043781-456C-444E-95D6-BE44668E2DEE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r>
              <a:rPr lang="it-IT" altLang="it-IT" smtClean="0"/>
              <a:t>Luce ed energia</a:t>
            </a:r>
          </a:p>
        </p:txBody>
      </p:sp>
      <p:pic>
        <p:nvPicPr>
          <p:cNvPr id="19462" name="Picture 6" descr="LEDsInA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44638"/>
            <a:ext cx="360203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faretto-led-3-watt-gu10-230v-dimmerab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>
            <a:fillRect/>
          </a:stretch>
        </p:blipFill>
        <p:spPr bwMode="auto">
          <a:xfrm>
            <a:off x="1116013" y="4076700"/>
            <a:ext cx="19510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pv-photovoltaic-solar-energy-solar-p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4572000" y="1557338"/>
            <a:ext cx="41687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solar-panel-companie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17913"/>
            <a:ext cx="38163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1188" y="1071563"/>
            <a:ext cx="331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/>
              <a:t>LED (Light Emitting Diode)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716463" y="1052513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/>
              <a:t>Celle fotovoltaiche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468313" y="5805488"/>
            <a:ext cx="3240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i="1">
                <a:sym typeface="Symbol" panose="05050102010706020507" pitchFamily="18" charset="2"/>
              </a:rPr>
              <a:t> illuminazione e risparmio energetico</a:t>
            </a: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4356100" y="6056313"/>
            <a:ext cx="464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i="1">
                <a:sym typeface="Symbol" panose="05050102010706020507" pitchFamily="18" charset="2"/>
              </a:rPr>
              <a:t> energia elettrica da fonte rinnovabile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8913435-24CC-4131-ADD4-D1667DCED88D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654050" y="908050"/>
            <a:ext cx="0" cy="5545138"/>
          </a:xfrm>
          <a:prstGeom prst="line">
            <a:avLst/>
          </a:prstGeom>
          <a:noFill/>
          <a:ln w="635000">
            <a:solidFill>
              <a:srgbClr val="00CC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Celle fotovoltaiche e semiconduttori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222250" y="981075"/>
            <a:ext cx="907415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1901- proprietà raddrizzatrici dei cristalli: silicio, SiC, PbS (galena),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1930-1932: celle al selenio (efficienza &lt; 1%)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1940: silicio ultra-puro, giunzioni p-n (radar…)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1947: transistor (AT&amp;T Bell Laboratories)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1954: celle al silicio (AT&amp;T Bell Laboratories, efficienza </a:t>
            </a: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</a:rPr>
              <a:t>~6%)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</a:rPr>
              <a:t>1954-1970: sviluppo della tecnologia, applicazioni spaziali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</a:rPr>
              <a:t>1969-1980: Solar Power Corporation (Exxon) </a:t>
            </a: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riduzione dei costi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1973: primo shock petrolifero  intense ricerche su energie alternative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1986: crollo prezzi del petrolio  ridimensionamento ricerche su solare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1995: cella solare al silicio di efficienza record (25%)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2000- incentivi, rapida crescita della potenza installata (D, J, USA, IT, Ch..)</a:t>
            </a:r>
            <a:endParaRPr lang="en-US" altLang="it-IT" sz="2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0D8C88-27D4-41DB-B655-7F43FA5F3A12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L’illuminazione… a “bright story”</a:t>
            </a:r>
          </a:p>
        </p:txBody>
      </p:sp>
      <p:pic>
        <p:nvPicPr>
          <p:cNvPr id="35846" name="Picture 4" descr="history of ligh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/>
          <a:stretch>
            <a:fillRect/>
          </a:stretch>
        </p:blipFill>
        <p:spPr bwMode="auto">
          <a:xfrm>
            <a:off x="320675" y="1628775"/>
            <a:ext cx="8499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455613" y="3429000"/>
            <a:ext cx="100806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Candela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1746250" y="3908425"/>
            <a:ext cx="11525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Lampada a olio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843213" y="4005263"/>
            <a:ext cx="1728787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Lampadina a incandescenza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4427538" y="4149725"/>
            <a:ext cx="143986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Tubo fluorescente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5859463" y="4318000"/>
            <a:ext cx="143986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Lampadina a fluorescenza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7286625" y="4437063"/>
            <a:ext cx="1439863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Lampadina a LED in luce bianca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179388" y="1471613"/>
            <a:ext cx="1692275" cy="588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Antichi egizi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3000 a.C.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1763713" y="1471613"/>
            <a:ext cx="1260475" cy="588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W. Murdoch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1810</a:t>
            </a:r>
          </a:p>
        </p:txBody>
      </p:sp>
      <p:sp>
        <p:nvSpPr>
          <p:cNvPr id="35855" name="Text Box 17"/>
          <p:cNvSpPr txBox="1">
            <a:spLocks noChangeArrowheads="1"/>
          </p:cNvSpPr>
          <p:nvPr/>
        </p:nvSpPr>
        <p:spPr bwMode="auto">
          <a:xfrm>
            <a:off x="3024188" y="1471613"/>
            <a:ext cx="1260475" cy="588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T. Edison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1879</a:t>
            </a:r>
          </a:p>
        </p:txBody>
      </p:sp>
      <p:sp>
        <p:nvSpPr>
          <p:cNvPr id="35856" name="Text Box 18"/>
          <p:cNvSpPr txBox="1">
            <a:spLocks noChangeArrowheads="1"/>
          </p:cNvSpPr>
          <p:nvPr/>
        </p:nvSpPr>
        <p:spPr bwMode="auto">
          <a:xfrm>
            <a:off x="4284663" y="1471613"/>
            <a:ext cx="1582737" cy="588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G.I. Thayer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1934</a:t>
            </a:r>
          </a:p>
        </p:txBody>
      </p:sp>
      <p:sp>
        <p:nvSpPr>
          <p:cNvPr id="35857" name="Text Box 19"/>
          <p:cNvSpPr txBox="1">
            <a:spLocks noChangeArrowheads="1"/>
          </p:cNvSpPr>
          <p:nvPr/>
        </p:nvSpPr>
        <p:spPr bwMode="auto">
          <a:xfrm>
            <a:off x="5868988" y="1471613"/>
            <a:ext cx="1511300" cy="588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E.E. Hammer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1976</a:t>
            </a:r>
          </a:p>
        </p:txBody>
      </p:sp>
      <p:sp>
        <p:nvSpPr>
          <p:cNvPr id="35858" name="Text Box 20"/>
          <p:cNvSpPr txBox="1">
            <a:spLocks noChangeArrowheads="1"/>
          </p:cNvSpPr>
          <p:nvPr/>
        </p:nvSpPr>
        <p:spPr bwMode="auto">
          <a:xfrm>
            <a:off x="7235825" y="1471613"/>
            <a:ext cx="1152525" cy="588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N. Holonyak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300" b="1">
                <a:solidFill>
                  <a:schemeClr val="tx1"/>
                </a:solidFill>
              </a:rPr>
              <a:t>2006</a:t>
            </a:r>
          </a:p>
        </p:txBody>
      </p:sp>
      <p:sp>
        <p:nvSpPr>
          <p:cNvPr id="35859" name="Rectangle 21"/>
          <p:cNvSpPr>
            <a:spLocks noChangeArrowheads="1"/>
          </p:cNvSpPr>
          <p:nvPr/>
        </p:nvSpPr>
        <p:spPr bwMode="auto">
          <a:xfrm>
            <a:off x="8316913" y="1412875"/>
            <a:ext cx="4318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3568CC5-3822-4E9B-86DE-497A9338B411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Efficienza luminosa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38263"/>
            <a:ext cx="91249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0825" y="5149850"/>
            <a:ext cx="1295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Lampada a olio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708400" y="5149850"/>
            <a:ext cx="158432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Lampada fluorescente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403350" y="5149850"/>
            <a:ext cx="19446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Lampada a incandescenza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732588" y="5149850"/>
            <a:ext cx="1993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</a:rPr>
              <a:t>Lampada a LED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14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15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01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A0823DB-BAF8-424C-B3E4-8E3EF7DBDD83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184650" y="5157788"/>
            <a:ext cx="45212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Rame: buona conducibilità elettrica</a:t>
            </a:r>
          </a:p>
        </p:txBody>
      </p:sp>
      <p:pic>
        <p:nvPicPr>
          <p:cNvPr id="231429" name="Picture 5" descr="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562725" y="1470025"/>
            <a:ext cx="18970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325438" y="3948113"/>
            <a:ext cx="37449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Vetro: Non conduce corrente</a:t>
            </a:r>
          </a:p>
        </p:txBody>
      </p:sp>
      <p:pic>
        <p:nvPicPr>
          <p:cNvPr id="231432" name="Picture 8" descr="ve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82638" y="1398588"/>
            <a:ext cx="18557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4" name="Rectangle 10"/>
          <p:cNvSpPr>
            <a:spLocks noChangeArrowheads="1"/>
          </p:cNvSpPr>
          <p:nvPr/>
        </p:nvSpPr>
        <p:spPr bwMode="auto">
          <a:xfrm>
            <a:off x="2503488" y="4527550"/>
            <a:ext cx="49085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Silicio: moderata conducibilità elettrica</a:t>
            </a:r>
          </a:p>
        </p:txBody>
      </p:sp>
      <p:pic>
        <p:nvPicPr>
          <p:cNvPr id="231435" name="Picture 11" descr="sili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635375" y="1427163"/>
            <a:ext cx="19700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Isolanti, semiconduttori e metalli</a:t>
            </a:r>
          </a:p>
        </p:txBody>
      </p:sp>
      <p:sp>
        <p:nvSpPr>
          <p:cNvPr id="231437" name="Line 13"/>
          <p:cNvSpPr>
            <a:spLocks noChangeShapeType="1"/>
          </p:cNvSpPr>
          <p:nvPr/>
        </p:nvSpPr>
        <p:spPr bwMode="auto">
          <a:xfrm flipV="1">
            <a:off x="1619250" y="3500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1438" name="Line 14"/>
          <p:cNvSpPr>
            <a:spLocks noChangeShapeType="1"/>
          </p:cNvSpPr>
          <p:nvPr/>
        </p:nvSpPr>
        <p:spPr bwMode="auto">
          <a:xfrm flipV="1">
            <a:off x="4500563" y="36449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 flipV="1">
            <a:off x="7885113" y="367347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16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/>
      <p:bldP spid="231431" grpId="0"/>
      <p:bldP spid="231434" grpId="0"/>
      <p:bldP spid="231437" grpId="0" animBg="1"/>
      <p:bldP spid="231438" grpId="0" animBg="1"/>
      <p:bldP spid="2314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EF2D1AA-1AD2-40FC-BBF2-D90DA2A4349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181" name="Line 2"/>
          <p:cNvSpPr>
            <a:spLocks noChangeShapeType="1"/>
          </p:cNvSpPr>
          <p:nvPr/>
        </p:nvSpPr>
        <p:spPr bwMode="auto">
          <a:xfrm flipH="1">
            <a:off x="4978400" y="1911350"/>
            <a:ext cx="1089025" cy="331788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339975" y="890588"/>
            <a:ext cx="1711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chemeClr val="tx1"/>
                </a:solidFill>
              </a:rPr>
              <a:t>Tensione V</a:t>
            </a:r>
            <a:endParaRPr lang="it-IT" altLang="it-IT" sz="2400">
              <a:solidFill>
                <a:schemeClr val="tx1"/>
              </a:solidFill>
            </a:endParaRPr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 flipV="1">
            <a:off x="3132138" y="1057275"/>
            <a:ext cx="1689100" cy="50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327275" y="2740025"/>
            <a:ext cx="835025" cy="5461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799995" lon="3300000" rev="0"/>
            </a:camera>
            <a:lightRig rig="legacyFlat2" dir="b"/>
          </a:scene3d>
          <a:sp3d extrusionH="378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50185" name="Line 8"/>
          <p:cNvSpPr>
            <a:spLocks noChangeShapeType="1"/>
          </p:cNvSpPr>
          <p:nvPr/>
        </p:nvSpPr>
        <p:spPr bwMode="auto">
          <a:xfrm flipH="1">
            <a:off x="1939925" y="3030538"/>
            <a:ext cx="736600" cy="242887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6" name="AutoShape 9"/>
          <p:cNvSpPr>
            <a:spLocks noChangeArrowheads="1"/>
          </p:cNvSpPr>
          <p:nvPr/>
        </p:nvSpPr>
        <p:spPr bwMode="auto">
          <a:xfrm flipH="1">
            <a:off x="3800475" y="2401888"/>
            <a:ext cx="1209675" cy="617537"/>
          </a:xfrm>
          <a:prstGeom prst="leftArrow">
            <a:avLst>
              <a:gd name="adj1" fmla="val 50000"/>
              <a:gd name="adj2" fmla="val 48972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8900000" rev="0"/>
            </a:camera>
            <a:lightRig rig="legacyFlat2" dir="b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V="1">
            <a:off x="3019425" y="1535113"/>
            <a:ext cx="0" cy="1071562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8" name="Line 11"/>
          <p:cNvSpPr>
            <a:spLocks noChangeShapeType="1"/>
          </p:cNvSpPr>
          <p:nvPr/>
        </p:nvSpPr>
        <p:spPr bwMode="auto">
          <a:xfrm flipV="1">
            <a:off x="4910138" y="908050"/>
            <a:ext cx="0" cy="10715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6180138" y="1444625"/>
            <a:ext cx="1524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chemeClr val="tx1"/>
                </a:solidFill>
              </a:rPr>
              <a:t>Corrente</a:t>
            </a:r>
            <a:r>
              <a:rPr lang="en-US" altLang="it-IT" sz="2400" dirty="0">
                <a:solidFill>
                  <a:schemeClr val="tx1"/>
                </a:solidFill>
              </a:rPr>
              <a:t> I</a:t>
            </a:r>
            <a:endParaRPr lang="it-IT" altLang="it-IT" sz="2400" dirty="0">
              <a:solidFill>
                <a:schemeClr val="tx1"/>
              </a:solidFill>
            </a:endParaRPr>
          </a:p>
        </p:txBody>
      </p:sp>
      <p:sp>
        <p:nvSpPr>
          <p:cNvPr id="50190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850901"/>
          </a:xfrm>
        </p:spPr>
        <p:txBody>
          <a:bodyPr vert="horz"/>
          <a:lstStyle/>
          <a:p>
            <a:pPr eaLnBrk="1" hangingPunct="1"/>
            <a:r>
              <a:rPr lang="it-IT" altLang="it-IT" dirty="0" smtClean="0"/>
              <a:t>Legge di Ohm, resistenza, resistività</a:t>
            </a:r>
          </a:p>
        </p:txBody>
      </p:sp>
      <p:sp>
        <p:nvSpPr>
          <p:cNvPr id="50191" name="Line 20"/>
          <p:cNvSpPr>
            <a:spLocks noChangeShapeType="1"/>
          </p:cNvSpPr>
          <p:nvPr/>
        </p:nvSpPr>
        <p:spPr bwMode="auto">
          <a:xfrm flipH="1" flipV="1">
            <a:off x="1908175" y="2489200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2" name="Text Box 21"/>
          <p:cNvSpPr txBox="1">
            <a:spLocks noChangeArrowheads="1"/>
          </p:cNvSpPr>
          <p:nvPr/>
        </p:nvSpPr>
        <p:spPr bwMode="auto">
          <a:xfrm>
            <a:off x="900113" y="2128838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Area S</a:t>
            </a:r>
          </a:p>
        </p:txBody>
      </p:sp>
      <p:sp>
        <p:nvSpPr>
          <p:cNvPr id="50193" name="Line 22"/>
          <p:cNvSpPr>
            <a:spLocks noChangeShapeType="1"/>
          </p:cNvSpPr>
          <p:nvPr/>
        </p:nvSpPr>
        <p:spPr bwMode="auto">
          <a:xfrm flipV="1">
            <a:off x="3074988" y="2589213"/>
            <a:ext cx="25193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5580063" y="2416175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Lunghezza L</a:t>
            </a:r>
          </a:p>
        </p:txBody>
      </p:sp>
      <p:graphicFrame>
        <p:nvGraphicFramePr>
          <p:cNvPr id="5019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134467"/>
              </p:ext>
            </p:extLst>
          </p:nvPr>
        </p:nvGraphicFramePr>
        <p:xfrm>
          <a:off x="362713" y="3657066"/>
          <a:ext cx="1512887" cy="155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Equation" r:id="rId5" imgW="837836" imgH="863225" progId="Equation.3">
                  <p:embed/>
                </p:oleObj>
              </mc:Choice>
              <mc:Fallback>
                <p:oleObj name="Equation" r:id="rId5" imgW="837836" imgH="863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13" y="3657066"/>
                        <a:ext cx="1512887" cy="1556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Text Box 26"/>
          <p:cNvSpPr txBox="1">
            <a:spLocks noChangeArrowheads="1"/>
          </p:cNvSpPr>
          <p:nvPr/>
        </p:nvSpPr>
        <p:spPr bwMode="auto">
          <a:xfrm>
            <a:off x="2423989" y="3734979"/>
            <a:ext cx="67200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 smtClean="0">
                <a:solidFill>
                  <a:schemeClr val="tx1"/>
                </a:solidFill>
              </a:rPr>
              <a:t>Legge di Ohm, R </a:t>
            </a:r>
            <a:r>
              <a:rPr lang="it-IT" altLang="it-IT" sz="2200" dirty="0">
                <a:solidFill>
                  <a:schemeClr val="tx1"/>
                </a:solidFill>
              </a:rPr>
              <a:t>= resistenza: si misura in </a:t>
            </a:r>
            <a:r>
              <a:rPr lang="it-IT" altLang="it-IT" sz="2200" dirty="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it-IT" altLang="it-IT" sz="2200" dirty="0">
                <a:solidFill>
                  <a:schemeClr val="tx1"/>
                </a:solidFill>
              </a:rPr>
              <a:t> (Ohm)</a:t>
            </a:r>
          </a:p>
        </p:txBody>
      </p:sp>
      <p:sp>
        <p:nvSpPr>
          <p:cNvPr id="50197" name="Text Box 27"/>
          <p:cNvSpPr txBox="1">
            <a:spLocks noChangeArrowheads="1"/>
          </p:cNvSpPr>
          <p:nvPr/>
        </p:nvSpPr>
        <p:spPr bwMode="auto">
          <a:xfrm>
            <a:off x="2451421" y="4373296"/>
            <a:ext cx="57610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Symbol" panose="05050102010706020507" pitchFamily="18" charset="2"/>
              </a:rPr>
              <a:t>r </a:t>
            </a:r>
            <a:r>
              <a:rPr lang="it-IT" altLang="it-IT" sz="2400" dirty="0">
                <a:solidFill>
                  <a:schemeClr val="tx1"/>
                </a:solidFill>
              </a:rPr>
              <a:t>= resistività: si misura in </a:t>
            </a:r>
            <a:r>
              <a:rPr lang="it-IT" altLang="it-IT" sz="2400" dirty="0" err="1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it-IT" altLang="it-IT" sz="2400" dirty="0" err="1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</a:t>
            </a:r>
            <a:r>
              <a:rPr lang="it-IT" altLang="it-IT" sz="2400" dirty="0" err="1">
                <a:solidFill>
                  <a:schemeClr val="tx1"/>
                </a:solidFill>
                <a:sym typeface="Symbol" panose="05050102010706020507" pitchFamily="18" charset="2"/>
              </a:rPr>
              <a:t>m</a:t>
            </a:r>
            <a:endParaRPr lang="it-IT" altLang="it-IT" sz="24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È una proprietà specifica del materiale (non dipende dalla geometria)</a:t>
            </a:r>
            <a:endParaRPr lang="it-IT" altLang="it-IT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019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433886"/>
              </p:ext>
            </p:extLst>
          </p:nvPr>
        </p:nvGraphicFramePr>
        <p:xfrm>
          <a:off x="523875" y="5633771"/>
          <a:ext cx="1416050" cy="67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Equation" r:id="rId7" imgW="850531" imgH="406224" progId="Equation.3">
                  <p:embed/>
                </p:oleObj>
              </mc:Choice>
              <mc:Fallback>
                <p:oleObj name="Equation" r:id="rId7" imgW="85053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5633771"/>
                        <a:ext cx="1416050" cy="674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9" name="Text Box 29"/>
          <p:cNvSpPr txBox="1">
            <a:spLocks noChangeArrowheads="1"/>
          </p:cNvSpPr>
          <p:nvPr/>
        </p:nvSpPr>
        <p:spPr bwMode="auto">
          <a:xfrm>
            <a:off x="2500123" y="5838825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Symbol" panose="05050102010706020507" pitchFamily="18" charset="2"/>
              </a:rPr>
              <a:t>s </a:t>
            </a:r>
            <a:r>
              <a:rPr lang="it-IT" altLang="it-IT" sz="2400" dirty="0">
                <a:solidFill>
                  <a:schemeClr val="tx1"/>
                </a:solidFill>
              </a:rPr>
              <a:t>= conducibilità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17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4993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04D128-160E-452A-8815-876C8360428D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587375" y="1116013"/>
            <a:ext cx="83343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chemeClr val="tx1"/>
                </a:solidFill>
              </a:rPr>
              <a:t>La meccanica quantistica ci dice che gli elettroni urtano SOLO contro ioni “fuori posto” a causa di: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5056188" y="2212975"/>
            <a:ext cx="357663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1713" indent="-42068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9088" indent="-42068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8050" indent="-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65425" indent="-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22625" indent="-422275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79825" indent="-422275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37025" indent="-422275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94225" indent="-422275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600"/>
              <a:t>Vibrazioni degli ioni </a:t>
            </a:r>
            <a:r>
              <a:rPr lang="it-IT" altLang="it-IT" sz="2200"/>
              <a:t>(agitazione termica)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323850" y="2212975"/>
            <a:ext cx="4248150" cy="8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600" dirty="0">
                <a:solidFill>
                  <a:schemeClr val="tx1"/>
                </a:solidFill>
              </a:rPr>
              <a:t>Difetti del reticolo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</a:rPr>
              <a:t>(vacanze,  </a:t>
            </a:r>
            <a:r>
              <a:rPr lang="it-IT" altLang="it-IT" sz="2200" dirty="0" smtClean="0">
                <a:solidFill>
                  <a:schemeClr val="tx1"/>
                </a:solidFill>
              </a:rPr>
              <a:t>dislocazioni, …)</a:t>
            </a:r>
            <a:endParaRPr lang="it-IT" altLang="it-IT" sz="2200" dirty="0">
              <a:solidFill>
                <a:schemeClr val="tx1"/>
              </a:solidFill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609203" y="4077072"/>
            <a:ext cx="4013994" cy="193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chemeClr val="tx1"/>
                </a:solidFill>
              </a:rPr>
              <a:t>questi urti sono la causa fisica della resistenza </a:t>
            </a:r>
            <a:r>
              <a:rPr lang="it-IT" altLang="it-IT" sz="2400" b="1" dirty="0" smtClean="0">
                <a:solidFill>
                  <a:schemeClr val="tx1"/>
                </a:solidFill>
              </a:rPr>
              <a:t>elettrica, che nei metalli aumenta all’aumentare della temperatura</a:t>
            </a:r>
            <a:endParaRPr lang="it-IT" altLang="it-IT" sz="2400" b="1" dirty="0">
              <a:solidFill>
                <a:schemeClr val="tx1"/>
              </a:solidFill>
            </a:endParaRPr>
          </a:p>
        </p:txBody>
      </p:sp>
      <p:pic>
        <p:nvPicPr>
          <p:cNvPr id="235529" name="Picture 9" descr="Ret_fer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149600"/>
            <a:ext cx="30702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0" name="Picture 10" descr="Vac_fer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148013"/>
            <a:ext cx="30734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1" name="Picture 11" descr="Vacanz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148013"/>
            <a:ext cx="30734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2" name="Freeform 12"/>
          <p:cNvSpPr>
            <a:spLocks/>
          </p:cNvSpPr>
          <p:nvPr/>
        </p:nvSpPr>
        <p:spPr bwMode="auto">
          <a:xfrm>
            <a:off x="3857625" y="3160713"/>
            <a:ext cx="3317875" cy="2079625"/>
          </a:xfrm>
          <a:custGeom>
            <a:avLst/>
            <a:gdLst>
              <a:gd name="T0" fmla="*/ 0 w 1291"/>
              <a:gd name="T1" fmla="*/ 0 h 1331"/>
              <a:gd name="T2" fmla="*/ 2147483646 w 1291"/>
              <a:gd name="T3" fmla="*/ 2147483646 h 1331"/>
              <a:gd name="T4" fmla="*/ 2147483646 w 1291"/>
              <a:gd name="T5" fmla="*/ 2147483646 h 1331"/>
              <a:gd name="T6" fmla="*/ 2147483646 w 1291"/>
              <a:gd name="T7" fmla="*/ 2147483646 h 1331"/>
              <a:gd name="T8" fmla="*/ 2147483646 w 1291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1" h="1331">
                <a:moveTo>
                  <a:pt x="0" y="0"/>
                </a:moveTo>
                <a:cubicBezTo>
                  <a:pt x="16" y="53"/>
                  <a:pt x="10" y="247"/>
                  <a:pt x="99" y="318"/>
                </a:cubicBezTo>
                <a:cubicBezTo>
                  <a:pt x="188" y="389"/>
                  <a:pt x="399" y="381"/>
                  <a:pt x="536" y="427"/>
                </a:cubicBezTo>
                <a:cubicBezTo>
                  <a:pt x="673" y="473"/>
                  <a:pt x="797" y="445"/>
                  <a:pt x="923" y="596"/>
                </a:cubicBezTo>
                <a:cubicBezTo>
                  <a:pt x="1049" y="747"/>
                  <a:pt x="1214" y="1178"/>
                  <a:pt x="1291" y="1331"/>
                </a:cubicBezTo>
              </a:path>
            </a:pathLst>
          </a:custGeom>
          <a:noFill/>
          <a:ln w="44450" cap="flat" cmpd="sng">
            <a:solidFill>
              <a:srgbClr val="00CC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Qual è l’origine della resistenza elettrica?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18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  <p:bldP spid="235523" grpId="0" autoUpdateAnimBg="0"/>
      <p:bldP spid="235524" grpId="0" autoUpdateAnimBg="0"/>
      <p:bldP spid="235525" grpId="0" autoUpdateAnimBg="0"/>
      <p:bldP spid="2355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A512CB1-1D16-49C3-A4E5-86E670533BC6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2229" name="Rectangle 19"/>
          <p:cNvSpPr>
            <a:spLocks noGrp="1" noChangeArrowheads="1"/>
          </p:cNvSpPr>
          <p:nvPr>
            <p:ph type="title"/>
          </p:nvPr>
        </p:nvSpPr>
        <p:spPr>
          <a:xfrm>
            <a:off x="468313" y="-26988"/>
            <a:ext cx="8229600" cy="850901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Semiconduttori e metalli: resistività</a:t>
            </a:r>
          </a:p>
        </p:txBody>
      </p:sp>
      <p:grpSp>
        <p:nvGrpSpPr>
          <p:cNvPr id="52230" name="Group 63"/>
          <p:cNvGrpSpPr>
            <a:grpSpLocks/>
          </p:cNvGrpSpPr>
          <p:nvPr/>
        </p:nvGrpSpPr>
        <p:grpSpPr bwMode="auto">
          <a:xfrm>
            <a:off x="-52388" y="1069975"/>
            <a:ext cx="3255963" cy="5230813"/>
            <a:chOff x="1945" y="674"/>
            <a:chExt cx="2051" cy="3295"/>
          </a:xfrm>
        </p:grpSpPr>
        <p:sp>
          <p:nvSpPr>
            <p:cNvPr id="52255" name="Rectangle 8"/>
            <p:cNvSpPr>
              <a:spLocks noChangeArrowheads="1"/>
            </p:cNvSpPr>
            <p:nvPr/>
          </p:nvSpPr>
          <p:spPr bwMode="auto">
            <a:xfrm>
              <a:off x="2107" y="674"/>
              <a:ext cx="1761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Semiconduttori: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Resistività elevata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</a:rPr>
                <a:t>(Si: 3</a:t>
              </a:r>
              <a:r>
                <a:rPr lang="en-US" altLang="it-IT" sz="2200">
                  <a:solidFill>
                    <a:schemeClr val="tx1"/>
                  </a:solidFill>
                </a:rPr>
                <a:t>·</a:t>
              </a:r>
              <a:r>
                <a:rPr lang="it-IT" altLang="it-IT" sz="2200">
                  <a:solidFill>
                    <a:schemeClr val="tx1"/>
                  </a:solidFill>
                </a:rPr>
                <a:t>10</a:t>
              </a:r>
              <a:r>
                <a:rPr lang="it-IT" altLang="it-IT" sz="2200" baseline="30000">
                  <a:solidFill>
                    <a:schemeClr val="tx1"/>
                  </a:solidFill>
                </a:rPr>
                <a:t>3</a:t>
              </a:r>
              <a:r>
                <a:rPr lang="it-IT" altLang="it-IT" sz="2200">
                  <a:solidFill>
                    <a:schemeClr val="tx1"/>
                  </a:solidFill>
                </a:rPr>
                <a:t> </a:t>
              </a:r>
              <a:r>
                <a:rPr lang="it-IT" altLang="it-IT" sz="2200">
                  <a:solidFill>
                    <a:schemeClr val="tx1"/>
                  </a:solidFill>
                  <a:latin typeface="Symbol" panose="05050102010706020507" pitchFamily="18" charset="2"/>
                </a:rPr>
                <a:t>W</a:t>
              </a:r>
              <a:r>
                <a:rPr lang="en-US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·</a:t>
              </a:r>
              <a:r>
                <a:rPr lang="it-IT" altLang="it-IT" sz="2200">
                  <a:solidFill>
                    <a:schemeClr val="tx1"/>
                  </a:solidFill>
                </a:rPr>
                <a:t>m)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</a:rPr>
                <a:t>che diminuisce con T</a:t>
              </a:r>
              <a:endParaRPr lang="it-IT" altLang="it-IT" sz="22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56" name="Freeform 11"/>
            <p:cNvSpPr>
              <a:spLocks/>
            </p:cNvSpPr>
            <p:nvPr/>
          </p:nvSpPr>
          <p:spPr bwMode="auto">
            <a:xfrm>
              <a:off x="2392" y="1897"/>
              <a:ext cx="1195" cy="943"/>
            </a:xfrm>
            <a:custGeom>
              <a:avLst/>
              <a:gdLst>
                <a:gd name="T0" fmla="*/ 0 w 1069"/>
                <a:gd name="T1" fmla="*/ 0 h 601"/>
                <a:gd name="T2" fmla="*/ 83 w 1069"/>
                <a:gd name="T3" fmla="*/ 2341 h 601"/>
                <a:gd name="T4" fmla="*/ 169 w 1069"/>
                <a:gd name="T5" fmla="*/ 4698 h 601"/>
                <a:gd name="T6" fmla="*/ 267 w 1069"/>
                <a:gd name="T7" fmla="*/ 6984 h 601"/>
                <a:gd name="T8" fmla="*/ 369 w 1069"/>
                <a:gd name="T9" fmla="*/ 9177 h 601"/>
                <a:gd name="T10" fmla="*/ 420 w 1069"/>
                <a:gd name="T11" fmla="*/ 10205 h 601"/>
                <a:gd name="T12" fmla="*/ 476 w 1069"/>
                <a:gd name="T13" fmla="*/ 11228 h 601"/>
                <a:gd name="T14" fmla="*/ 533 w 1069"/>
                <a:gd name="T15" fmla="*/ 12195 h 601"/>
                <a:gd name="T16" fmla="*/ 596 w 1069"/>
                <a:gd name="T17" fmla="*/ 13164 h 601"/>
                <a:gd name="T18" fmla="*/ 664 w 1069"/>
                <a:gd name="T19" fmla="*/ 14004 h 601"/>
                <a:gd name="T20" fmla="*/ 733 w 1069"/>
                <a:gd name="T21" fmla="*/ 14845 h 601"/>
                <a:gd name="T22" fmla="*/ 809 w 1069"/>
                <a:gd name="T23" fmla="*/ 15626 h 601"/>
                <a:gd name="T24" fmla="*/ 890 w 1069"/>
                <a:gd name="T25" fmla="*/ 16328 h 601"/>
                <a:gd name="T26" fmla="*/ 978 w 1069"/>
                <a:gd name="T27" fmla="*/ 16998 h 601"/>
                <a:gd name="T28" fmla="*/ 1078 w 1069"/>
                <a:gd name="T29" fmla="*/ 17603 h 601"/>
                <a:gd name="T30" fmla="*/ 1185 w 1069"/>
                <a:gd name="T31" fmla="*/ 18118 h 601"/>
                <a:gd name="T32" fmla="*/ 1297 w 1069"/>
                <a:gd name="T33" fmla="*/ 18669 h 601"/>
                <a:gd name="T34" fmla="*/ 1423 w 1069"/>
                <a:gd name="T35" fmla="*/ 19055 h 601"/>
                <a:gd name="T36" fmla="*/ 1550 w 1069"/>
                <a:gd name="T37" fmla="*/ 19503 h 601"/>
                <a:gd name="T38" fmla="*/ 1675 w 1069"/>
                <a:gd name="T39" fmla="*/ 19875 h 601"/>
                <a:gd name="T40" fmla="*/ 1803 w 1069"/>
                <a:gd name="T41" fmla="*/ 20203 h 601"/>
                <a:gd name="T42" fmla="*/ 1927 w 1069"/>
                <a:gd name="T43" fmla="*/ 20534 h 601"/>
                <a:gd name="T44" fmla="*/ 2050 w 1069"/>
                <a:gd name="T45" fmla="*/ 20792 h 601"/>
                <a:gd name="T46" fmla="*/ 2168 w 1069"/>
                <a:gd name="T47" fmla="*/ 21057 h 601"/>
                <a:gd name="T48" fmla="*/ 2276 w 1069"/>
                <a:gd name="T49" fmla="*/ 21261 h 601"/>
                <a:gd name="T50" fmla="*/ 2373 w 1069"/>
                <a:gd name="T51" fmla="*/ 21480 h 601"/>
                <a:gd name="T52" fmla="*/ 2467 w 1069"/>
                <a:gd name="T53" fmla="*/ 21680 h 601"/>
                <a:gd name="T54" fmla="*/ 2544 w 1069"/>
                <a:gd name="T55" fmla="*/ 21865 h 601"/>
                <a:gd name="T56" fmla="*/ 2606 w 1069"/>
                <a:gd name="T57" fmla="*/ 22026 h 6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69" h="601">
                  <a:moveTo>
                    <a:pt x="0" y="0"/>
                  </a:moveTo>
                  <a:lnTo>
                    <a:pt x="34" y="64"/>
                  </a:lnTo>
                  <a:lnTo>
                    <a:pt x="70" y="128"/>
                  </a:lnTo>
                  <a:lnTo>
                    <a:pt x="110" y="190"/>
                  </a:lnTo>
                  <a:lnTo>
                    <a:pt x="151" y="250"/>
                  </a:lnTo>
                  <a:lnTo>
                    <a:pt x="173" y="278"/>
                  </a:lnTo>
                  <a:lnTo>
                    <a:pt x="195" y="306"/>
                  </a:lnTo>
                  <a:lnTo>
                    <a:pt x="219" y="332"/>
                  </a:lnTo>
                  <a:lnTo>
                    <a:pt x="245" y="358"/>
                  </a:lnTo>
                  <a:lnTo>
                    <a:pt x="272" y="381"/>
                  </a:lnTo>
                  <a:lnTo>
                    <a:pt x="301" y="404"/>
                  </a:lnTo>
                  <a:lnTo>
                    <a:pt x="332" y="425"/>
                  </a:lnTo>
                  <a:lnTo>
                    <a:pt x="365" y="444"/>
                  </a:lnTo>
                  <a:lnTo>
                    <a:pt x="401" y="463"/>
                  </a:lnTo>
                  <a:lnTo>
                    <a:pt x="442" y="479"/>
                  </a:lnTo>
                  <a:lnTo>
                    <a:pt x="486" y="493"/>
                  </a:lnTo>
                  <a:lnTo>
                    <a:pt x="532" y="508"/>
                  </a:lnTo>
                  <a:lnTo>
                    <a:pt x="584" y="519"/>
                  </a:lnTo>
                  <a:lnTo>
                    <a:pt x="635" y="531"/>
                  </a:lnTo>
                  <a:lnTo>
                    <a:pt x="687" y="541"/>
                  </a:lnTo>
                  <a:lnTo>
                    <a:pt x="740" y="550"/>
                  </a:lnTo>
                  <a:lnTo>
                    <a:pt x="791" y="559"/>
                  </a:lnTo>
                  <a:lnTo>
                    <a:pt x="841" y="566"/>
                  </a:lnTo>
                  <a:lnTo>
                    <a:pt x="889" y="573"/>
                  </a:lnTo>
                  <a:lnTo>
                    <a:pt x="933" y="579"/>
                  </a:lnTo>
                  <a:lnTo>
                    <a:pt x="974" y="585"/>
                  </a:lnTo>
                  <a:lnTo>
                    <a:pt x="1012" y="590"/>
                  </a:lnTo>
                  <a:lnTo>
                    <a:pt x="1043" y="595"/>
                  </a:lnTo>
                  <a:lnTo>
                    <a:pt x="1068" y="600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2257" name="Group 34"/>
            <p:cNvGrpSpPr>
              <a:grpSpLocks/>
            </p:cNvGrpSpPr>
            <p:nvPr/>
          </p:nvGrpSpPr>
          <p:grpSpPr bwMode="auto">
            <a:xfrm>
              <a:off x="2087" y="1690"/>
              <a:ext cx="1681" cy="1513"/>
              <a:chOff x="3163" y="1690"/>
              <a:chExt cx="2257" cy="1505"/>
            </a:xfrm>
          </p:grpSpPr>
          <p:sp>
            <p:nvSpPr>
              <p:cNvPr id="52261" name="Line 15"/>
              <p:cNvSpPr>
                <a:spLocks noChangeShapeType="1"/>
              </p:cNvSpPr>
              <p:nvPr/>
            </p:nvSpPr>
            <p:spPr bwMode="auto">
              <a:xfrm>
                <a:off x="3305" y="1690"/>
                <a:ext cx="0" cy="1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62" name="Line 16"/>
              <p:cNvSpPr>
                <a:spLocks noChangeShapeType="1"/>
              </p:cNvSpPr>
              <p:nvPr/>
            </p:nvSpPr>
            <p:spPr bwMode="auto">
              <a:xfrm>
                <a:off x="3163" y="3018"/>
                <a:ext cx="2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52258" name="Text Box 17"/>
            <p:cNvSpPr txBox="1">
              <a:spLocks noChangeArrowheads="1"/>
            </p:cNvSpPr>
            <p:nvPr/>
          </p:nvSpPr>
          <p:spPr bwMode="auto">
            <a:xfrm>
              <a:off x="1945" y="1576"/>
              <a:ext cx="2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52259" name="Text Box 18"/>
            <p:cNvSpPr txBox="1">
              <a:spLocks noChangeArrowheads="1"/>
            </p:cNvSpPr>
            <p:nvPr/>
          </p:nvSpPr>
          <p:spPr bwMode="auto">
            <a:xfrm>
              <a:off x="3502" y="3012"/>
              <a:ext cx="29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52260" name="Rectangle 39"/>
            <p:cNvSpPr>
              <a:spLocks noChangeArrowheads="1"/>
            </p:cNvSpPr>
            <p:nvPr/>
          </p:nvSpPr>
          <p:spPr bwMode="auto">
            <a:xfrm>
              <a:off x="1999" y="3284"/>
              <a:ext cx="1997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chemeClr val="tx1"/>
                  </a:solidFill>
                  <a:sym typeface="Wingdings" panose="05000000000000000000" pitchFamily="2" charset="2"/>
                </a:rPr>
                <a:t></a:t>
              </a:r>
              <a:r>
                <a:rPr lang="it-IT" altLang="it-IT" sz="2200">
                  <a:solidFill>
                    <a:schemeClr val="tx1"/>
                  </a:solidFill>
                </a:rPr>
                <a:t> Molto </a:t>
              </a: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sensibile a: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illuminazione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Impurezze (pochi atomi)</a:t>
              </a:r>
            </a:p>
          </p:txBody>
        </p:sp>
      </p:grpSp>
      <p:sp>
        <p:nvSpPr>
          <p:cNvPr id="52231" name="Text Box 42"/>
          <p:cNvSpPr txBox="1">
            <a:spLocks noChangeArrowheads="1"/>
          </p:cNvSpPr>
          <p:nvPr/>
        </p:nvSpPr>
        <p:spPr bwMode="auto">
          <a:xfrm>
            <a:off x="5967413" y="2479675"/>
            <a:ext cx="9159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r</a:t>
            </a:r>
          </a:p>
        </p:txBody>
      </p:sp>
      <p:sp>
        <p:nvSpPr>
          <p:cNvPr id="52232" name="Line 59"/>
          <p:cNvSpPr>
            <a:spLocks noChangeShapeType="1"/>
          </p:cNvSpPr>
          <p:nvPr/>
        </p:nvSpPr>
        <p:spPr bwMode="auto">
          <a:xfrm>
            <a:off x="3203575" y="908050"/>
            <a:ext cx="0" cy="5473700"/>
          </a:xfrm>
          <a:prstGeom prst="line">
            <a:avLst/>
          </a:prstGeom>
          <a:noFill/>
          <a:ln w="6350">
            <a:solidFill>
              <a:srgbClr val="96969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2233" name="Group 68"/>
          <p:cNvGrpSpPr>
            <a:grpSpLocks/>
          </p:cNvGrpSpPr>
          <p:nvPr/>
        </p:nvGrpSpPr>
        <p:grpSpPr bwMode="auto">
          <a:xfrm>
            <a:off x="2973388" y="1069975"/>
            <a:ext cx="3292475" cy="5230813"/>
            <a:chOff x="1873" y="674"/>
            <a:chExt cx="2074" cy="3295"/>
          </a:xfrm>
        </p:grpSpPr>
        <p:sp>
          <p:nvSpPr>
            <p:cNvPr id="52246" name="Text Box 26"/>
            <p:cNvSpPr txBox="1">
              <a:spLocks noChangeArrowheads="1"/>
            </p:cNvSpPr>
            <p:nvPr/>
          </p:nvSpPr>
          <p:spPr bwMode="auto">
            <a:xfrm>
              <a:off x="1873" y="1530"/>
              <a:ext cx="577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</a:p>
          </p:txBody>
        </p:sp>
        <p:sp>
          <p:nvSpPr>
            <p:cNvPr id="52247" name="Arc 27"/>
            <p:cNvSpPr>
              <a:spLocks/>
            </p:cNvSpPr>
            <p:nvPr/>
          </p:nvSpPr>
          <p:spPr bwMode="auto">
            <a:xfrm flipV="1">
              <a:off x="2326" y="1113"/>
              <a:ext cx="1453" cy="1647"/>
            </a:xfrm>
            <a:custGeom>
              <a:avLst/>
              <a:gdLst>
                <a:gd name="T0" fmla="*/ 0 w 18315"/>
                <a:gd name="T1" fmla="*/ 0 h 21600"/>
                <a:gd name="T2" fmla="*/ 0 w 18315"/>
                <a:gd name="T3" fmla="*/ 0 h 21600"/>
                <a:gd name="T4" fmla="*/ 0 w 183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15" h="21600" fill="none" extrusionOk="0">
                  <a:moveTo>
                    <a:pt x="0" y="0"/>
                  </a:moveTo>
                  <a:cubicBezTo>
                    <a:pt x="7446" y="0"/>
                    <a:pt x="14367" y="3835"/>
                    <a:pt x="18314" y="10149"/>
                  </a:cubicBezTo>
                </a:path>
                <a:path w="18315" h="21600" stroke="0" extrusionOk="0">
                  <a:moveTo>
                    <a:pt x="0" y="0"/>
                  </a:moveTo>
                  <a:cubicBezTo>
                    <a:pt x="7446" y="0"/>
                    <a:pt x="14367" y="3835"/>
                    <a:pt x="18314" y="10149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48" name="Line 29"/>
            <p:cNvSpPr>
              <a:spLocks noChangeShapeType="1"/>
            </p:cNvSpPr>
            <p:nvPr/>
          </p:nvSpPr>
          <p:spPr bwMode="auto">
            <a:xfrm>
              <a:off x="2253" y="2760"/>
              <a:ext cx="1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9" name="Text Box 30"/>
            <p:cNvSpPr txBox="1">
              <a:spLocks noChangeArrowheads="1"/>
            </p:cNvSpPr>
            <p:nvPr/>
          </p:nvSpPr>
          <p:spPr bwMode="auto">
            <a:xfrm>
              <a:off x="1988" y="2495"/>
              <a:ext cx="35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r>
                <a:rPr lang="it-IT" altLang="it-IT" sz="220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2250" name="Line 36"/>
            <p:cNvSpPr>
              <a:spLocks noChangeShapeType="1"/>
            </p:cNvSpPr>
            <p:nvPr/>
          </p:nvSpPr>
          <p:spPr bwMode="auto">
            <a:xfrm>
              <a:off x="2332" y="1688"/>
              <a:ext cx="0" cy="15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51" name="Line 37"/>
            <p:cNvSpPr>
              <a:spLocks noChangeShapeType="1"/>
            </p:cNvSpPr>
            <p:nvPr/>
          </p:nvSpPr>
          <p:spPr bwMode="auto">
            <a:xfrm>
              <a:off x="2190" y="3016"/>
              <a:ext cx="1679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52" name="Rectangle 38"/>
            <p:cNvSpPr>
              <a:spLocks noChangeArrowheads="1"/>
            </p:cNvSpPr>
            <p:nvPr/>
          </p:nvSpPr>
          <p:spPr bwMode="auto">
            <a:xfrm>
              <a:off x="2025" y="674"/>
              <a:ext cx="1922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Metalli: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Resistività bassa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(Cu: 2·10</a:t>
              </a:r>
              <a:r>
                <a:rPr lang="it-IT" altLang="it-IT" sz="2200" baseline="30000">
                  <a:solidFill>
                    <a:schemeClr val="tx1"/>
                  </a:solidFill>
                  <a:cs typeface="Arial" panose="020B0604020202020204" pitchFamily="34" charset="0"/>
                </a:rPr>
                <a:t>-8</a:t>
              </a: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it-IT" altLang="it-IT" sz="2200">
                  <a:solidFill>
                    <a:schemeClr val="tx1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W</a:t>
              </a:r>
              <a:r>
                <a:rPr lang="en-US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·</a:t>
              </a: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m)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che aumenta con T</a:t>
              </a:r>
            </a:p>
          </p:txBody>
        </p:sp>
        <p:sp>
          <p:nvSpPr>
            <p:cNvPr id="52253" name="Rectangle 40"/>
            <p:cNvSpPr>
              <a:spLocks noChangeArrowheads="1"/>
            </p:cNvSpPr>
            <p:nvPr/>
          </p:nvSpPr>
          <p:spPr bwMode="auto">
            <a:xfrm>
              <a:off x="2258" y="3284"/>
              <a:ext cx="1594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Wingdings" panose="05000000000000000000" pitchFamily="2" charset="2"/>
                <a:buChar char="ð"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Poco sensibile a: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illuminazione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impurezze</a:t>
              </a:r>
            </a:p>
          </p:txBody>
        </p:sp>
        <p:sp>
          <p:nvSpPr>
            <p:cNvPr id="52254" name="Text Box 66"/>
            <p:cNvSpPr txBox="1">
              <a:spLocks noChangeArrowheads="1"/>
            </p:cNvSpPr>
            <p:nvPr/>
          </p:nvSpPr>
          <p:spPr bwMode="auto">
            <a:xfrm>
              <a:off x="3633" y="3013"/>
              <a:ext cx="22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52234" name="Group 69"/>
          <p:cNvGrpSpPr>
            <a:grpSpLocks/>
          </p:cNvGrpSpPr>
          <p:nvPr/>
        </p:nvGrpSpPr>
        <p:grpSpPr bwMode="auto">
          <a:xfrm>
            <a:off x="6156325" y="908050"/>
            <a:ext cx="3049588" cy="5473700"/>
            <a:chOff x="3878" y="572"/>
            <a:chExt cx="1921" cy="3448"/>
          </a:xfrm>
        </p:grpSpPr>
        <p:sp>
          <p:nvSpPr>
            <p:cNvPr id="52235" name="Text Box 25"/>
            <p:cNvSpPr txBox="1">
              <a:spLocks noChangeArrowheads="1"/>
            </p:cNvSpPr>
            <p:nvPr/>
          </p:nvSpPr>
          <p:spPr bwMode="auto">
            <a:xfrm>
              <a:off x="5223" y="3029"/>
              <a:ext cx="5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113" y="2765"/>
              <a:ext cx="1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37" name="Text Box 45"/>
            <p:cNvSpPr txBox="1">
              <a:spLocks noChangeArrowheads="1"/>
            </p:cNvSpPr>
            <p:nvPr/>
          </p:nvSpPr>
          <p:spPr bwMode="auto">
            <a:xfrm>
              <a:off x="3885" y="2457"/>
              <a:ext cx="35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Symbol" panose="05050102010706020507" pitchFamily="18" charset="2"/>
                </a:rPr>
                <a:t>r</a:t>
              </a:r>
              <a:r>
                <a:rPr lang="it-IT" altLang="it-IT" sz="2200" baseline="-25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2238" name="Line 46"/>
            <p:cNvSpPr>
              <a:spLocks noChangeShapeType="1"/>
            </p:cNvSpPr>
            <p:nvPr/>
          </p:nvSpPr>
          <p:spPr bwMode="auto">
            <a:xfrm>
              <a:off x="4195" y="1693"/>
              <a:ext cx="0" cy="15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39" name="Line 47"/>
            <p:cNvSpPr>
              <a:spLocks noChangeShapeType="1"/>
            </p:cNvSpPr>
            <p:nvPr/>
          </p:nvSpPr>
          <p:spPr bwMode="auto">
            <a:xfrm>
              <a:off x="4059" y="3022"/>
              <a:ext cx="1542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0" name="Rectangle 48"/>
            <p:cNvSpPr>
              <a:spLocks noChangeArrowheads="1"/>
            </p:cNvSpPr>
            <p:nvPr/>
          </p:nvSpPr>
          <p:spPr bwMode="auto">
            <a:xfrm>
              <a:off x="3878" y="679"/>
              <a:ext cx="1921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Superconduttori: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</a:rPr>
                <a:t>R</a:t>
              </a: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esistività nulla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al di sotto della temperatura critica T</a:t>
              </a:r>
              <a:r>
                <a:rPr lang="it-IT" altLang="it-IT" sz="2200" baseline="-25000">
                  <a:solidFill>
                    <a:schemeClr val="tx1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2241" name="Rectangle 49"/>
            <p:cNvSpPr>
              <a:spLocks noChangeArrowheads="1"/>
            </p:cNvSpPr>
            <p:nvPr/>
          </p:nvSpPr>
          <p:spPr bwMode="auto">
            <a:xfrm>
              <a:off x="4083" y="3289"/>
              <a:ext cx="1700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 typeface="Wingdings" panose="05000000000000000000" pitchFamily="2" charset="2"/>
                <a:buChar char="ð"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Molto sensibile al campo magnetico </a:t>
              </a:r>
            </a:p>
            <a:p>
              <a:pPr algn="ctr">
                <a:spcBef>
                  <a:spcPct val="0"/>
                </a:spcBef>
                <a:buFont typeface="Wingdings" panose="05000000000000000000" pitchFamily="2" charset="2"/>
                <a:buChar char="ð"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espulsione</a:t>
              </a:r>
            </a:p>
          </p:txBody>
        </p:sp>
        <p:sp>
          <p:nvSpPr>
            <p:cNvPr id="52242" name="Freeform 53"/>
            <p:cNvSpPr>
              <a:spLocks/>
            </p:cNvSpPr>
            <p:nvPr/>
          </p:nvSpPr>
          <p:spPr bwMode="auto">
            <a:xfrm>
              <a:off x="4195" y="2750"/>
              <a:ext cx="363" cy="272"/>
            </a:xfrm>
            <a:custGeom>
              <a:avLst/>
              <a:gdLst>
                <a:gd name="T0" fmla="*/ 0 w 453"/>
                <a:gd name="T1" fmla="*/ 272 h 272"/>
                <a:gd name="T2" fmla="*/ 77 w 453"/>
                <a:gd name="T3" fmla="*/ 272 h 272"/>
                <a:gd name="T4" fmla="*/ 77 w 453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3" h="272">
                  <a:moveTo>
                    <a:pt x="0" y="272"/>
                  </a:moveTo>
                  <a:lnTo>
                    <a:pt x="453" y="272"/>
                  </a:lnTo>
                  <a:lnTo>
                    <a:pt x="453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3" name="Freeform 56"/>
            <p:cNvSpPr>
              <a:spLocks/>
            </p:cNvSpPr>
            <p:nvPr/>
          </p:nvSpPr>
          <p:spPr bwMode="auto">
            <a:xfrm>
              <a:off x="4558" y="2024"/>
              <a:ext cx="907" cy="726"/>
            </a:xfrm>
            <a:custGeom>
              <a:avLst/>
              <a:gdLst>
                <a:gd name="T0" fmla="*/ 0 w 907"/>
                <a:gd name="T1" fmla="*/ 726 h 726"/>
                <a:gd name="T2" fmla="*/ 363 w 907"/>
                <a:gd name="T3" fmla="*/ 590 h 726"/>
                <a:gd name="T4" fmla="*/ 681 w 907"/>
                <a:gd name="T5" fmla="*/ 317 h 726"/>
                <a:gd name="T6" fmla="*/ 907 w 907"/>
                <a:gd name="T7" fmla="*/ 0 h 7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726">
                  <a:moveTo>
                    <a:pt x="0" y="726"/>
                  </a:moveTo>
                  <a:cubicBezTo>
                    <a:pt x="125" y="692"/>
                    <a:pt x="250" y="658"/>
                    <a:pt x="363" y="590"/>
                  </a:cubicBezTo>
                  <a:cubicBezTo>
                    <a:pt x="476" y="522"/>
                    <a:pt x="590" y="415"/>
                    <a:pt x="681" y="317"/>
                  </a:cubicBezTo>
                  <a:cubicBezTo>
                    <a:pt x="772" y="219"/>
                    <a:pt x="839" y="109"/>
                    <a:pt x="907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4" name="Line 60"/>
            <p:cNvSpPr>
              <a:spLocks noChangeShapeType="1"/>
            </p:cNvSpPr>
            <p:nvPr/>
          </p:nvSpPr>
          <p:spPr bwMode="auto">
            <a:xfrm>
              <a:off x="3924" y="572"/>
              <a:ext cx="0" cy="344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5" name="Text Box 67"/>
            <p:cNvSpPr txBox="1">
              <a:spLocks noChangeArrowheads="1"/>
            </p:cNvSpPr>
            <p:nvPr/>
          </p:nvSpPr>
          <p:spPr bwMode="auto">
            <a:xfrm>
              <a:off x="4422" y="3016"/>
              <a:ext cx="31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</a:rPr>
                <a:t>T</a:t>
              </a:r>
              <a:r>
                <a:rPr lang="it-IT" altLang="it-IT" sz="2200" baseline="-25000">
                  <a:solidFill>
                    <a:schemeClr val="tx1"/>
                  </a:solidFill>
                </a:rPr>
                <a:t>c</a:t>
              </a:r>
              <a:endParaRPr lang="it-IT" altLang="it-IT" sz="2200">
                <a:solidFill>
                  <a:schemeClr val="tx1"/>
                </a:solidFill>
              </a:endParaRP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19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20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60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0B1E42-ABC9-4B00-9404-84819FEB7F9D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47813" y="5373688"/>
            <a:ext cx="7285037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Un elettrone può saltare da un livello all’altro assorbendo o emettendo un fotone di frequenza proporzionale alla differenza di energia, secondo la relazione </a:t>
            </a: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200">
                <a:solidFill>
                  <a:schemeClr val="tx1"/>
                </a:solidFill>
              </a:rPr>
              <a:t>E=h</a:t>
            </a: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539750" y="5546725"/>
            <a:ext cx="539750" cy="493713"/>
          </a:xfrm>
          <a:prstGeom prst="rightArrow">
            <a:avLst>
              <a:gd name="adj1" fmla="val 50000"/>
              <a:gd name="adj2" fmla="val 27331"/>
            </a:avLst>
          </a:prstGeom>
          <a:solidFill>
            <a:srgbClr val="0000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66800" y="1911350"/>
            <a:ext cx="31845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Es. elettroni in un atomo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4365625" y="1787525"/>
            <a:ext cx="703263" cy="3463925"/>
            <a:chOff x="3043" y="1220"/>
            <a:chExt cx="480" cy="2364"/>
          </a:xfrm>
        </p:grpSpPr>
        <p:sp>
          <p:nvSpPr>
            <p:cNvPr id="56362" name="Line 8"/>
            <p:cNvSpPr>
              <a:spLocks noChangeShapeType="1"/>
            </p:cNvSpPr>
            <p:nvPr/>
          </p:nvSpPr>
          <p:spPr bwMode="auto">
            <a:xfrm flipV="1">
              <a:off x="3514" y="1220"/>
              <a:ext cx="9" cy="23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63" name="Text Box 9"/>
            <p:cNvSpPr txBox="1">
              <a:spLocks noChangeArrowheads="1"/>
            </p:cNvSpPr>
            <p:nvPr/>
          </p:nvSpPr>
          <p:spPr bwMode="auto">
            <a:xfrm rot="-5400000">
              <a:off x="2792" y="2207"/>
              <a:ext cx="81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</a:rPr>
                <a:t>energia</a:t>
              </a:r>
            </a:p>
          </p:txBody>
        </p:sp>
      </p:grp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5040313" y="4714875"/>
            <a:ext cx="3640137" cy="542925"/>
            <a:chOff x="3440" y="3218"/>
            <a:chExt cx="2483" cy="371"/>
          </a:xfrm>
        </p:grpSpPr>
        <p:sp>
          <p:nvSpPr>
            <p:cNvPr id="56360" name="Line 11"/>
            <p:cNvSpPr>
              <a:spLocks noChangeShapeType="1"/>
            </p:cNvSpPr>
            <p:nvPr/>
          </p:nvSpPr>
          <p:spPr bwMode="auto">
            <a:xfrm>
              <a:off x="3440" y="3434"/>
              <a:ext cx="18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61" name="Text Box 12"/>
            <p:cNvSpPr txBox="1">
              <a:spLocks noChangeArrowheads="1"/>
            </p:cNvSpPr>
            <p:nvPr/>
          </p:nvSpPr>
          <p:spPr bwMode="auto">
            <a:xfrm>
              <a:off x="5369" y="3218"/>
              <a:ext cx="554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000">
                  <a:solidFill>
                    <a:schemeClr val="tx1"/>
                  </a:solidFill>
                </a:rPr>
                <a:t>n=1</a:t>
              </a:r>
            </a:p>
          </p:txBody>
        </p:sp>
      </p:grpSp>
      <p:grpSp>
        <p:nvGrpSpPr>
          <p:cNvPr id="77837" name="Group 13"/>
          <p:cNvGrpSpPr>
            <a:grpSpLocks/>
          </p:cNvGrpSpPr>
          <p:nvPr/>
        </p:nvGrpSpPr>
        <p:grpSpPr bwMode="auto">
          <a:xfrm>
            <a:off x="5051425" y="3576638"/>
            <a:ext cx="3635375" cy="542925"/>
            <a:chOff x="3447" y="2441"/>
            <a:chExt cx="2482" cy="371"/>
          </a:xfrm>
        </p:grpSpPr>
        <p:sp>
          <p:nvSpPr>
            <p:cNvPr id="56358" name="Line 14"/>
            <p:cNvSpPr>
              <a:spLocks noChangeShapeType="1"/>
            </p:cNvSpPr>
            <p:nvPr/>
          </p:nvSpPr>
          <p:spPr bwMode="auto">
            <a:xfrm>
              <a:off x="3447" y="2637"/>
              <a:ext cx="18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9" name="Text Box 15"/>
            <p:cNvSpPr txBox="1">
              <a:spLocks noChangeArrowheads="1"/>
            </p:cNvSpPr>
            <p:nvPr/>
          </p:nvSpPr>
          <p:spPr bwMode="auto">
            <a:xfrm>
              <a:off x="5374" y="2441"/>
              <a:ext cx="55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000">
                  <a:solidFill>
                    <a:schemeClr val="tx1"/>
                  </a:solidFill>
                </a:rPr>
                <a:t>n=2</a:t>
              </a:r>
            </a:p>
          </p:txBody>
        </p:sp>
      </p:grpSp>
      <p:grpSp>
        <p:nvGrpSpPr>
          <p:cNvPr id="77840" name="Group 16"/>
          <p:cNvGrpSpPr>
            <a:grpSpLocks/>
          </p:cNvGrpSpPr>
          <p:nvPr/>
        </p:nvGrpSpPr>
        <p:grpSpPr bwMode="auto">
          <a:xfrm>
            <a:off x="5060950" y="2743200"/>
            <a:ext cx="3594100" cy="542925"/>
            <a:chOff x="3454" y="1872"/>
            <a:chExt cx="2452" cy="370"/>
          </a:xfrm>
        </p:grpSpPr>
        <p:sp>
          <p:nvSpPr>
            <p:cNvPr id="56356" name="Line 17"/>
            <p:cNvSpPr>
              <a:spLocks noChangeShapeType="1"/>
            </p:cNvSpPr>
            <p:nvPr/>
          </p:nvSpPr>
          <p:spPr bwMode="auto">
            <a:xfrm>
              <a:off x="3454" y="2029"/>
              <a:ext cx="18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7" name="Text Box 18"/>
            <p:cNvSpPr txBox="1">
              <a:spLocks noChangeArrowheads="1"/>
            </p:cNvSpPr>
            <p:nvPr/>
          </p:nvSpPr>
          <p:spPr bwMode="auto">
            <a:xfrm>
              <a:off x="5351" y="1872"/>
              <a:ext cx="55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000">
                  <a:solidFill>
                    <a:schemeClr val="tx1"/>
                  </a:solidFill>
                </a:rPr>
                <a:t>n=3</a:t>
              </a:r>
            </a:p>
          </p:txBody>
        </p:sp>
      </p:grp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5086350" y="2157413"/>
            <a:ext cx="3551238" cy="542925"/>
            <a:chOff x="3471" y="1472"/>
            <a:chExt cx="2423" cy="370"/>
          </a:xfrm>
        </p:grpSpPr>
        <p:sp>
          <p:nvSpPr>
            <p:cNvPr id="56354" name="Line 20"/>
            <p:cNvSpPr>
              <a:spLocks noChangeShapeType="1"/>
            </p:cNvSpPr>
            <p:nvPr/>
          </p:nvSpPr>
          <p:spPr bwMode="auto">
            <a:xfrm>
              <a:off x="3471" y="1669"/>
              <a:ext cx="18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5" name="Text Box 21"/>
            <p:cNvSpPr txBox="1">
              <a:spLocks noChangeArrowheads="1"/>
            </p:cNvSpPr>
            <p:nvPr/>
          </p:nvSpPr>
          <p:spPr bwMode="auto">
            <a:xfrm>
              <a:off x="5339" y="1472"/>
              <a:ext cx="55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000">
                  <a:solidFill>
                    <a:schemeClr val="tx1"/>
                  </a:solidFill>
                </a:rPr>
                <a:t>n=4</a:t>
              </a:r>
            </a:p>
          </p:txBody>
        </p:sp>
      </p:grp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5316538" y="2849563"/>
            <a:ext cx="292100" cy="2921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 flipH="1">
            <a:off x="5580063" y="4076700"/>
            <a:ext cx="1554162" cy="314325"/>
            <a:chOff x="4290" y="3027"/>
            <a:chExt cx="1060" cy="214"/>
          </a:xfrm>
        </p:grpSpPr>
        <p:sp>
          <p:nvSpPr>
            <p:cNvPr id="56352" name="Freeform 24"/>
            <p:cNvSpPr>
              <a:spLocks/>
            </p:cNvSpPr>
            <p:nvPr/>
          </p:nvSpPr>
          <p:spPr bwMode="auto">
            <a:xfrm>
              <a:off x="4290" y="3027"/>
              <a:ext cx="1003" cy="214"/>
            </a:xfrm>
            <a:custGeom>
              <a:avLst/>
              <a:gdLst>
                <a:gd name="T0" fmla="*/ 0 w 1420"/>
                <a:gd name="T1" fmla="*/ 181 h 214"/>
                <a:gd name="T2" fmla="*/ 9 w 1420"/>
                <a:gd name="T3" fmla="*/ 12 h 214"/>
                <a:gd name="T4" fmla="*/ 18 w 1420"/>
                <a:gd name="T5" fmla="*/ 211 h 214"/>
                <a:gd name="T6" fmla="*/ 27 w 1420"/>
                <a:gd name="T7" fmla="*/ 12 h 214"/>
                <a:gd name="T8" fmla="*/ 35 w 1420"/>
                <a:gd name="T9" fmla="*/ 211 h 214"/>
                <a:gd name="T10" fmla="*/ 44 w 1420"/>
                <a:gd name="T11" fmla="*/ 22 h 214"/>
                <a:gd name="T12" fmla="*/ 52 w 1420"/>
                <a:gd name="T13" fmla="*/ 211 h 214"/>
                <a:gd name="T14" fmla="*/ 59 w 1420"/>
                <a:gd name="T15" fmla="*/ 2 h 214"/>
                <a:gd name="T16" fmla="*/ 66 w 1420"/>
                <a:gd name="T17" fmla="*/ 211 h 214"/>
                <a:gd name="T18" fmla="*/ 75 w 1420"/>
                <a:gd name="T19" fmla="*/ 2 h 214"/>
                <a:gd name="T20" fmla="*/ 81 w 1420"/>
                <a:gd name="T21" fmla="*/ 201 h 214"/>
                <a:gd name="T22" fmla="*/ 88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3" name="Oval 25"/>
            <p:cNvSpPr>
              <a:spLocks noChangeArrowheads="1"/>
            </p:cNvSpPr>
            <p:nvPr/>
          </p:nvSpPr>
          <p:spPr bwMode="auto">
            <a:xfrm>
              <a:off x="5241" y="3046"/>
              <a:ext cx="109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5311775" y="4884738"/>
            <a:ext cx="292100" cy="2905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 flipV="1">
            <a:off x="5451475" y="3184525"/>
            <a:ext cx="0" cy="1644650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232650" y="3705225"/>
            <a:ext cx="292100" cy="29051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 flipV="1">
            <a:off x="7364413" y="4038600"/>
            <a:ext cx="15875" cy="787400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237413" y="4865688"/>
            <a:ext cx="292100" cy="29051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77855" name="Group 31"/>
          <p:cNvGrpSpPr>
            <a:grpSpLocks/>
          </p:cNvGrpSpPr>
          <p:nvPr/>
        </p:nvGrpSpPr>
        <p:grpSpPr bwMode="auto">
          <a:xfrm>
            <a:off x="7456488" y="4352925"/>
            <a:ext cx="1492250" cy="314325"/>
            <a:chOff x="4290" y="3027"/>
            <a:chExt cx="1060" cy="214"/>
          </a:xfrm>
        </p:grpSpPr>
        <p:sp>
          <p:nvSpPr>
            <p:cNvPr id="56350" name="Freeform 32"/>
            <p:cNvSpPr>
              <a:spLocks/>
            </p:cNvSpPr>
            <p:nvPr/>
          </p:nvSpPr>
          <p:spPr bwMode="auto">
            <a:xfrm>
              <a:off x="4290" y="3027"/>
              <a:ext cx="1003" cy="214"/>
            </a:xfrm>
            <a:custGeom>
              <a:avLst/>
              <a:gdLst>
                <a:gd name="T0" fmla="*/ 0 w 1420"/>
                <a:gd name="T1" fmla="*/ 181 h 214"/>
                <a:gd name="T2" fmla="*/ 9 w 1420"/>
                <a:gd name="T3" fmla="*/ 12 h 214"/>
                <a:gd name="T4" fmla="*/ 18 w 1420"/>
                <a:gd name="T5" fmla="*/ 211 h 214"/>
                <a:gd name="T6" fmla="*/ 27 w 1420"/>
                <a:gd name="T7" fmla="*/ 12 h 214"/>
                <a:gd name="T8" fmla="*/ 35 w 1420"/>
                <a:gd name="T9" fmla="*/ 211 h 214"/>
                <a:gd name="T10" fmla="*/ 44 w 1420"/>
                <a:gd name="T11" fmla="*/ 22 h 214"/>
                <a:gd name="T12" fmla="*/ 52 w 1420"/>
                <a:gd name="T13" fmla="*/ 211 h 214"/>
                <a:gd name="T14" fmla="*/ 59 w 1420"/>
                <a:gd name="T15" fmla="*/ 2 h 214"/>
                <a:gd name="T16" fmla="*/ 66 w 1420"/>
                <a:gd name="T17" fmla="*/ 211 h 214"/>
                <a:gd name="T18" fmla="*/ 75 w 1420"/>
                <a:gd name="T19" fmla="*/ 2 h 214"/>
                <a:gd name="T20" fmla="*/ 81 w 1420"/>
                <a:gd name="T21" fmla="*/ 201 h 214"/>
                <a:gd name="T22" fmla="*/ 88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351" name="Oval 33"/>
            <p:cNvSpPr>
              <a:spLocks noChangeArrowheads="1"/>
            </p:cNvSpPr>
            <p:nvPr/>
          </p:nvSpPr>
          <p:spPr bwMode="auto">
            <a:xfrm>
              <a:off x="5241" y="3046"/>
              <a:ext cx="109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77858" name="Oval 34"/>
          <p:cNvSpPr>
            <a:spLocks noChangeArrowheads="1"/>
          </p:cNvSpPr>
          <p:nvPr/>
        </p:nvSpPr>
        <p:spPr bwMode="auto">
          <a:xfrm>
            <a:off x="1404938" y="2982913"/>
            <a:ext cx="1949450" cy="190658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7859" name="Freeform 35"/>
          <p:cNvSpPr>
            <a:spLocks/>
          </p:cNvSpPr>
          <p:nvPr/>
        </p:nvSpPr>
        <p:spPr bwMode="auto">
          <a:xfrm>
            <a:off x="904875" y="2563813"/>
            <a:ext cx="2878138" cy="2706687"/>
          </a:xfrm>
          <a:custGeom>
            <a:avLst/>
            <a:gdLst>
              <a:gd name="T0" fmla="*/ 2147483646 w 1408"/>
              <a:gd name="T1" fmla="*/ 2147483646 h 1390"/>
              <a:gd name="T2" fmla="*/ 2147483646 w 1408"/>
              <a:gd name="T3" fmla="*/ 2147483646 h 1390"/>
              <a:gd name="T4" fmla="*/ 2147483646 w 1408"/>
              <a:gd name="T5" fmla="*/ 2147483646 h 1390"/>
              <a:gd name="T6" fmla="*/ 2147483646 w 1408"/>
              <a:gd name="T7" fmla="*/ 2147483646 h 1390"/>
              <a:gd name="T8" fmla="*/ 2147483646 w 1408"/>
              <a:gd name="T9" fmla="*/ 2147483646 h 1390"/>
              <a:gd name="T10" fmla="*/ 2147483646 w 1408"/>
              <a:gd name="T11" fmla="*/ 2147483646 h 1390"/>
              <a:gd name="T12" fmla="*/ 2147483646 w 1408"/>
              <a:gd name="T13" fmla="*/ 2147483646 h 1390"/>
              <a:gd name="T14" fmla="*/ 2147483646 w 1408"/>
              <a:gd name="T15" fmla="*/ 2147483646 h 1390"/>
              <a:gd name="T16" fmla="*/ 2147483646 w 1408"/>
              <a:gd name="T17" fmla="*/ 2147483646 h 1390"/>
              <a:gd name="T18" fmla="*/ 2147483646 w 1408"/>
              <a:gd name="T19" fmla="*/ 2147483646 h 1390"/>
              <a:gd name="T20" fmla="*/ 2147483646 w 1408"/>
              <a:gd name="T21" fmla="*/ 2147483646 h 1390"/>
              <a:gd name="T22" fmla="*/ 2147483646 w 1408"/>
              <a:gd name="T23" fmla="*/ 2147483646 h 1390"/>
              <a:gd name="T24" fmla="*/ 2147483646 w 1408"/>
              <a:gd name="T25" fmla="*/ 2147483646 h 1390"/>
              <a:gd name="T26" fmla="*/ 2147483646 w 1408"/>
              <a:gd name="T27" fmla="*/ 2147483646 h 1390"/>
              <a:gd name="T28" fmla="*/ 2147483646 w 1408"/>
              <a:gd name="T29" fmla="*/ 2147483646 h 139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408" h="1390">
                <a:moveTo>
                  <a:pt x="753" y="703"/>
                </a:moveTo>
                <a:cubicBezTo>
                  <a:pt x="637" y="592"/>
                  <a:pt x="557" y="342"/>
                  <a:pt x="554" y="226"/>
                </a:cubicBezTo>
                <a:cubicBezTo>
                  <a:pt x="551" y="110"/>
                  <a:pt x="670" y="0"/>
                  <a:pt x="733" y="7"/>
                </a:cubicBezTo>
                <a:cubicBezTo>
                  <a:pt x="796" y="14"/>
                  <a:pt x="965" y="72"/>
                  <a:pt x="932" y="266"/>
                </a:cubicBezTo>
                <a:cubicBezTo>
                  <a:pt x="899" y="460"/>
                  <a:pt x="565" y="982"/>
                  <a:pt x="534" y="1169"/>
                </a:cubicBezTo>
                <a:cubicBezTo>
                  <a:pt x="503" y="1356"/>
                  <a:pt x="680" y="1390"/>
                  <a:pt x="743" y="1388"/>
                </a:cubicBezTo>
                <a:cubicBezTo>
                  <a:pt x="806" y="1386"/>
                  <a:pt x="920" y="1278"/>
                  <a:pt x="912" y="1159"/>
                </a:cubicBezTo>
                <a:cubicBezTo>
                  <a:pt x="904" y="1040"/>
                  <a:pt x="811" y="785"/>
                  <a:pt x="693" y="673"/>
                </a:cubicBezTo>
                <a:cubicBezTo>
                  <a:pt x="575" y="561"/>
                  <a:pt x="321" y="482"/>
                  <a:pt x="207" y="484"/>
                </a:cubicBezTo>
                <a:cubicBezTo>
                  <a:pt x="93" y="486"/>
                  <a:pt x="0" y="619"/>
                  <a:pt x="8" y="683"/>
                </a:cubicBezTo>
                <a:cubicBezTo>
                  <a:pt x="16" y="747"/>
                  <a:pt x="59" y="899"/>
                  <a:pt x="256" y="871"/>
                </a:cubicBezTo>
                <a:cubicBezTo>
                  <a:pt x="453" y="843"/>
                  <a:pt x="1000" y="540"/>
                  <a:pt x="1190" y="514"/>
                </a:cubicBezTo>
                <a:cubicBezTo>
                  <a:pt x="1380" y="488"/>
                  <a:pt x="1388" y="650"/>
                  <a:pt x="1398" y="713"/>
                </a:cubicBezTo>
                <a:cubicBezTo>
                  <a:pt x="1408" y="776"/>
                  <a:pt x="1356" y="893"/>
                  <a:pt x="1249" y="891"/>
                </a:cubicBezTo>
                <a:cubicBezTo>
                  <a:pt x="1142" y="889"/>
                  <a:pt x="856" y="742"/>
                  <a:pt x="753" y="703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77860" name="Group 36"/>
          <p:cNvGrpSpPr>
            <a:grpSpLocks/>
          </p:cNvGrpSpPr>
          <p:nvPr/>
        </p:nvGrpSpPr>
        <p:grpSpPr bwMode="auto">
          <a:xfrm>
            <a:off x="2165350" y="3692525"/>
            <a:ext cx="473075" cy="469900"/>
            <a:chOff x="1742" y="2520"/>
            <a:chExt cx="323" cy="320"/>
          </a:xfrm>
        </p:grpSpPr>
        <p:sp>
          <p:nvSpPr>
            <p:cNvPr id="56346" name="Oval 37"/>
            <p:cNvSpPr>
              <a:spLocks noChangeArrowheads="1"/>
            </p:cNvSpPr>
            <p:nvPr/>
          </p:nvSpPr>
          <p:spPr bwMode="auto">
            <a:xfrm>
              <a:off x="1785" y="2520"/>
              <a:ext cx="198" cy="21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300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47" name="Oval 38"/>
            <p:cNvSpPr>
              <a:spLocks noChangeArrowheads="1"/>
            </p:cNvSpPr>
            <p:nvPr/>
          </p:nvSpPr>
          <p:spPr bwMode="auto">
            <a:xfrm>
              <a:off x="1742" y="2586"/>
              <a:ext cx="198" cy="21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300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48" name="Oval 39"/>
            <p:cNvSpPr>
              <a:spLocks noChangeArrowheads="1"/>
            </p:cNvSpPr>
            <p:nvPr/>
          </p:nvSpPr>
          <p:spPr bwMode="auto">
            <a:xfrm>
              <a:off x="1867" y="2572"/>
              <a:ext cx="198" cy="21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300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6349" name="Oval 40"/>
            <p:cNvSpPr>
              <a:spLocks noChangeArrowheads="1"/>
            </p:cNvSpPr>
            <p:nvPr/>
          </p:nvSpPr>
          <p:spPr bwMode="auto">
            <a:xfrm>
              <a:off x="1808" y="2621"/>
              <a:ext cx="198" cy="219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56344" name="Text Box 41"/>
          <p:cNvSpPr txBox="1">
            <a:spLocks noChangeArrowheads="1"/>
          </p:cNvSpPr>
          <p:nvPr/>
        </p:nvSpPr>
        <p:spPr bwMode="auto">
          <a:xfrm>
            <a:off x="142875" y="981075"/>
            <a:ext cx="896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Secondo i principi della meccanica quantistica, in sistemi legati, l’energia può assumere solo valori discreti detti </a:t>
            </a:r>
            <a:r>
              <a:rPr lang="it-IT" altLang="it-IT" sz="2200" b="1" i="1">
                <a:solidFill>
                  <a:schemeClr val="tx1"/>
                </a:solidFill>
              </a:rPr>
              <a:t>livelli.</a:t>
            </a:r>
            <a:endParaRPr lang="it-IT" altLang="it-IT" sz="2200">
              <a:solidFill>
                <a:schemeClr val="tx1"/>
              </a:solidFill>
            </a:endParaRPr>
          </a:p>
        </p:txBody>
      </p:sp>
      <p:sp>
        <p:nvSpPr>
          <p:cNvPr id="56345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Livelli di energia negli atomi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 animBg="1"/>
      <p:bldP spid="77830" grpId="0" autoUpdateAnimBg="0"/>
      <p:bldP spid="77846" grpId="0" animBg="1"/>
      <p:bldP spid="77850" grpId="0" animBg="1"/>
      <p:bldP spid="77851" grpId="0" animBg="1"/>
      <p:bldP spid="77852" grpId="0" animBg="1"/>
      <p:bldP spid="77853" grpId="0" animBg="1"/>
      <p:bldP spid="77854" grpId="0" animBg="1"/>
      <p:bldP spid="77858" grpId="0" animBg="1"/>
      <p:bldP spid="778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2959F3-F1C3-471A-8EF1-72C766FF9049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 rot="-5400000">
            <a:off x="4651375" y="3224213"/>
            <a:ext cx="1187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energia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5738813" y="5013325"/>
            <a:ext cx="2649537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5748338" y="3706813"/>
            <a:ext cx="267811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76" name="Line 7"/>
          <p:cNvSpPr>
            <a:spLocks noChangeShapeType="1"/>
          </p:cNvSpPr>
          <p:nvPr/>
        </p:nvSpPr>
        <p:spPr bwMode="auto">
          <a:xfrm>
            <a:off x="5748338" y="2717800"/>
            <a:ext cx="267811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754688" y="2168525"/>
            <a:ext cx="2705100" cy="796925"/>
          </a:xfrm>
          <a:prstGeom prst="rect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738813" y="4781550"/>
            <a:ext cx="2681287" cy="4476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754688" y="3400425"/>
            <a:ext cx="2681287" cy="620713"/>
          </a:xfrm>
          <a:prstGeom prst="rect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58380" name="Group 14"/>
          <p:cNvGrpSpPr>
            <a:grpSpLocks noChangeAspect="1"/>
          </p:cNvGrpSpPr>
          <p:nvPr/>
        </p:nvGrpSpPr>
        <p:grpSpPr bwMode="auto">
          <a:xfrm>
            <a:off x="3270250" y="3316288"/>
            <a:ext cx="1093788" cy="1069975"/>
            <a:chOff x="1764" y="1848"/>
            <a:chExt cx="1330" cy="1301"/>
          </a:xfrm>
        </p:grpSpPr>
        <p:sp>
          <p:nvSpPr>
            <p:cNvPr id="58497" name="Oval 15"/>
            <p:cNvSpPr>
              <a:spLocks noChangeAspect="1" noChangeArrowheads="1"/>
            </p:cNvSpPr>
            <p:nvPr/>
          </p:nvSpPr>
          <p:spPr bwMode="auto">
            <a:xfrm>
              <a:off x="1764" y="1848"/>
              <a:ext cx="1330" cy="1301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grpSp>
          <p:nvGrpSpPr>
            <p:cNvPr id="58498" name="Group 16"/>
            <p:cNvGrpSpPr>
              <a:grpSpLocks noChangeAspect="1"/>
            </p:cNvGrpSpPr>
            <p:nvPr/>
          </p:nvGrpSpPr>
          <p:grpSpPr bwMode="auto">
            <a:xfrm>
              <a:off x="2275" y="2332"/>
              <a:ext cx="323" cy="320"/>
              <a:chOff x="1742" y="2520"/>
              <a:chExt cx="323" cy="320"/>
            </a:xfrm>
          </p:grpSpPr>
          <p:sp>
            <p:nvSpPr>
              <p:cNvPr id="58499" name="Oval 17"/>
              <p:cNvSpPr>
                <a:spLocks noChangeAspect="1" noChangeArrowheads="1"/>
              </p:cNvSpPr>
              <p:nvPr/>
            </p:nvSpPr>
            <p:spPr bwMode="auto">
              <a:xfrm>
                <a:off x="1785" y="2520"/>
                <a:ext cx="198" cy="219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399" tIns="42200" rIns="84399" bIns="42200" anchor="ctr"/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300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8500" name="Oval 18"/>
              <p:cNvSpPr>
                <a:spLocks noChangeAspect="1" noChangeArrowheads="1"/>
              </p:cNvSpPr>
              <p:nvPr/>
            </p:nvSpPr>
            <p:spPr bwMode="auto">
              <a:xfrm>
                <a:off x="1742" y="2586"/>
                <a:ext cx="198" cy="21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399" tIns="42200" rIns="84399" bIns="42200" anchor="ctr"/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300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8501" name="Oval 19"/>
              <p:cNvSpPr>
                <a:spLocks noChangeAspect="1" noChangeArrowheads="1"/>
              </p:cNvSpPr>
              <p:nvPr/>
            </p:nvSpPr>
            <p:spPr bwMode="auto">
              <a:xfrm>
                <a:off x="1867" y="2572"/>
                <a:ext cx="198" cy="21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399" tIns="42200" rIns="84399" bIns="42200" anchor="ctr"/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3000">
                  <a:solidFill>
                    <a:schemeClr val="bg1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58502" name="Oval 20"/>
              <p:cNvSpPr>
                <a:spLocks noChangeAspect="1" noChangeArrowheads="1"/>
              </p:cNvSpPr>
              <p:nvPr/>
            </p:nvSpPr>
            <p:spPr bwMode="auto">
              <a:xfrm>
                <a:off x="1808" y="2621"/>
                <a:ext cx="198" cy="219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1941" name="Group 21"/>
          <p:cNvGrpSpPr>
            <a:grpSpLocks/>
          </p:cNvGrpSpPr>
          <p:nvPr/>
        </p:nvGrpSpPr>
        <p:grpSpPr bwMode="auto">
          <a:xfrm>
            <a:off x="919163" y="1816100"/>
            <a:ext cx="3444875" cy="3333750"/>
            <a:chOff x="627" y="1455"/>
            <a:chExt cx="2351" cy="2275"/>
          </a:xfrm>
        </p:grpSpPr>
        <p:grpSp>
          <p:nvGrpSpPr>
            <p:cNvPr id="58392" name="Group 22"/>
            <p:cNvGrpSpPr>
              <a:grpSpLocks noChangeAspect="1"/>
            </p:cNvGrpSpPr>
            <p:nvPr/>
          </p:nvGrpSpPr>
          <p:grpSpPr bwMode="auto">
            <a:xfrm>
              <a:off x="1160" y="2471"/>
              <a:ext cx="746" cy="730"/>
              <a:chOff x="1764" y="1848"/>
              <a:chExt cx="1330" cy="1301"/>
            </a:xfrm>
          </p:grpSpPr>
          <p:sp>
            <p:nvSpPr>
              <p:cNvPr id="58491" name="Oval 23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92" name="Group 24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9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9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95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96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3" name="Group 29"/>
            <p:cNvGrpSpPr>
              <a:grpSpLocks noChangeAspect="1"/>
            </p:cNvGrpSpPr>
            <p:nvPr/>
          </p:nvGrpSpPr>
          <p:grpSpPr bwMode="auto">
            <a:xfrm>
              <a:off x="1160" y="1455"/>
              <a:ext cx="746" cy="730"/>
              <a:chOff x="1764" y="1848"/>
              <a:chExt cx="1330" cy="1301"/>
            </a:xfrm>
          </p:grpSpPr>
          <p:sp>
            <p:nvSpPr>
              <p:cNvPr id="58485" name="Oval 30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86" name="Group 31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87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88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89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90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4" name="Group 36"/>
            <p:cNvGrpSpPr>
              <a:grpSpLocks noChangeAspect="1"/>
            </p:cNvGrpSpPr>
            <p:nvPr/>
          </p:nvGrpSpPr>
          <p:grpSpPr bwMode="auto">
            <a:xfrm>
              <a:off x="2232" y="1463"/>
              <a:ext cx="746" cy="730"/>
              <a:chOff x="1764" y="1848"/>
              <a:chExt cx="1330" cy="1301"/>
            </a:xfrm>
          </p:grpSpPr>
          <p:sp>
            <p:nvSpPr>
              <p:cNvPr id="58479" name="Oval 37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80" name="Group 38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81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82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83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8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5" name="Group 43"/>
            <p:cNvGrpSpPr>
              <a:grpSpLocks noChangeAspect="1"/>
            </p:cNvGrpSpPr>
            <p:nvPr/>
          </p:nvGrpSpPr>
          <p:grpSpPr bwMode="auto">
            <a:xfrm>
              <a:off x="1692" y="2496"/>
              <a:ext cx="746" cy="730"/>
              <a:chOff x="1764" y="1848"/>
              <a:chExt cx="1330" cy="1301"/>
            </a:xfrm>
          </p:grpSpPr>
          <p:sp>
            <p:nvSpPr>
              <p:cNvPr id="58473" name="Oval 44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74" name="Group 45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75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76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77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78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6" name="Group 50"/>
            <p:cNvGrpSpPr>
              <a:grpSpLocks noChangeAspect="1"/>
            </p:cNvGrpSpPr>
            <p:nvPr/>
          </p:nvGrpSpPr>
          <p:grpSpPr bwMode="auto">
            <a:xfrm>
              <a:off x="643" y="2480"/>
              <a:ext cx="746" cy="730"/>
              <a:chOff x="1764" y="1848"/>
              <a:chExt cx="1330" cy="1301"/>
            </a:xfrm>
          </p:grpSpPr>
          <p:sp>
            <p:nvSpPr>
              <p:cNvPr id="58467" name="Oval 51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68" name="Group 52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69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70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71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72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7" name="Group 57"/>
            <p:cNvGrpSpPr>
              <a:grpSpLocks noChangeAspect="1"/>
            </p:cNvGrpSpPr>
            <p:nvPr/>
          </p:nvGrpSpPr>
          <p:grpSpPr bwMode="auto">
            <a:xfrm>
              <a:off x="1692" y="1480"/>
              <a:ext cx="746" cy="730"/>
              <a:chOff x="1764" y="1848"/>
              <a:chExt cx="1330" cy="1301"/>
            </a:xfrm>
          </p:grpSpPr>
          <p:sp>
            <p:nvSpPr>
              <p:cNvPr id="58461" name="Oval 58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62" name="Group 59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63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64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65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66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8" name="Group 64"/>
            <p:cNvGrpSpPr>
              <a:grpSpLocks noChangeAspect="1"/>
            </p:cNvGrpSpPr>
            <p:nvPr/>
          </p:nvGrpSpPr>
          <p:grpSpPr bwMode="auto">
            <a:xfrm>
              <a:off x="643" y="1464"/>
              <a:ext cx="746" cy="730"/>
              <a:chOff x="1764" y="1848"/>
              <a:chExt cx="1330" cy="1301"/>
            </a:xfrm>
          </p:grpSpPr>
          <p:sp>
            <p:nvSpPr>
              <p:cNvPr id="58455" name="Oval 65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56" name="Group 66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57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58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59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60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399" name="Group 71"/>
            <p:cNvGrpSpPr>
              <a:grpSpLocks noChangeAspect="1"/>
            </p:cNvGrpSpPr>
            <p:nvPr/>
          </p:nvGrpSpPr>
          <p:grpSpPr bwMode="auto">
            <a:xfrm>
              <a:off x="1144" y="2975"/>
              <a:ext cx="746" cy="730"/>
              <a:chOff x="1764" y="1848"/>
              <a:chExt cx="1330" cy="1301"/>
            </a:xfrm>
          </p:grpSpPr>
          <p:sp>
            <p:nvSpPr>
              <p:cNvPr id="58449" name="Oval 72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50" name="Group 73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51" name="Oval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52" name="Oval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53" name="Oval 76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54" name="Oval 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0" name="Group 78"/>
            <p:cNvGrpSpPr>
              <a:grpSpLocks noChangeAspect="1"/>
            </p:cNvGrpSpPr>
            <p:nvPr/>
          </p:nvGrpSpPr>
          <p:grpSpPr bwMode="auto">
            <a:xfrm>
              <a:off x="2216" y="2983"/>
              <a:ext cx="746" cy="730"/>
              <a:chOff x="1764" y="1848"/>
              <a:chExt cx="1330" cy="1301"/>
            </a:xfrm>
          </p:grpSpPr>
          <p:sp>
            <p:nvSpPr>
              <p:cNvPr id="58443" name="Oval 79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44" name="Group 80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45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46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47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48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1" name="Group 85"/>
            <p:cNvGrpSpPr>
              <a:grpSpLocks noChangeAspect="1"/>
            </p:cNvGrpSpPr>
            <p:nvPr/>
          </p:nvGrpSpPr>
          <p:grpSpPr bwMode="auto">
            <a:xfrm>
              <a:off x="1160" y="1951"/>
              <a:ext cx="746" cy="730"/>
              <a:chOff x="1764" y="1848"/>
              <a:chExt cx="1330" cy="1301"/>
            </a:xfrm>
          </p:grpSpPr>
          <p:sp>
            <p:nvSpPr>
              <p:cNvPr id="58437" name="Oval 86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38" name="Group 87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39" name="Oval 88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40" name="Oval 89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41" name="Oval 90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42" name="Oval 91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2" name="Group 92"/>
            <p:cNvGrpSpPr>
              <a:grpSpLocks noChangeAspect="1"/>
            </p:cNvGrpSpPr>
            <p:nvPr/>
          </p:nvGrpSpPr>
          <p:grpSpPr bwMode="auto">
            <a:xfrm>
              <a:off x="2232" y="1959"/>
              <a:ext cx="746" cy="730"/>
              <a:chOff x="1764" y="1848"/>
              <a:chExt cx="1330" cy="1301"/>
            </a:xfrm>
          </p:grpSpPr>
          <p:sp>
            <p:nvSpPr>
              <p:cNvPr id="58431" name="Oval 93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32" name="Group 94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33" name="Oval 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34" name="Oval 96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35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36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3" name="Group 99"/>
            <p:cNvGrpSpPr>
              <a:grpSpLocks noChangeAspect="1"/>
            </p:cNvGrpSpPr>
            <p:nvPr/>
          </p:nvGrpSpPr>
          <p:grpSpPr bwMode="auto">
            <a:xfrm>
              <a:off x="1676" y="3000"/>
              <a:ext cx="746" cy="730"/>
              <a:chOff x="1764" y="1848"/>
              <a:chExt cx="1330" cy="1301"/>
            </a:xfrm>
          </p:grpSpPr>
          <p:sp>
            <p:nvSpPr>
              <p:cNvPr id="58425" name="Oval 100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26" name="Group 101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27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2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29" name="Oval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30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4" name="Group 106"/>
            <p:cNvGrpSpPr>
              <a:grpSpLocks noChangeAspect="1"/>
            </p:cNvGrpSpPr>
            <p:nvPr/>
          </p:nvGrpSpPr>
          <p:grpSpPr bwMode="auto">
            <a:xfrm>
              <a:off x="627" y="2984"/>
              <a:ext cx="746" cy="730"/>
              <a:chOff x="1764" y="1848"/>
              <a:chExt cx="1330" cy="1301"/>
            </a:xfrm>
          </p:grpSpPr>
          <p:sp>
            <p:nvSpPr>
              <p:cNvPr id="58419" name="Oval 107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20" name="Group 108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21" name="Oval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22" name="Oval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23" name="Oval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24" name="Oval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5" name="Group 113"/>
            <p:cNvGrpSpPr>
              <a:grpSpLocks noChangeAspect="1"/>
            </p:cNvGrpSpPr>
            <p:nvPr/>
          </p:nvGrpSpPr>
          <p:grpSpPr bwMode="auto">
            <a:xfrm>
              <a:off x="1692" y="1976"/>
              <a:ext cx="746" cy="730"/>
              <a:chOff x="1764" y="1848"/>
              <a:chExt cx="1330" cy="1301"/>
            </a:xfrm>
          </p:grpSpPr>
          <p:sp>
            <p:nvSpPr>
              <p:cNvPr id="58413" name="Oval 114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14" name="Group 115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15" name="Oval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16" name="Oval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17" name="Oval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18" name="Oval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8406" name="Group 120"/>
            <p:cNvGrpSpPr>
              <a:grpSpLocks noChangeAspect="1"/>
            </p:cNvGrpSpPr>
            <p:nvPr/>
          </p:nvGrpSpPr>
          <p:grpSpPr bwMode="auto">
            <a:xfrm>
              <a:off x="643" y="1960"/>
              <a:ext cx="746" cy="730"/>
              <a:chOff x="1764" y="1848"/>
              <a:chExt cx="1330" cy="1301"/>
            </a:xfrm>
          </p:grpSpPr>
          <p:sp>
            <p:nvSpPr>
              <p:cNvPr id="58407" name="Oval 121"/>
              <p:cNvSpPr>
                <a:spLocks noChangeAspect="1" noChangeArrowheads="1"/>
              </p:cNvSpPr>
              <p:nvPr/>
            </p:nvSpPr>
            <p:spPr bwMode="auto">
              <a:xfrm>
                <a:off x="1764" y="1848"/>
                <a:ext cx="1330" cy="1301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408" name="Group 122"/>
              <p:cNvGrpSpPr>
                <a:grpSpLocks noChangeAspect="1"/>
              </p:cNvGrpSpPr>
              <p:nvPr/>
            </p:nvGrpSpPr>
            <p:grpSpPr bwMode="auto">
              <a:xfrm>
                <a:off x="2275" y="2332"/>
                <a:ext cx="323" cy="320"/>
                <a:chOff x="1742" y="2520"/>
                <a:chExt cx="323" cy="320"/>
              </a:xfrm>
            </p:grpSpPr>
            <p:sp>
              <p:nvSpPr>
                <p:cNvPr id="58409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85" y="2520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10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42" y="2586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11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1867" y="2572"/>
                  <a:ext cx="198" cy="219"/>
                </a:xfrm>
                <a:prstGeom prst="ellipse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4399" tIns="42200" rIns="84399" bIns="42200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3000">
                    <a:solidFill>
                      <a:schemeClr val="bg1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58412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1808" y="2621"/>
                  <a:ext cx="198" cy="219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8382" name="Line 127"/>
          <p:cNvSpPr>
            <a:spLocks noChangeShapeType="1"/>
          </p:cNvSpPr>
          <p:nvPr/>
        </p:nvSpPr>
        <p:spPr bwMode="auto">
          <a:xfrm>
            <a:off x="5748338" y="2484438"/>
            <a:ext cx="267811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8" name="Text Box 128"/>
          <p:cNvSpPr txBox="1">
            <a:spLocks noChangeArrowheads="1"/>
          </p:cNvSpPr>
          <p:nvPr/>
        </p:nvSpPr>
        <p:spPr bwMode="auto">
          <a:xfrm>
            <a:off x="1187450" y="5707063"/>
            <a:ext cx="67691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La separazione di energia fra due bande consecutive si dice </a:t>
            </a:r>
            <a:r>
              <a:rPr lang="it-IT" altLang="it-IT" sz="2200" b="1" i="1">
                <a:solidFill>
                  <a:schemeClr val="tx1"/>
                </a:solidFill>
              </a:rPr>
              <a:t>gap di energia.</a:t>
            </a:r>
          </a:p>
        </p:txBody>
      </p:sp>
      <p:grpSp>
        <p:nvGrpSpPr>
          <p:cNvPr id="82054" name="Group 134"/>
          <p:cNvGrpSpPr>
            <a:grpSpLocks/>
          </p:cNvGrpSpPr>
          <p:nvPr/>
        </p:nvGrpSpPr>
        <p:grpSpPr bwMode="auto">
          <a:xfrm>
            <a:off x="6503988" y="2947988"/>
            <a:ext cx="850900" cy="1822450"/>
            <a:chOff x="4097" y="1857"/>
            <a:chExt cx="536" cy="1148"/>
          </a:xfrm>
        </p:grpSpPr>
        <p:sp>
          <p:nvSpPr>
            <p:cNvPr id="58388" name="Line 12"/>
            <p:cNvSpPr>
              <a:spLocks noChangeShapeType="1"/>
            </p:cNvSpPr>
            <p:nvPr/>
          </p:nvSpPr>
          <p:spPr bwMode="auto">
            <a:xfrm>
              <a:off x="4105" y="2545"/>
              <a:ext cx="0" cy="4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9" name="Text Box 13"/>
            <p:cNvSpPr txBox="1">
              <a:spLocks noChangeArrowheads="1"/>
            </p:cNvSpPr>
            <p:nvPr/>
          </p:nvSpPr>
          <p:spPr bwMode="auto">
            <a:xfrm>
              <a:off x="4201" y="2640"/>
              <a:ext cx="4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Verdana" panose="020B0604030504040204" pitchFamily="34" charset="0"/>
                </a:rPr>
                <a:t>gap</a:t>
              </a:r>
            </a:p>
          </p:txBody>
        </p:sp>
        <p:sp>
          <p:nvSpPr>
            <p:cNvPr id="58390" name="Line 130"/>
            <p:cNvSpPr>
              <a:spLocks noChangeShapeType="1"/>
            </p:cNvSpPr>
            <p:nvPr/>
          </p:nvSpPr>
          <p:spPr bwMode="auto">
            <a:xfrm>
              <a:off x="4097" y="1888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91" name="Text Box 131"/>
            <p:cNvSpPr txBox="1">
              <a:spLocks noChangeArrowheads="1"/>
            </p:cNvSpPr>
            <p:nvPr/>
          </p:nvSpPr>
          <p:spPr bwMode="auto">
            <a:xfrm>
              <a:off x="4186" y="1857"/>
              <a:ext cx="4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Verdana" panose="020B0604030504040204" pitchFamily="34" charset="0"/>
                </a:rPr>
                <a:t>gap</a:t>
              </a:r>
            </a:p>
          </p:txBody>
        </p:sp>
      </p:grpSp>
      <p:sp>
        <p:nvSpPr>
          <p:cNvPr id="58385" name="Line 3"/>
          <p:cNvSpPr>
            <a:spLocks noChangeShapeType="1"/>
          </p:cNvSpPr>
          <p:nvPr/>
        </p:nvSpPr>
        <p:spPr bwMode="auto">
          <a:xfrm flipV="1">
            <a:off x="5722938" y="1779588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86" name="Rectangle 13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Bande di energia nei solidi</a:t>
            </a:r>
          </a:p>
        </p:txBody>
      </p:sp>
      <p:sp>
        <p:nvSpPr>
          <p:cNvPr id="82055" name="Text Box 135"/>
          <p:cNvSpPr txBox="1">
            <a:spLocks noChangeArrowheads="1"/>
          </p:cNvSpPr>
          <p:nvPr/>
        </p:nvSpPr>
        <p:spPr bwMode="auto">
          <a:xfrm>
            <a:off x="468313" y="908050"/>
            <a:ext cx="820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Se molti atomi si legano a formare un solido, i livelli discreti si allargano a formare </a:t>
            </a:r>
            <a:r>
              <a:rPr lang="it-IT" altLang="it-IT" sz="2200" b="1">
                <a:solidFill>
                  <a:schemeClr val="tx1"/>
                </a:solidFill>
              </a:rPr>
              <a:t>bande di energia</a:t>
            </a:r>
            <a:r>
              <a:rPr lang="it-IT" altLang="it-IT" sz="22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29" grpId="0" animBg="1"/>
      <p:bldP spid="81930" grpId="0" animBg="1"/>
      <p:bldP spid="82048" grpId="0" autoUpdateAnimBg="0"/>
      <p:bldP spid="820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76A3ED7-05A2-4836-AB66-9330CAC7EC81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0421" name="Group 12"/>
          <p:cNvGrpSpPr>
            <a:grpSpLocks/>
          </p:cNvGrpSpPr>
          <p:nvPr/>
        </p:nvGrpSpPr>
        <p:grpSpPr bwMode="auto">
          <a:xfrm>
            <a:off x="4679950" y="2076450"/>
            <a:ext cx="2209800" cy="3657600"/>
            <a:chOff x="2064" y="1008"/>
            <a:chExt cx="1392" cy="2304"/>
          </a:xfrm>
        </p:grpSpPr>
        <p:grpSp>
          <p:nvGrpSpPr>
            <p:cNvPr id="60433" name="Group 13"/>
            <p:cNvGrpSpPr>
              <a:grpSpLocks/>
            </p:cNvGrpSpPr>
            <p:nvPr/>
          </p:nvGrpSpPr>
          <p:grpSpPr bwMode="auto">
            <a:xfrm>
              <a:off x="2160" y="1008"/>
              <a:ext cx="1056" cy="1440"/>
              <a:chOff x="2160" y="528"/>
              <a:chExt cx="1056" cy="1440"/>
            </a:xfrm>
          </p:grpSpPr>
          <p:sp>
            <p:nvSpPr>
              <p:cNvPr id="60435" name="Rectangle 14"/>
              <p:cNvSpPr>
                <a:spLocks noChangeArrowheads="1"/>
              </p:cNvSpPr>
              <p:nvPr/>
            </p:nvSpPr>
            <p:spPr bwMode="auto">
              <a:xfrm>
                <a:off x="2160" y="1488"/>
                <a:ext cx="1056" cy="4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0436" name="Rectangle 15"/>
              <p:cNvSpPr>
                <a:spLocks noChangeArrowheads="1"/>
              </p:cNvSpPr>
              <p:nvPr/>
            </p:nvSpPr>
            <p:spPr bwMode="auto">
              <a:xfrm>
                <a:off x="2160" y="528"/>
                <a:ext cx="1056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0437" name="Line 16"/>
              <p:cNvSpPr>
                <a:spLocks noChangeShapeType="1"/>
              </p:cNvSpPr>
              <p:nvPr/>
            </p:nvSpPr>
            <p:spPr bwMode="auto">
              <a:xfrm flipV="1">
                <a:off x="2496" y="100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0438" name="Text Box 17"/>
              <p:cNvSpPr txBox="1">
                <a:spLocks noChangeArrowheads="1"/>
              </p:cNvSpPr>
              <p:nvPr/>
            </p:nvSpPr>
            <p:spPr bwMode="auto">
              <a:xfrm>
                <a:off x="2544" y="1104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4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it-IT" altLang="it-IT"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</a:t>
                </a:r>
                <a:endParaRPr lang="en-GB" altLang="it-IT" sz="2400" baseline="-2500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2064" y="2794"/>
              <a:ext cx="13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</a:rPr>
                <a:t>isolanti, semiconduttori</a:t>
              </a:r>
              <a:endParaRPr lang="en-GB" altLang="it-I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60422" name="Group 19"/>
          <p:cNvGrpSpPr>
            <a:grpSpLocks/>
          </p:cNvGrpSpPr>
          <p:nvPr/>
        </p:nvGrpSpPr>
        <p:grpSpPr bwMode="auto">
          <a:xfrm>
            <a:off x="2241550" y="2076450"/>
            <a:ext cx="1828800" cy="3352800"/>
            <a:chOff x="3696" y="1056"/>
            <a:chExt cx="1152" cy="2112"/>
          </a:xfrm>
        </p:grpSpPr>
        <p:grpSp>
          <p:nvGrpSpPr>
            <p:cNvPr id="60429" name="Group 20"/>
            <p:cNvGrpSpPr>
              <a:grpSpLocks/>
            </p:cNvGrpSpPr>
            <p:nvPr/>
          </p:nvGrpSpPr>
          <p:grpSpPr bwMode="auto">
            <a:xfrm>
              <a:off x="3696" y="1056"/>
              <a:ext cx="1152" cy="1440"/>
              <a:chOff x="3696" y="576"/>
              <a:chExt cx="1152" cy="1440"/>
            </a:xfrm>
          </p:grpSpPr>
          <p:sp>
            <p:nvSpPr>
              <p:cNvPr id="60431" name="Rectangle 21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1152" cy="14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0432" name="Rectangle 22"/>
              <p:cNvSpPr>
                <a:spLocks noChangeArrowheads="1"/>
              </p:cNvSpPr>
              <p:nvPr/>
            </p:nvSpPr>
            <p:spPr bwMode="auto">
              <a:xfrm>
                <a:off x="3696" y="1296"/>
                <a:ext cx="1152" cy="72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430" name="Text Box 23"/>
            <p:cNvSpPr txBox="1">
              <a:spLocks noChangeArrowheads="1"/>
            </p:cNvSpPr>
            <p:nvPr/>
          </p:nvSpPr>
          <p:spPr bwMode="auto">
            <a:xfrm>
              <a:off x="3888" y="288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</a:rPr>
                <a:t>metalli</a:t>
              </a:r>
              <a:endParaRPr lang="en-GB" altLang="it-I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60423" name="Group 24"/>
          <p:cNvGrpSpPr>
            <a:grpSpLocks/>
          </p:cNvGrpSpPr>
          <p:nvPr/>
        </p:nvGrpSpPr>
        <p:grpSpPr bwMode="auto">
          <a:xfrm>
            <a:off x="806450" y="1700213"/>
            <a:ext cx="381000" cy="3048000"/>
            <a:chOff x="288" y="720"/>
            <a:chExt cx="240" cy="1920"/>
          </a:xfrm>
        </p:grpSpPr>
        <p:sp>
          <p:nvSpPr>
            <p:cNvPr id="60427" name="Line 25"/>
            <p:cNvSpPr>
              <a:spLocks noChangeShapeType="1"/>
            </p:cNvSpPr>
            <p:nvPr/>
          </p:nvSpPr>
          <p:spPr bwMode="auto">
            <a:xfrm flipV="1">
              <a:off x="528" y="720"/>
              <a:ext cx="0" cy="19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428" name="Text Box 26"/>
            <p:cNvSpPr txBox="1">
              <a:spLocks noChangeArrowheads="1"/>
            </p:cNvSpPr>
            <p:nvPr/>
          </p:nvSpPr>
          <p:spPr bwMode="auto">
            <a:xfrm>
              <a:off x="288" y="81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</a:rPr>
                <a:t>E</a:t>
              </a:r>
              <a:endParaRPr lang="en-GB" altLang="it-IT" sz="2400">
                <a:solidFill>
                  <a:schemeClr val="tx1"/>
                </a:solidFill>
              </a:endParaRPr>
            </a:p>
          </p:txBody>
        </p:sp>
      </p:grpSp>
      <p:sp>
        <p:nvSpPr>
          <p:cNvPr id="60424" name="Text Box 28"/>
          <p:cNvSpPr txBox="1">
            <a:spLocks noChangeArrowheads="1"/>
          </p:cNvSpPr>
          <p:nvPr/>
        </p:nvSpPr>
        <p:spPr bwMode="auto">
          <a:xfrm>
            <a:off x="6584950" y="2212975"/>
            <a:ext cx="1803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banda di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conduzione</a:t>
            </a:r>
            <a:endParaRPr lang="en-GB" altLang="it-IT" sz="2200">
              <a:solidFill>
                <a:schemeClr val="tx1"/>
              </a:solidFill>
            </a:endParaRPr>
          </a:p>
        </p:txBody>
      </p:sp>
      <p:sp>
        <p:nvSpPr>
          <p:cNvPr id="60425" name="Text Box 29"/>
          <p:cNvSpPr txBox="1">
            <a:spLocks noChangeArrowheads="1"/>
          </p:cNvSpPr>
          <p:nvPr/>
        </p:nvSpPr>
        <p:spPr bwMode="auto">
          <a:xfrm>
            <a:off x="6729413" y="3644900"/>
            <a:ext cx="13716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banda di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valenza</a:t>
            </a:r>
            <a:endParaRPr lang="en-GB" altLang="it-IT" sz="2200">
              <a:solidFill>
                <a:schemeClr val="tx1"/>
              </a:solidFill>
            </a:endParaRPr>
          </a:p>
        </p:txBody>
      </p:sp>
      <p:sp>
        <p:nvSpPr>
          <p:cNvPr id="60426" name="Rectangle 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Riempimento dei livelli elettronici: </a:t>
            </a:r>
            <a:br>
              <a:rPr lang="it-IT" altLang="it-IT" smtClean="0"/>
            </a:br>
            <a:r>
              <a:rPr lang="it-IT" altLang="it-IT" smtClean="0"/>
              <a:t>il principio di Pauli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AD07D8-9F26-4758-8F2F-DE31D9CD2CBB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2469" name="Group 2"/>
          <p:cNvGrpSpPr>
            <a:grpSpLocks/>
          </p:cNvGrpSpPr>
          <p:nvPr/>
        </p:nvGrpSpPr>
        <p:grpSpPr bwMode="auto">
          <a:xfrm>
            <a:off x="1933575" y="2092325"/>
            <a:ext cx="2662238" cy="2549525"/>
            <a:chOff x="1320" y="1495"/>
            <a:chExt cx="1816" cy="1740"/>
          </a:xfrm>
        </p:grpSpPr>
        <p:grpSp>
          <p:nvGrpSpPr>
            <p:cNvPr id="62502" name="Group 3"/>
            <p:cNvGrpSpPr>
              <a:grpSpLocks/>
            </p:cNvGrpSpPr>
            <p:nvPr/>
          </p:nvGrpSpPr>
          <p:grpSpPr bwMode="auto">
            <a:xfrm>
              <a:off x="1321" y="1495"/>
              <a:ext cx="1815" cy="1732"/>
              <a:chOff x="3713" y="1695"/>
              <a:chExt cx="1815" cy="1732"/>
            </a:xfrm>
          </p:grpSpPr>
          <p:sp>
            <p:nvSpPr>
              <p:cNvPr id="62504" name="Rectangle 4"/>
              <p:cNvSpPr>
                <a:spLocks noChangeArrowheads="1"/>
              </p:cNvSpPr>
              <p:nvPr/>
            </p:nvSpPr>
            <p:spPr bwMode="auto">
              <a:xfrm>
                <a:off x="3713" y="2859"/>
                <a:ext cx="1808" cy="5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2505" name="Rectangle 5"/>
              <p:cNvSpPr>
                <a:spLocks noChangeArrowheads="1"/>
              </p:cNvSpPr>
              <p:nvPr/>
            </p:nvSpPr>
            <p:spPr bwMode="auto">
              <a:xfrm>
                <a:off x="3720" y="1695"/>
                <a:ext cx="1808" cy="62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503" name="Rectangle 6"/>
            <p:cNvSpPr>
              <a:spLocks noChangeArrowheads="1"/>
            </p:cNvSpPr>
            <p:nvPr/>
          </p:nvSpPr>
          <p:spPr bwMode="auto">
            <a:xfrm>
              <a:off x="1320" y="2658"/>
              <a:ext cx="1816" cy="577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2470" name="Group 10"/>
          <p:cNvGrpSpPr>
            <a:grpSpLocks/>
          </p:cNvGrpSpPr>
          <p:nvPr/>
        </p:nvGrpSpPr>
        <p:grpSpPr bwMode="auto">
          <a:xfrm>
            <a:off x="495300" y="1328738"/>
            <a:ext cx="631825" cy="3463925"/>
            <a:chOff x="425" y="1190"/>
            <a:chExt cx="432" cy="2364"/>
          </a:xfrm>
        </p:grpSpPr>
        <p:sp>
          <p:nvSpPr>
            <p:cNvPr id="62500" name="Line 11"/>
            <p:cNvSpPr>
              <a:spLocks noChangeShapeType="1"/>
            </p:cNvSpPr>
            <p:nvPr/>
          </p:nvSpPr>
          <p:spPr bwMode="auto">
            <a:xfrm flipV="1">
              <a:off x="848" y="1190"/>
              <a:ext cx="9" cy="23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501" name="Text Box 12"/>
            <p:cNvSpPr txBox="1">
              <a:spLocks noChangeArrowheads="1"/>
            </p:cNvSpPr>
            <p:nvPr/>
          </p:nvSpPr>
          <p:spPr bwMode="auto">
            <a:xfrm rot="-5400000">
              <a:off x="174" y="2178"/>
              <a:ext cx="81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</a:rPr>
                <a:t>energia</a:t>
              </a:r>
            </a:p>
          </p:txBody>
        </p:sp>
      </p:grpSp>
      <p:grpSp>
        <p:nvGrpSpPr>
          <p:cNvPr id="62471" name="Group 13"/>
          <p:cNvGrpSpPr>
            <a:grpSpLocks/>
          </p:cNvGrpSpPr>
          <p:nvPr/>
        </p:nvGrpSpPr>
        <p:grpSpPr bwMode="auto">
          <a:xfrm>
            <a:off x="2111375" y="3009900"/>
            <a:ext cx="614363" cy="763588"/>
            <a:chOff x="1441" y="2121"/>
            <a:chExt cx="419" cy="521"/>
          </a:xfrm>
        </p:grpSpPr>
        <p:sp>
          <p:nvSpPr>
            <p:cNvPr id="62498" name="Line 14"/>
            <p:cNvSpPr>
              <a:spLocks noChangeShapeType="1"/>
            </p:cNvSpPr>
            <p:nvPr/>
          </p:nvSpPr>
          <p:spPr bwMode="auto">
            <a:xfrm>
              <a:off x="1441" y="2121"/>
              <a:ext cx="0" cy="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499" name="Text Box 15"/>
            <p:cNvSpPr txBox="1">
              <a:spLocks noChangeArrowheads="1"/>
            </p:cNvSpPr>
            <p:nvPr/>
          </p:nvSpPr>
          <p:spPr bwMode="auto">
            <a:xfrm>
              <a:off x="1507" y="2194"/>
              <a:ext cx="353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chemeClr val="tx1"/>
                  </a:solidFill>
                  <a:latin typeface="Verdana" panose="020B0604030504040204" pitchFamily="34" charset="0"/>
                </a:rPr>
                <a:t>E</a:t>
              </a:r>
              <a:r>
                <a:rPr lang="it-IT" altLang="it-IT" sz="2600" baseline="-25000">
                  <a:solidFill>
                    <a:schemeClr val="tx1"/>
                  </a:solidFill>
                  <a:latin typeface="Verdana" panose="020B0604030504040204" pitchFamily="34" charset="0"/>
                </a:rPr>
                <a:t>g</a:t>
              </a:r>
              <a:endParaRPr lang="it-IT" altLang="it-IT" sz="260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5462588" y="2092325"/>
            <a:ext cx="2662237" cy="2549525"/>
            <a:chOff x="3728" y="1495"/>
            <a:chExt cx="1816" cy="1740"/>
          </a:xfrm>
        </p:grpSpPr>
        <p:grpSp>
          <p:nvGrpSpPr>
            <p:cNvPr id="62494" name="Group 17"/>
            <p:cNvGrpSpPr>
              <a:grpSpLocks/>
            </p:cNvGrpSpPr>
            <p:nvPr/>
          </p:nvGrpSpPr>
          <p:grpSpPr bwMode="auto">
            <a:xfrm>
              <a:off x="3729" y="1495"/>
              <a:ext cx="1815" cy="1732"/>
              <a:chOff x="3713" y="1695"/>
              <a:chExt cx="1815" cy="1732"/>
            </a:xfrm>
          </p:grpSpPr>
          <p:sp>
            <p:nvSpPr>
              <p:cNvPr id="62496" name="Rectangle 18"/>
              <p:cNvSpPr>
                <a:spLocks noChangeArrowheads="1"/>
              </p:cNvSpPr>
              <p:nvPr/>
            </p:nvSpPr>
            <p:spPr bwMode="auto">
              <a:xfrm>
                <a:off x="3713" y="2859"/>
                <a:ext cx="1808" cy="5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2497" name="Rectangle 19"/>
              <p:cNvSpPr>
                <a:spLocks noChangeArrowheads="1"/>
              </p:cNvSpPr>
              <p:nvPr/>
            </p:nvSpPr>
            <p:spPr bwMode="auto">
              <a:xfrm>
                <a:off x="3720" y="1695"/>
                <a:ext cx="1808" cy="62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495" name="Rectangle 20"/>
            <p:cNvSpPr>
              <a:spLocks noChangeArrowheads="1"/>
            </p:cNvSpPr>
            <p:nvPr/>
          </p:nvSpPr>
          <p:spPr bwMode="auto">
            <a:xfrm>
              <a:off x="3728" y="2658"/>
              <a:ext cx="1816" cy="577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86037" name="Group 21"/>
          <p:cNvGrpSpPr>
            <a:grpSpLocks/>
          </p:cNvGrpSpPr>
          <p:nvPr/>
        </p:nvGrpSpPr>
        <p:grpSpPr bwMode="auto">
          <a:xfrm>
            <a:off x="5629275" y="3009900"/>
            <a:ext cx="566738" cy="763588"/>
            <a:chOff x="3841" y="2121"/>
            <a:chExt cx="387" cy="521"/>
          </a:xfrm>
        </p:grpSpPr>
        <p:sp>
          <p:nvSpPr>
            <p:cNvPr id="62492" name="Line 22"/>
            <p:cNvSpPr>
              <a:spLocks noChangeShapeType="1"/>
            </p:cNvSpPr>
            <p:nvPr/>
          </p:nvSpPr>
          <p:spPr bwMode="auto">
            <a:xfrm>
              <a:off x="3841" y="2121"/>
              <a:ext cx="0" cy="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493" name="Text Box 23"/>
            <p:cNvSpPr txBox="1">
              <a:spLocks noChangeArrowheads="1"/>
            </p:cNvSpPr>
            <p:nvPr/>
          </p:nvSpPr>
          <p:spPr bwMode="auto">
            <a:xfrm>
              <a:off x="3875" y="2202"/>
              <a:ext cx="35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chemeClr val="tx1"/>
                  </a:solidFill>
                  <a:latin typeface="Verdana" panose="020B0604030504040204" pitchFamily="34" charset="0"/>
                </a:rPr>
                <a:t>E</a:t>
              </a:r>
              <a:r>
                <a:rPr lang="it-IT" altLang="it-IT" sz="2600" baseline="-25000">
                  <a:solidFill>
                    <a:schemeClr val="tx1"/>
                  </a:solidFill>
                  <a:latin typeface="Verdana" panose="020B0604030504040204" pitchFamily="34" charset="0"/>
                </a:rPr>
                <a:t>g</a:t>
              </a:r>
              <a:endParaRPr lang="it-IT" altLang="it-IT" sz="260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86040" name="Group 24"/>
          <p:cNvGrpSpPr>
            <a:grpSpLocks/>
          </p:cNvGrpSpPr>
          <p:nvPr/>
        </p:nvGrpSpPr>
        <p:grpSpPr bwMode="auto">
          <a:xfrm>
            <a:off x="6343650" y="2789238"/>
            <a:ext cx="709613" cy="996950"/>
            <a:chOff x="4329" y="1971"/>
            <a:chExt cx="484" cy="680"/>
          </a:xfrm>
        </p:grpSpPr>
        <p:sp>
          <p:nvSpPr>
            <p:cNvPr id="62490" name="Line 25"/>
            <p:cNvSpPr>
              <a:spLocks noChangeShapeType="1"/>
            </p:cNvSpPr>
            <p:nvPr/>
          </p:nvSpPr>
          <p:spPr bwMode="auto">
            <a:xfrm>
              <a:off x="4329" y="1971"/>
              <a:ext cx="0" cy="68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491" name="Text Box 26"/>
            <p:cNvSpPr txBox="1">
              <a:spLocks noChangeArrowheads="1"/>
            </p:cNvSpPr>
            <p:nvPr/>
          </p:nvSpPr>
          <p:spPr bwMode="auto">
            <a:xfrm>
              <a:off x="4331" y="2202"/>
              <a:ext cx="482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rgbClr val="33CC33"/>
                  </a:solidFill>
                  <a:latin typeface="Verdana" panose="020B0604030504040204" pitchFamily="34" charset="0"/>
                </a:rPr>
                <a:t>h</a:t>
              </a:r>
              <a:r>
                <a:rPr lang="it-IT" altLang="it-IT" sz="2600">
                  <a:solidFill>
                    <a:srgbClr val="33CC33"/>
                  </a:solidFill>
                  <a:latin typeface="Symbol" panose="05050102010706020507" pitchFamily="18" charset="2"/>
                </a:rPr>
                <a:t>n</a:t>
              </a:r>
            </a:p>
          </p:txBody>
        </p:sp>
      </p:grp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1866900" y="1196975"/>
            <a:ext cx="27051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h</a:t>
            </a: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200">
                <a:solidFill>
                  <a:schemeClr val="tx1"/>
                </a:solidFill>
              </a:rPr>
              <a:t>&lt;E</a:t>
            </a:r>
            <a:r>
              <a:rPr lang="it-IT" altLang="it-IT" sz="2200" baseline="-25000">
                <a:solidFill>
                  <a:schemeClr val="tx1"/>
                </a:solidFill>
              </a:rPr>
              <a:t>g</a:t>
            </a:r>
            <a:r>
              <a:rPr lang="it-IT" altLang="it-IT" sz="2200">
                <a:solidFill>
                  <a:schemeClr val="tx1"/>
                </a:solidFill>
              </a:rPr>
              <a:t>: il fotone non viene assorbito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5418138" y="1196975"/>
            <a:ext cx="26828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h</a:t>
            </a: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200">
                <a:solidFill>
                  <a:schemeClr val="tx1"/>
                </a:solidFill>
              </a:rPr>
              <a:t>&gt;E</a:t>
            </a:r>
            <a:r>
              <a:rPr lang="it-IT" altLang="it-IT" sz="2200" baseline="-25000">
                <a:solidFill>
                  <a:schemeClr val="tx1"/>
                </a:solidFill>
              </a:rPr>
              <a:t>g</a:t>
            </a:r>
            <a:r>
              <a:rPr lang="it-IT" altLang="it-IT" sz="2200">
                <a:solidFill>
                  <a:schemeClr val="tx1"/>
                </a:solidFill>
              </a:rPr>
              <a:t>: il fotone viene assorbito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323850" y="5027613"/>
            <a:ext cx="83661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Il gap di energia determina la soglia di assorbimento secondo la relazione E</a:t>
            </a:r>
            <a:r>
              <a:rPr lang="it-IT" altLang="it-IT" sz="2200" baseline="-25000">
                <a:solidFill>
                  <a:schemeClr val="tx1"/>
                </a:solidFill>
              </a:rPr>
              <a:t>g</a:t>
            </a:r>
            <a:r>
              <a:rPr lang="it-IT" altLang="it-IT" sz="2200">
                <a:solidFill>
                  <a:schemeClr val="tx1"/>
                </a:solidFill>
              </a:rPr>
              <a:t>=h</a:t>
            </a: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200">
                <a:solidFill>
                  <a:schemeClr val="tx1"/>
                </a:solidFill>
              </a:rPr>
              <a:t>=hc/</a:t>
            </a:r>
            <a:r>
              <a:rPr lang="it-IT" altLang="it-IT" sz="22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it-IT" altLang="it-IT" sz="2200">
                <a:solidFill>
                  <a:schemeClr val="tx1"/>
                </a:solidFill>
              </a:rPr>
              <a:t>. L’esistenza di una soglia di assorbimento indipendente dall’intensità della luce è un fenomeno di natura quantistica, analogo all’effetto fotoelettrico.</a:t>
            </a:r>
            <a:endParaRPr lang="it-IT" altLang="it-IT" sz="2200" b="1" i="1">
              <a:solidFill>
                <a:schemeClr val="tx1"/>
              </a:solidFill>
            </a:endParaRPr>
          </a:p>
        </p:txBody>
      </p:sp>
      <p:grpSp>
        <p:nvGrpSpPr>
          <p:cNvPr id="86046" name="Group 30"/>
          <p:cNvGrpSpPr>
            <a:grpSpLocks/>
          </p:cNvGrpSpPr>
          <p:nvPr/>
        </p:nvGrpSpPr>
        <p:grpSpPr bwMode="auto">
          <a:xfrm flipH="1">
            <a:off x="-1406525" y="3322638"/>
            <a:ext cx="1100137" cy="312737"/>
            <a:chOff x="4290" y="3027"/>
            <a:chExt cx="1060" cy="214"/>
          </a:xfrm>
        </p:grpSpPr>
        <p:sp>
          <p:nvSpPr>
            <p:cNvPr id="62488" name="Freeform 31"/>
            <p:cNvSpPr>
              <a:spLocks/>
            </p:cNvSpPr>
            <p:nvPr/>
          </p:nvSpPr>
          <p:spPr bwMode="auto">
            <a:xfrm>
              <a:off x="4290" y="3027"/>
              <a:ext cx="1003" cy="214"/>
            </a:xfrm>
            <a:custGeom>
              <a:avLst/>
              <a:gdLst>
                <a:gd name="T0" fmla="*/ 0 w 1420"/>
                <a:gd name="T1" fmla="*/ 181 h 214"/>
                <a:gd name="T2" fmla="*/ 9 w 1420"/>
                <a:gd name="T3" fmla="*/ 12 h 214"/>
                <a:gd name="T4" fmla="*/ 18 w 1420"/>
                <a:gd name="T5" fmla="*/ 211 h 214"/>
                <a:gd name="T6" fmla="*/ 27 w 1420"/>
                <a:gd name="T7" fmla="*/ 12 h 214"/>
                <a:gd name="T8" fmla="*/ 35 w 1420"/>
                <a:gd name="T9" fmla="*/ 211 h 214"/>
                <a:gd name="T10" fmla="*/ 44 w 1420"/>
                <a:gd name="T11" fmla="*/ 22 h 214"/>
                <a:gd name="T12" fmla="*/ 52 w 1420"/>
                <a:gd name="T13" fmla="*/ 211 h 214"/>
                <a:gd name="T14" fmla="*/ 59 w 1420"/>
                <a:gd name="T15" fmla="*/ 2 h 214"/>
                <a:gd name="T16" fmla="*/ 66 w 1420"/>
                <a:gd name="T17" fmla="*/ 211 h 214"/>
                <a:gd name="T18" fmla="*/ 75 w 1420"/>
                <a:gd name="T19" fmla="*/ 2 h 214"/>
                <a:gd name="T20" fmla="*/ 81 w 1420"/>
                <a:gd name="T21" fmla="*/ 201 h 214"/>
                <a:gd name="T22" fmla="*/ 88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489" name="Oval 32"/>
            <p:cNvSpPr>
              <a:spLocks noChangeArrowheads="1"/>
            </p:cNvSpPr>
            <p:nvPr/>
          </p:nvSpPr>
          <p:spPr bwMode="auto">
            <a:xfrm>
              <a:off x="5241" y="3046"/>
              <a:ext cx="109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86049" name="Group 33"/>
          <p:cNvGrpSpPr>
            <a:grpSpLocks/>
          </p:cNvGrpSpPr>
          <p:nvPr/>
        </p:nvGrpSpPr>
        <p:grpSpPr bwMode="auto">
          <a:xfrm>
            <a:off x="7019925" y="3213100"/>
            <a:ext cx="1101725" cy="312738"/>
            <a:chOff x="4828" y="2277"/>
            <a:chExt cx="751" cy="214"/>
          </a:xfrm>
        </p:grpSpPr>
        <p:sp>
          <p:nvSpPr>
            <p:cNvPr id="62486" name="Freeform 34"/>
            <p:cNvSpPr>
              <a:spLocks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487" name="Oval 35"/>
            <p:cNvSpPr>
              <a:spLocks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86052" name="Oval 36"/>
          <p:cNvSpPr>
            <a:spLocks noChangeArrowheads="1"/>
          </p:cNvSpPr>
          <p:nvPr/>
        </p:nvSpPr>
        <p:spPr bwMode="auto">
          <a:xfrm>
            <a:off x="6942138" y="3860800"/>
            <a:ext cx="231775" cy="233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86053" name="Group 37"/>
          <p:cNvGrpSpPr>
            <a:grpSpLocks/>
          </p:cNvGrpSpPr>
          <p:nvPr/>
        </p:nvGrpSpPr>
        <p:grpSpPr bwMode="auto">
          <a:xfrm>
            <a:off x="2868613" y="3254375"/>
            <a:ext cx="706437" cy="531813"/>
            <a:chOff x="1958" y="2288"/>
            <a:chExt cx="482" cy="363"/>
          </a:xfrm>
        </p:grpSpPr>
        <p:sp>
          <p:nvSpPr>
            <p:cNvPr id="62484" name="Text Box 38"/>
            <p:cNvSpPr txBox="1">
              <a:spLocks noChangeArrowheads="1"/>
            </p:cNvSpPr>
            <p:nvPr/>
          </p:nvSpPr>
          <p:spPr bwMode="auto">
            <a:xfrm>
              <a:off x="1958" y="2297"/>
              <a:ext cx="482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600">
                  <a:solidFill>
                    <a:srgbClr val="FF0000"/>
                  </a:solidFill>
                  <a:latin typeface="Verdana" panose="020B0604030504040204" pitchFamily="34" charset="0"/>
                </a:rPr>
                <a:t>h</a:t>
              </a:r>
              <a:r>
                <a:rPr lang="it-IT" altLang="it-IT" sz="2600">
                  <a:solidFill>
                    <a:srgbClr val="FF0000"/>
                  </a:solidFill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62485" name="Line 39"/>
            <p:cNvSpPr>
              <a:spLocks noChangeShapeType="1"/>
            </p:cNvSpPr>
            <p:nvPr/>
          </p:nvSpPr>
          <p:spPr bwMode="auto">
            <a:xfrm flipV="1">
              <a:off x="1978" y="2288"/>
              <a:ext cx="8" cy="3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6056" name="Oval 40"/>
          <p:cNvSpPr>
            <a:spLocks noChangeArrowheads="1"/>
          </p:cNvSpPr>
          <p:nvPr/>
        </p:nvSpPr>
        <p:spPr bwMode="auto">
          <a:xfrm>
            <a:off x="6938963" y="3859213"/>
            <a:ext cx="238125" cy="239712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62483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Gap di energia e assorbimento ottico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24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4 0.00064 L -0.00064 -0.16759 " pathEditMode="relative" ptsTypes="AA">
                                      <p:cBhvr>
                                        <p:cTn id="41" dur="20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3" grpId="0" autoUpdateAnimBg="0"/>
      <p:bldP spid="86044" grpId="0" autoUpdateAnimBg="0"/>
      <p:bldP spid="86045" grpId="0"/>
      <p:bldP spid="86052" grpId="0" animBg="1"/>
      <p:bldP spid="86056" grpId="0" animBg="1"/>
      <p:bldP spid="860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AA28CA7-EE18-49D6-A233-EDAA0566A30E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4517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35213"/>
            <a:ext cx="283845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128588" y="5484813"/>
            <a:ext cx="88995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I semiconduttori (monoatomici gruppo IV, binari III-V e II-VI) sono caratterizzati da un gap di energia piccolo, generalmente &lt; 4 eV.</a:t>
            </a:r>
          </a:p>
        </p:txBody>
      </p:sp>
      <p:sp>
        <p:nvSpPr>
          <p:cNvPr id="64519" name="Text Box 4"/>
          <p:cNvSpPr txBox="1">
            <a:spLocks noChangeArrowheads="1"/>
          </p:cNvSpPr>
          <p:nvPr/>
        </p:nvSpPr>
        <p:spPr bwMode="auto">
          <a:xfrm>
            <a:off x="1187450" y="981075"/>
            <a:ext cx="2879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Tavola periodica</a:t>
            </a:r>
          </a:p>
        </p:txBody>
      </p:sp>
      <p:sp>
        <p:nvSpPr>
          <p:cNvPr id="64520" name="Text Box 5"/>
          <p:cNvSpPr txBox="1">
            <a:spLocks noChangeArrowheads="1"/>
          </p:cNvSpPr>
          <p:nvPr/>
        </p:nvSpPr>
        <p:spPr bwMode="auto">
          <a:xfrm>
            <a:off x="5292725" y="981075"/>
            <a:ext cx="3024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Cella elementare (Si)</a:t>
            </a:r>
          </a:p>
        </p:txBody>
      </p:sp>
      <p:sp>
        <p:nvSpPr>
          <p:cNvPr id="6452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Semiconduttori: struttura cristallina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3811588" y="2079625"/>
            <a:ext cx="576262" cy="3059113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2611438" y="2079625"/>
            <a:ext cx="576262" cy="3059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3211513" y="2079625"/>
            <a:ext cx="576262" cy="305911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2011363" y="2076450"/>
            <a:ext cx="576262" cy="305911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1403350" y="3295650"/>
            <a:ext cx="576263" cy="183515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64527" name="Group 12"/>
          <p:cNvGrpSpPr>
            <a:grpSpLocks/>
          </p:cNvGrpSpPr>
          <p:nvPr/>
        </p:nvGrpSpPr>
        <p:grpSpPr bwMode="auto">
          <a:xfrm>
            <a:off x="731838" y="1628775"/>
            <a:ext cx="3641725" cy="3509963"/>
            <a:chOff x="461" y="1026"/>
            <a:chExt cx="2294" cy="2211"/>
          </a:xfrm>
        </p:grpSpPr>
        <p:grpSp>
          <p:nvGrpSpPr>
            <p:cNvPr id="64528" name="Group 13"/>
            <p:cNvGrpSpPr>
              <a:grpSpLocks/>
            </p:cNvGrpSpPr>
            <p:nvPr/>
          </p:nvGrpSpPr>
          <p:grpSpPr bwMode="auto">
            <a:xfrm>
              <a:off x="510" y="1311"/>
              <a:ext cx="2245" cy="1926"/>
              <a:chOff x="510" y="377"/>
              <a:chExt cx="2245" cy="1926"/>
            </a:xfrm>
          </p:grpSpPr>
          <p:grpSp>
            <p:nvGrpSpPr>
              <p:cNvPr id="64535" name="Group 14"/>
              <p:cNvGrpSpPr>
                <a:grpSpLocks/>
              </p:cNvGrpSpPr>
              <p:nvPr/>
            </p:nvGrpSpPr>
            <p:grpSpPr bwMode="auto">
              <a:xfrm>
                <a:off x="1258" y="377"/>
                <a:ext cx="1497" cy="385"/>
                <a:chOff x="1258" y="377"/>
                <a:chExt cx="1497" cy="385"/>
              </a:xfrm>
            </p:grpSpPr>
            <p:sp>
              <p:nvSpPr>
                <p:cNvPr id="6456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258" y="377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5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6456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32" y="377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6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C</a:t>
                  </a:r>
                </a:p>
              </p:txBody>
            </p:sp>
            <p:sp>
              <p:nvSpPr>
                <p:cNvPr id="6456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07" y="377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7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N</a:t>
                  </a:r>
                </a:p>
              </p:txBody>
            </p:sp>
            <p:sp>
              <p:nvSpPr>
                <p:cNvPr id="6456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81" y="377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8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64536" name="Group 19"/>
              <p:cNvGrpSpPr>
                <a:grpSpLocks/>
              </p:cNvGrpSpPr>
              <p:nvPr/>
            </p:nvGrpSpPr>
            <p:grpSpPr bwMode="auto">
              <a:xfrm>
                <a:off x="1259" y="763"/>
                <a:ext cx="1495" cy="385"/>
                <a:chOff x="1259" y="763"/>
                <a:chExt cx="1495" cy="385"/>
              </a:xfrm>
            </p:grpSpPr>
            <p:sp>
              <p:nvSpPr>
                <p:cNvPr id="6455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59" y="763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13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Al</a:t>
                  </a:r>
                </a:p>
              </p:txBody>
            </p:sp>
            <p:sp>
              <p:nvSpPr>
                <p:cNvPr id="6455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33" y="763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14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Si</a:t>
                  </a:r>
                </a:p>
              </p:txBody>
            </p:sp>
            <p:sp>
              <p:nvSpPr>
                <p:cNvPr id="6456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06" y="763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15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P</a:t>
                  </a:r>
                </a:p>
              </p:txBody>
            </p:sp>
            <p:sp>
              <p:nvSpPr>
                <p:cNvPr id="6456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380" y="763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16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64537" name="Group 24"/>
              <p:cNvGrpSpPr>
                <a:grpSpLocks/>
              </p:cNvGrpSpPr>
              <p:nvPr/>
            </p:nvGrpSpPr>
            <p:grpSpPr bwMode="auto">
              <a:xfrm>
                <a:off x="510" y="1148"/>
                <a:ext cx="2244" cy="385"/>
                <a:chOff x="510" y="1148"/>
                <a:chExt cx="2244" cy="385"/>
              </a:xfrm>
            </p:grpSpPr>
            <p:sp>
              <p:nvSpPr>
                <p:cNvPr id="6455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06" y="114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33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As</a:t>
                  </a:r>
                </a:p>
              </p:txBody>
            </p:sp>
            <p:sp>
              <p:nvSpPr>
                <p:cNvPr id="6455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80" y="114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34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Se</a:t>
                  </a:r>
                </a:p>
              </p:txBody>
            </p:sp>
            <p:sp>
              <p:nvSpPr>
                <p:cNvPr id="6455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257" y="114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31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Ga</a:t>
                  </a:r>
                </a:p>
              </p:txBody>
            </p:sp>
            <p:sp>
              <p:nvSpPr>
                <p:cNvPr id="6455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631" y="114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32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Ge</a:t>
                  </a:r>
                </a:p>
              </p:txBody>
            </p:sp>
            <p:sp>
              <p:nvSpPr>
                <p:cNvPr id="6455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10" y="114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29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Cu</a:t>
                  </a:r>
                </a:p>
              </p:txBody>
            </p:sp>
            <p:sp>
              <p:nvSpPr>
                <p:cNvPr id="6455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84" y="114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30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Zn</a:t>
                  </a:r>
                </a:p>
              </p:txBody>
            </p:sp>
          </p:grpSp>
          <p:grpSp>
            <p:nvGrpSpPr>
              <p:cNvPr id="64538" name="Group 31"/>
              <p:cNvGrpSpPr>
                <a:grpSpLocks/>
              </p:cNvGrpSpPr>
              <p:nvPr/>
            </p:nvGrpSpPr>
            <p:grpSpPr bwMode="auto">
              <a:xfrm>
                <a:off x="511" y="1534"/>
                <a:ext cx="2242" cy="385"/>
                <a:chOff x="511" y="1534"/>
                <a:chExt cx="2242" cy="385"/>
              </a:xfrm>
            </p:grpSpPr>
            <p:sp>
              <p:nvSpPr>
                <p:cNvPr id="6454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005" y="1534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51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Sb</a:t>
                  </a:r>
                </a:p>
              </p:txBody>
            </p:sp>
            <p:sp>
              <p:nvSpPr>
                <p:cNvPr id="6454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79" y="1534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52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Te</a:t>
                  </a:r>
                </a:p>
              </p:txBody>
            </p:sp>
            <p:sp>
              <p:nvSpPr>
                <p:cNvPr id="6454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258" y="1534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49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In</a:t>
                  </a:r>
                </a:p>
              </p:txBody>
            </p:sp>
            <p:sp>
              <p:nvSpPr>
                <p:cNvPr id="6454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632" y="1534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50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Sn</a:t>
                  </a:r>
                </a:p>
              </p:txBody>
            </p:sp>
            <p:sp>
              <p:nvSpPr>
                <p:cNvPr id="6455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11" y="1534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47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Ag</a:t>
                  </a:r>
                </a:p>
              </p:txBody>
            </p:sp>
            <p:sp>
              <p:nvSpPr>
                <p:cNvPr id="6455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85" y="1534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48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Cd</a:t>
                  </a:r>
                </a:p>
              </p:txBody>
            </p:sp>
          </p:grpSp>
          <p:grpSp>
            <p:nvGrpSpPr>
              <p:cNvPr id="64539" name="Group 38"/>
              <p:cNvGrpSpPr>
                <a:grpSpLocks/>
              </p:cNvGrpSpPr>
              <p:nvPr/>
            </p:nvGrpSpPr>
            <p:grpSpPr bwMode="auto">
              <a:xfrm>
                <a:off x="511" y="1918"/>
                <a:ext cx="2242" cy="385"/>
                <a:chOff x="511" y="1918"/>
                <a:chExt cx="2242" cy="385"/>
              </a:xfrm>
            </p:grpSpPr>
            <p:sp>
              <p:nvSpPr>
                <p:cNvPr id="6454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58" y="191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81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Tl</a:t>
                  </a:r>
                </a:p>
              </p:txBody>
            </p:sp>
            <p:sp>
              <p:nvSpPr>
                <p:cNvPr id="6454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2" y="191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82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Pb</a:t>
                  </a:r>
                </a:p>
              </p:txBody>
            </p:sp>
            <p:sp>
              <p:nvSpPr>
                <p:cNvPr id="6454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005" y="191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83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Bi</a:t>
                  </a:r>
                </a:p>
              </p:txBody>
            </p:sp>
            <p:sp>
              <p:nvSpPr>
                <p:cNvPr id="6454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79" y="191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84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Po</a:t>
                  </a:r>
                </a:p>
              </p:txBody>
            </p:sp>
            <p:sp>
              <p:nvSpPr>
                <p:cNvPr id="6454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11" y="191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79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Au</a:t>
                  </a:r>
                </a:p>
              </p:txBody>
            </p:sp>
            <p:sp>
              <p:nvSpPr>
                <p:cNvPr id="6454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85" y="1918"/>
                  <a:ext cx="374" cy="38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1200" b="1">
                      <a:solidFill>
                        <a:schemeClr val="tx1"/>
                      </a:solidFill>
                    </a:rPr>
                    <a:t>80</a:t>
                  </a:r>
                </a:p>
                <a:p>
                  <a:pPr algn="ctr" eaLnBrk="1" hangingPunct="1">
                    <a:lnSpc>
                      <a:spcPct val="80000"/>
                    </a:lnSpc>
                    <a:spcBef>
                      <a:spcPct val="10000"/>
                    </a:spcBef>
                    <a:buFontTx/>
                    <a:buNone/>
                  </a:pPr>
                  <a:r>
                    <a:rPr lang="it-IT" altLang="it-IT" sz="2000" b="1">
                      <a:solidFill>
                        <a:schemeClr val="tx1"/>
                      </a:solidFill>
                    </a:rPr>
                    <a:t>Hg</a:t>
                  </a:r>
                </a:p>
              </p:txBody>
            </p:sp>
          </p:grpSp>
        </p:grpSp>
        <p:sp>
          <p:nvSpPr>
            <p:cNvPr id="64529" name="Text Box 45"/>
            <p:cNvSpPr txBox="1">
              <a:spLocks noChangeArrowheads="1"/>
            </p:cNvSpPr>
            <p:nvPr/>
          </p:nvSpPr>
          <p:spPr bwMode="auto">
            <a:xfrm>
              <a:off x="1232" y="1027"/>
              <a:ext cx="4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 b="1">
                  <a:solidFill>
                    <a:srgbClr val="FF3300"/>
                  </a:solidFill>
                  <a:latin typeface="Verdana" panose="020B0604030504040204" pitchFamily="34" charset="0"/>
                </a:rPr>
                <a:t>III</a:t>
              </a:r>
            </a:p>
          </p:txBody>
        </p:sp>
        <p:sp>
          <p:nvSpPr>
            <p:cNvPr id="64530" name="Text Box 46"/>
            <p:cNvSpPr txBox="1">
              <a:spLocks noChangeArrowheads="1"/>
            </p:cNvSpPr>
            <p:nvPr/>
          </p:nvSpPr>
          <p:spPr bwMode="auto">
            <a:xfrm>
              <a:off x="1610" y="1026"/>
              <a:ext cx="4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 b="1">
                  <a:solidFill>
                    <a:schemeClr val="tx1"/>
                  </a:solidFill>
                  <a:latin typeface="Verdana" panose="020B0604030504040204" pitchFamily="34" charset="0"/>
                </a:rPr>
                <a:t>IV</a:t>
              </a:r>
            </a:p>
          </p:txBody>
        </p:sp>
        <p:sp>
          <p:nvSpPr>
            <p:cNvPr id="64531" name="Text Box 47"/>
            <p:cNvSpPr txBox="1">
              <a:spLocks noChangeArrowheads="1"/>
            </p:cNvSpPr>
            <p:nvPr/>
          </p:nvSpPr>
          <p:spPr bwMode="auto">
            <a:xfrm>
              <a:off x="1983" y="1026"/>
              <a:ext cx="4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 b="1">
                  <a:solidFill>
                    <a:srgbClr val="FF3300"/>
                  </a:solidFill>
                  <a:latin typeface="Verdana" panose="020B0604030504040204" pitchFamily="34" charset="0"/>
                </a:rPr>
                <a:t>V</a:t>
              </a:r>
            </a:p>
          </p:txBody>
        </p:sp>
        <p:sp>
          <p:nvSpPr>
            <p:cNvPr id="64532" name="Text Box 48"/>
            <p:cNvSpPr txBox="1">
              <a:spLocks noChangeArrowheads="1"/>
            </p:cNvSpPr>
            <p:nvPr/>
          </p:nvSpPr>
          <p:spPr bwMode="auto">
            <a:xfrm>
              <a:off x="2346" y="1026"/>
              <a:ext cx="4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 b="1">
                  <a:solidFill>
                    <a:srgbClr val="FFCC00"/>
                  </a:solidFill>
                  <a:latin typeface="Verdana" panose="020B0604030504040204" pitchFamily="34" charset="0"/>
                </a:rPr>
                <a:t>VI</a:t>
              </a:r>
            </a:p>
          </p:txBody>
        </p:sp>
        <p:sp>
          <p:nvSpPr>
            <p:cNvPr id="64533" name="Text Box 49"/>
            <p:cNvSpPr txBox="1">
              <a:spLocks noChangeArrowheads="1"/>
            </p:cNvSpPr>
            <p:nvPr/>
          </p:nvSpPr>
          <p:spPr bwMode="auto">
            <a:xfrm>
              <a:off x="839" y="1782"/>
              <a:ext cx="4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 b="1">
                  <a:solidFill>
                    <a:srgbClr val="FFCC00"/>
                  </a:solidFill>
                  <a:latin typeface="Verdana" panose="020B0604030504040204" pitchFamily="34" charset="0"/>
                </a:rPr>
                <a:t>IIB</a:t>
              </a:r>
            </a:p>
          </p:txBody>
        </p:sp>
        <p:sp>
          <p:nvSpPr>
            <p:cNvPr id="64534" name="Text Box 50"/>
            <p:cNvSpPr txBox="1">
              <a:spLocks noChangeArrowheads="1"/>
            </p:cNvSpPr>
            <p:nvPr/>
          </p:nvSpPr>
          <p:spPr bwMode="auto">
            <a:xfrm>
              <a:off x="461" y="1782"/>
              <a:ext cx="4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solidFill>
                    <a:schemeClr val="tx1"/>
                  </a:solidFill>
                  <a:latin typeface="Verdana" panose="020B0604030504040204" pitchFamily="34" charset="0"/>
                </a:rPr>
                <a:t>IB</a:t>
              </a:r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25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/>
      <p:bldP spid="204808" grpId="0" animBg="1"/>
      <p:bldP spid="204809" grpId="0" animBg="1"/>
      <p:bldP spid="204810" grpId="0" animBg="1"/>
      <p:bldP spid="2048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BFDF074-0375-414D-881A-1B51B6682EA4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68538" y="1308100"/>
            <a:ext cx="1196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altLang="it-IT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T=0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078538" y="1287463"/>
            <a:ext cx="7016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altLang="it-IT" sz="24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T&gt;0</a:t>
            </a:r>
          </a:p>
        </p:txBody>
      </p:sp>
      <p:grpSp>
        <p:nvGrpSpPr>
          <p:cNvPr id="108549" name="Group 5"/>
          <p:cNvGrpSpPr>
            <a:grpSpLocks/>
          </p:cNvGrpSpPr>
          <p:nvPr/>
        </p:nvGrpSpPr>
        <p:grpSpPr bwMode="auto">
          <a:xfrm>
            <a:off x="1574800" y="2197100"/>
            <a:ext cx="2582863" cy="2408238"/>
            <a:chOff x="1075" y="1499"/>
            <a:chExt cx="1762" cy="1644"/>
          </a:xfrm>
        </p:grpSpPr>
        <p:sp>
          <p:nvSpPr>
            <p:cNvPr id="66588" name="Rectangle 6"/>
            <p:cNvSpPr>
              <a:spLocks noChangeArrowheads="1"/>
            </p:cNvSpPr>
            <p:nvPr/>
          </p:nvSpPr>
          <p:spPr bwMode="auto">
            <a:xfrm>
              <a:off x="1076" y="2519"/>
              <a:ext cx="1761" cy="624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6589" name="Rectangle 7"/>
            <p:cNvSpPr>
              <a:spLocks noChangeArrowheads="1"/>
            </p:cNvSpPr>
            <p:nvPr/>
          </p:nvSpPr>
          <p:spPr bwMode="auto">
            <a:xfrm>
              <a:off x="1075" y="1499"/>
              <a:ext cx="1761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236538" y="1590675"/>
            <a:ext cx="631825" cy="3322638"/>
            <a:chOff x="162" y="1086"/>
            <a:chExt cx="431" cy="2267"/>
          </a:xfrm>
        </p:grpSpPr>
        <p:sp>
          <p:nvSpPr>
            <p:cNvPr id="66586" name="Line 9"/>
            <p:cNvSpPr>
              <a:spLocks noChangeShapeType="1"/>
            </p:cNvSpPr>
            <p:nvPr/>
          </p:nvSpPr>
          <p:spPr bwMode="auto">
            <a:xfrm flipV="1">
              <a:off x="584" y="1086"/>
              <a:ext cx="9" cy="22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7" name="Text Box 10"/>
            <p:cNvSpPr txBox="1">
              <a:spLocks noChangeArrowheads="1"/>
            </p:cNvSpPr>
            <p:nvPr/>
          </p:nvSpPr>
          <p:spPr bwMode="auto">
            <a:xfrm rot="-5400000">
              <a:off x="-89" y="2074"/>
              <a:ext cx="81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cs typeface="Arial" panose="020B0604020202020204" pitchFamily="34" charset="0"/>
                </a:rPr>
                <a:t>energia</a:t>
              </a:r>
            </a:p>
          </p:txBody>
        </p:sp>
      </p:grp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1835150" y="3113088"/>
            <a:ext cx="1117600" cy="571500"/>
            <a:chOff x="1252" y="2124"/>
            <a:chExt cx="763" cy="390"/>
          </a:xfrm>
        </p:grpSpPr>
        <p:sp>
          <p:nvSpPr>
            <p:cNvPr id="66584" name="Text Box 12"/>
            <p:cNvSpPr txBox="1">
              <a:spLocks noChangeArrowheads="1"/>
            </p:cNvSpPr>
            <p:nvPr/>
          </p:nvSpPr>
          <p:spPr bwMode="auto">
            <a:xfrm>
              <a:off x="1366" y="2170"/>
              <a:ext cx="6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</a:t>
              </a:r>
              <a:r>
                <a:rPr lang="it-IT" altLang="it-IT" sz="2200" baseline="-25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66585" name="Line 13"/>
            <p:cNvSpPr>
              <a:spLocks noChangeShapeType="1"/>
            </p:cNvSpPr>
            <p:nvPr/>
          </p:nvSpPr>
          <p:spPr bwMode="auto">
            <a:xfrm>
              <a:off x="1252" y="2124"/>
              <a:ext cx="0" cy="3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196850" y="5170488"/>
            <a:ext cx="87503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Aumentando la temperatura, a causa dell’agitazione termica, si creano elettroni in banda di conduzione e lacune in banda di valenza: per questo motivo la resistenza elettrica diminuisce.</a:t>
            </a:r>
          </a:p>
        </p:txBody>
      </p:sp>
      <p:grpSp>
        <p:nvGrpSpPr>
          <p:cNvPr id="108559" name="Group 15"/>
          <p:cNvGrpSpPr>
            <a:grpSpLocks/>
          </p:cNvGrpSpPr>
          <p:nvPr/>
        </p:nvGrpSpPr>
        <p:grpSpPr bwMode="auto">
          <a:xfrm>
            <a:off x="5138738" y="2197100"/>
            <a:ext cx="2582862" cy="2408238"/>
            <a:chOff x="3507" y="1499"/>
            <a:chExt cx="1762" cy="1644"/>
          </a:xfrm>
        </p:grpSpPr>
        <p:sp>
          <p:nvSpPr>
            <p:cNvPr id="66582" name="Rectangle 16"/>
            <p:cNvSpPr>
              <a:spLocks noChangeArrowheads="1"/>
            </p:cNvSpPr>
            <p:nvPr/>
          </p:nvSpPr>
          <p:spPr bwMode="auto">
            <a:xfrm>
              <a:off x="3508" y="2519"/>
              <a:ext cx="1761" cy="624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6583" name="Rectangle 17"/>
            <p:cNvSpPr>
              <a:spLocks noChangeArrowheads="1"/>
            </p:cNvSpPr>
            <p:nvPr/>
          </p:nvSpPr>
          <p:spPr bwMode="auto">
            <a:xfrm>
              <a:off x="3507" y="1499"/>
              <a:ext cx="1761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8562" name="Group 18"/>
          <p:cNvGrpSpPr>
            <a:grpSpLocks/>
          </p:cNvGrpSpPr>
          <p:nvPr/>
        </p:nvGrpSpPr>
        <p:grpSpPr bwMode="auto">
          <a:xfrm>
            <a:off x="5399088" y="3113088"/>
            <a:ext cx="1117600" cy="571500"/>
            <a:chOff x="3684" y="2124"/>
            <a:chExt cx="763" cy="390"/>
          </a:xfrm>
        </p:grpSpPr>
        <p:sp>
          <p:nvSpPr>
            <p:cNvPr id="66580" name="Text Box 19"/>
            <p:cNvSpPr txBox="1">
              <a:spLocks noChangeArrowheads="1"/>
            </p:cNvSpPr>
            <p:nvPr/>
          </p:nvSpPr>
          <p:spPr bwMode="auto">
            <a:xfrm>
              <a:off x="3798" y="2170"/>
              <a:ext cx="6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E</a:t>
              </a:r>
              <a:r>
                <a:rPr lang="it-IT" altLang="it-IT" sz="2200" baseline="-25000">
                  <a:solidFill>
                    <a:schemeClr val="tx1"/>
                  </a:solidFill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66581" name="Line 20"/>
            <p:cNvSpPr>
              <a:spLocks noChangeShapeType="1"/>
            </p:cNvSpPr>
            <p:nvPr/>
          </p:nvSpPr>
          <p:spPr bwMode="auto">
            <a:xfrm>
              <a:off x="3684" y="2124"/>
              <a:ext cx="0" cy="3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6032500" y="3792538"/>
            <a:ext cx="203200" cy="2016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6361113" y="3792538"/>
            <a:ext cx="201612" cy="2016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08567" name="Oval 23"/>
          <p:cNvSpPr>
            <a:spLocks noChangeArrowheads="1"/>
          </p:cNvSpPr>
          <p:nvPr/>
        </p:nvSpPr>
        <p:spPr bwMode="auto">
          <a:xfrm>
            <a:off x="6702425" y="3792538"/>
            <a:ext cx="203200" cy="2016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08568" name="Oval 24"/>
          <p:cNvSpPr>
            <a:spLocks noChangeAspect="1" noChangeArrowheads="1"/>
          </p:cNvSpPr>
          <p:nvPr/>
        </p:nvSpPr>
        <p:spPr bwMode="auto">
          <a:xfrm>
            <a:off x="6024563" y="3783013"/>
            <a:ext cx="212725" cy="22225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08569" name="Oval 25"/>
          <p:cNvSpPr>
            <a:spLocks noChangeAspect="1" noChangeArrowheads="1"/>
          </p:cNvSpPr>
          <p:nvPr/>
        </p:nvSpPr>
        <p:spPr bwMode="auto">
          <a:xfrm>
            <a:off x="6353175" y="3790950"/>
            <a:ext cx="212725" cy="212725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08570" name="Oval 26"/>
          <p:cNvSpPr>
            <a:spLocks noChangeAspect="1" noChangeArrowheads="1"/>
          </p:cNvSpPr>
          <p:nvPr/>
        </p:nvSpPr>
        <p:spPr bwMode="auto">
          <a:xfrm>
            <a:off x="6694488" y="3790950"/>
            <a:ext cx="214312" cy="212725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66579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Il ruolo della temperatura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26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3267E-7 4.60338E-6 L -9.03267E-7 -0.143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727E-6 4.60338E-6 L -0.00129 -0.141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01E-6 4.60338E-6 L -0.00256 -0.140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7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 autoUpdateAnimBg="0"/>
      <p:bldP spid="108558" grpId="0" autoUpdateAnimBg="0"/>
      <p:bldP spid="108565" grpId="0" animBg="1"/>
      <p:bldP spid="108566" grpId="0" animBg="1"/>
      <p:bldP spid="108567" grpId="0" animBg="1"/>
      <p:bldP spid="108568" grpId="0" animBg="1"/>
      <p:bldP spid="108568" grpId="1" animBg="1"/>
      <p:bldP spid="108569" grpId="0" animBg="1"/>
      <p:bldP spid="108569" grpId="1" animBg="1"/>
      <p:bldP spid="108570" grpId="0" animBg="1"/>
      <p:bldP spid="10857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54F1A2-8D8C-4CCD-9A49-E07504F4C3AA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8613" name="Group 2"/>
          <p:cNvGrpSpPr>
            <a:grpSpLocks/>
          </p:cNvGrpSpPr>
          <p:nvPr/>
        </p:nvGrpSpPr>
        <p:grpSpPr bwMode="auto">
          <a:xfrm>
            <a:off x="5094288" y="2066925"/>
            <a:ext cx="2622550" cy="2524125"/>
            <a:chOff x="3386" y="1410"/>
            <a:chExt cx="1790" cy="1723"/>
          </a:xfrm>
        </p:grpSpPr>
        <p:sp>
          <p:nvSpPr>
            <p:cNvPr id="68643" name="AutoShape 3"/>
            <p:cNvSpPr>
              <a:spLocks noChangeArrowheads="1"/>
            </p:cNvSpPr>
            <p:nvPr/>
          </p:nvSpPr>
          <p:spPr bwMode="auto">
            <a:xfrm rot="16200000" flipV="1">
              <a:off x="3909" y="1867"/>
              <a:ext cx="749" cy="1784"/>
            </a:xfrm>
            <a:prstGeom prst="parallelogram">
              <a:avLst>
                <a:gd name="adj" fmla="val 24991"/>
              </a:avLst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44" name="AutoShape 4"/>
            <p:cNvSpPr>
              <a:spLocks noChangeArrowheads="1"/>
            </p:cNvSpPr>
            <p:nvPr/>
          </p:nvSpPr>
          <p:spPr bwMode="auto">
            <a:xfrm rot="16200000" flipV="1">
              <a:off x="3903" y="893"/>
              <a:ext cx="749" cy="1784"/>
            </a:xfrm>
            <a:prstGeom prst="parallelogram">
              <a:avLst>
                <a:gd name="adj" fmla="val 24991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2266950" y="1357313"/>
            <a:ext cx="1193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it-IT" altLang="it-IT" sz="2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E=0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260350" y="1590675"/>
            <a:ext cx="608013" cy="3986213"/>
            <a:chOff x="178" y="1086"/>
            <a:chExt cx="415" cy="2720"/>
          </a:xfrm>
        </p:grpSpPr>
        <p:sp>
          <p:nvSpPr>
            <p:cNvPr id="68641" name="Line 8"/>
            <p:cNvSpPr>
              <a:spLocks noChangeShapeType="1"/>
            </p:cNvSpPr>
            <p:nvPr/>
          </p:nvSpPr>
          <p:spPr bwMode="auto">
            <a:xfrm flipV="1">
              <a:off x="584" y="1086"/>
              <a:ext cx="9" cy="2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642" name="Text Box 9"/>
            <p:cNvSpPr txBox="1">
              <a:spLocks noChangeArrowheads="1"/>
            </p:cNvSpPr>
            <p:nvPr/>
          </p:nvSpPr>
          <p:spPr bwMode="auto">
            <a:xfrm rot="-5400000">
              <a:off x="-54" y="2084"/>
              <a:ext cx="752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cs typeface="Arial" panose="020B0604020202020204" pitchFamily="34" charset="0"/>
                </a:rPr>
                <a:t>energia</a:t>
              </a:r>
            </a:p>
          </p:txBody>
        </p:sp>
      </p:grp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196850" y="5680075"/>
            <a:ext cx="8750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Gli stati vuoti in banda di valenza, o </a:t>
            </a:r>
            <a:r>
              <a:rPr lang="it-IT" altLang="it-IT" sz="2200" b="1" i="1">
                <a:solidFill>
                  <a:schemeClr val="tx1"/>
                </a:solidFill>
                <a:cs typeface="Arial" panose="020B0604020202020204" pitchFamily="34" charset="0"/>
              </a:rPr>
              <a:t>lacune</a:t>
            </a: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, si comportano come particelle cariche positivamente </a:t>
            </a:r>
          </a:p>
        </p:txBody>
      </p:sp>
      <p:grpSp>
        <p:nvGrpSpPr>
          <p:cNvPr id="68617" name="Group 11"/>
          <p:cNvGrpSpPr>
            <a:grpSpLocks/>
          </p:cNvGrpSpPr>
          <p:nvPr/>
        </p:nvGrpSpPr>
        <p:grpSpPr bwMode="auto">
          <a:xfrm>
            <a:off x="6310313" y="3629025"/>
            <a:ext cx="793750" cy="265113"/>
            <a:chOff x="4532" y="2444"/>
            <a:chExt cx="542" cy="181"/>
          </a:xfrm>
        </p:grpSpPr>
        <p:sp>
          <p:nvSpPr>
            <p:cNvPr id="68638" name="Oval 12"/>
            <p:cNvSpPr>
              <a:spLocks noChangeArrowheads="1"/>
            </p:cNvSpPr>
            <p:nvPr/>
          </p:nvSpPr>
          <p:spPr bwMode="auto">
            <a:xfrm>
              <a:off x="4532" y="2487"/>
              <a:ext cx="138" cy="1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39" name="Oval 13"/>
            <p:cNvSpPr>
              <a:spLocks noChangeArrowheads="1"/>
            </p:cNvSpPr>
            <p:nvPr/>
          </p:nvSpPr>
          <p:spPr bwMode="auto">
            <a:xfrm>
              <a:off x="4726" y="2469"/>
              <a:ext cx="138" cy="1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40" name="Oval 14"/>
            <p:cNvSpPr>
              <a:spLocks noChangeArrowheads="1"/>
            </p:cNvSpPr>
            <p:nvPr/>
          </p:nvSpPr>
          <p:spPr bwMode="auto">
            <a:xfrm>
              <a:off x="4936" y="2444"/>
              <a:ext cx="138" cy="1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8618" name="Group 15"/>
          <p:cNvGrpSpPr>
            <a:grpSpLocks/>
          </p:cNvGrpSpPr>
          <p:nvPr/>
        </p:nvGrpSpPr>
        <p:grpSpPr bwMode="auto">
          <a:xfrm>
            <a:off x="5686425" y="2762250"/>
            <a:ext cx="835025" cy="282575"/>
            <a:chOff x="3490" y="1901"/>
            <a:chExt cx="570" cy="193"/>
          </a:xfrm>
        </p:grpSpPr>
        <p:sp>
          <p:nvSpPr>
            <p:cNvPr id="68635" name="Oval 16"/>
            <p:cNvSpPr>
              <a:spLocks noChangeArrowheads="1"/>
            </p:cNvSpPr>
            <p:nvPr/>
          </p:nvSpPr>
          <p:spPr bwMode="auto">
            <a:xfrm>
              <a:off x="3490" y="1956"/>
              <a:ext cx="138" cy="1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9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36" name="Oval 17"/>
            <p:cNvSpPr>
              <a:spLocks noChangeArrowheads="1"/>
            </p:cNvSpPr>
            <p:nvPr/>
          </p:nvSpPr>
          <p:spPr bwMode="auto">
            <a:xfrm>
              <a:off x="3706" y="1928"/>
              <a:ext cx="138" cy="1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9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37" name="Oval 18"/>
            <p:cNvSpPr>
              <a:spLocks noChangeArrowheads="1"/>
            </p:cNvSpPr>
            <p:nvPr/>
          </p:nvSpPr>
          <p:spPr bwMode="auto">
            <a:xfrm>
              <a:off x="3922" y="1901"/>
              <a:ext cx="138" cy="1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9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8619" name="Group 19"/>
          <p:cNvGrpSpPr>
            <a:grpSpLocks/>
          </p:cNvGrpSpPr>
          <p:nvPr/>
        </p:nvGrpSpPr>
        <p:grpSpPr bwMode="auto">
          <a:xfrm>
            <a:off x="1573213" y="2197100"/>
            <a:ext cx="2582862" cy="2408238"/>
            <a:chOff x="987" y="1499"/>
            <a:chExt cx="1762" cy="1644"/>
          </a:xfrm>
        </p:grpSpPr>
        <p:sp>
          <p:nvSpPr>
            <p:cNvPr id="68633" name="Rectangle 20"/>
            <p:cNvSpPr>
              <a:spLocks noChangeArrowheads="1"/>
            </p:cNvSpPr>
            <p:nvPr/>
          </p:nvSpPr>
          <p:spPr bwMode="auto">
            <a:xfrm>
              <a:off x="988" y="2519"/>
              <a:ext cx="1761" cy="624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34" name="Rectangle 21"/>
            <p:cNvSpPr>
              <a:spLocks noChangeArrowheads="1"/>
            </p:cNvSpPr>
            <p:nvPr/>
          </p:nvSpPr>
          <p:spPr bwMode="auto">
            <a:xfrm>
              <a:off x="987" y="1499"/>
              <a:ext cx="1761" cy="6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68620" name="Group 22"/>
          <p:cNvGrpSpPr>
            <a:grpSpLocks/>
          </p:cNvGrpSpPr>
          <p:nvPr/>
        </p:nvGrpSpPr>
        <p:grpSpPr bwMode="auto">
          <a:xfrm>
            <a:off x="5810250" y="1287463"/>
            <a:ext cx="1189038" cy="542925"/>
            <a:chOff x="3837" y="879"/>
            <a:chExt cx="811" cy="370"/>
          </a:xfrm>
        </p:grpSpPr>
        <p:sp>
          <p:nvSpPr>
            <p:cNvPr id="110615" name="Rectangle 23"/>
            <p:cNvSpPr>
              <a:spLocks noChangeArrowheads="1"/>
            </p:cNvSpPr>
            <p:nvPr/>
          </p:nvSpPr>
          <p:spPr bwMode="auto">
            <a:xfrm>
              <a:off x="4030" y="879"/>
              <a:ext cx="49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22275" defTabSz="8445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44550" defTabSz="8445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65238" defTabSz="8445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87513" defTabSz="8445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44713" defTabSz="844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601913" defTabSz="844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59113" defTabSz="844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516313" defTabSz="844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it-IT" altLang="it-IT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E&gt;0</a:t>
              </a: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3837" y="1249"/>
              <a:ext cx="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8621" name="Line 25"/>
          <p:cNvSpPr>
            <a:spLocks noChangeShapeType="1"/>
          </p:cNvSpPr>
          <p:nvPr/>
        </p:nvSpPr>
        <p:spPr bwMode="auto">
          <a:xfrm flipH="1">
            <a:off x="5157788" y="2947988"/>
            <a:ext cx="49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622" name="Line 26"/>
          <p:cNvSpPr>
            <a:spLocks noChangeShapeType="1"/>
          </p:cNvSpPr>
          <p:nvPr/>
        </p:nvSpPr>
        <p:spPr bwMode="auto">
          <a:xfrm>
            <a:off x="7156450" y="3705225"/>
            <a:ext cx="498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8623" name="Group 27"/>
          <p:cNvGrpSpPr>
            <a:grpSpLocks/>
          </p:cNvGrpSpPr>
          <p:nvPr/>
        </p:nvGrpSpPr>
        <p:grpSpPr bwMode="auto">
          <a:xfrm>
            <a:off x="2481263" y="2817813"/>
            <a:ext cx="871537" cy="1176337"/>
            <a:chOff x="1693" y="1923"/>
            <a:chExt cx="595" cy="803"/>
          </a:xfrm>
        </p:grpSpPr>
        <p:sp>
          <p:nvSpPr>
            <p:cNvPr id="68625" name="Oval 28"/>
            <p:cNvSpPr>
              <a:spLocks noChangeArrowheads="1"/>
            </p:cNvSpPr>
            <p:nvPr/>
          </p:nvSpPr>
          <p:spPr bwMode="auto">
            <a:xfrm>
              <a:off x="1693" y="2588"/>
              <a:ext cx="138" cy="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26" name="Oval 29"/>
            <p:cNvSpPr>
              <a:spLocks noChangeArrowheads="1"/>
            </p:cNvSpPr>
            <p:nvPr/>
          </p:nvSpPr>
          <p:spPr bwMode="auto">
            <a:xfrm>
              <a:off x="1917" y="2588"/>
              <a:ext cx="138" cy="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27" name="Oval 30"/>
            <p:cNvSpPr>
              <a:spLocks noChangeArrowheads="1"/>
            </p:cNvSpPr>
            <p:nvPr/>
          </p:nvSpPr>
          <p:spPr bwMode="auto">
            <a:xfrm>
              <a:off x="2150" y="2588"/>
              <a:ext cx="138" cy="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28" name="Oval 31"/>
            <p:cNvSpPr>
              <a:spLocks noChangeArrowheads="1"/>
            </p:cNvSpPr>
            <p:nvPr/>
          </p:nvSpPr>
          <p:spPr bwMode="auto">
            <a:xfrm>
              <a:off x="1693" y="1923"/>
              <a:ext cx="138" cy="1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9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29" name="Oval 32"/>
            <p:cNvSpPr>
              <a:spLocks noChangeArrowheads="1"/>
            </p:cNvSpPr>
            <p:nvPr/>
          </p:nvSpPr>
          <p:spPr bwMode="auto">
            <a:xfrm>
              <a:off x="1917" y="1923"/>
              <a:ext cx="138" cy="1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9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8630" name="Oval 33"/>
            <p:cNvSpPr>
              <a:spLocks noChangeArrowheads="1"/>
            </p:cNvSpPr>
            <p:nvPr/>
          </p:nvSpPr>
          <p:spPr bwMode="auto">
            <a:xfrm>
              <a:off x="2150" y="1923"/>
              <a:ext cx="138" cy="138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9CC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68624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Elettroni e lacune: </a:t>
            </a:r>
            <a:br>
              <a:rPr lang="it-IT" altLang="it-IT" smtClean="0"/>
            </a:br>
            <a:r>
              <a:rPr lang="it-IT" altLang="it-IT" smtClean="0"/>
              <a:t>effetto di un campo elettrico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27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7725A0-D8FE-41CE-B588-622E05CEBD91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349375" y="5157788"/>
            <a:ext cx="71104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Se il semiconduttore viene illuminato con luce di energia h</a:t>
            </a:r>
            <a:r>
              <a:rPr lang="it-IT" altLang="it-IT" sz="22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&gt;E</a:t>
            </a:r>
            <a:r>
              <a:rPr lang="it-IT" altLang="it-IT" sz="2200" b="1" baseline="-25000">
                <a:solidFill>
                  <a:schemeClr val="tx1"/>
                </a:solidFill>
                <a:cs typeface="Arial" panose="020B0604020202020204" pitchFamily="34" charset="0"/>
              </a:rPr>
              <a:t>g</a:t>
            </a: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 , la corrente elettrica aumenta. Questo fenomeno è detto </a:t>
            </a:r>
            <a:r>
              <a:rPr lang="it-IT" altLang="it-IT" sz="2200" b="1" i="1">
                <a:solidFill>
                  <a:srgbClr val="FF0000"/>
                </a:solidFill>
                <a:cs typeface="Arial" panose="020B0604020202020204" pitchFamily="34" charset="0"/>
              </a:rPr>
              <a:t>fotoconducibilità</a:t>
            </a:r>
          </a:p>
        </p:txBody>
      </p:sp>
      <p:grpSp>
        <p:nvGrpSpPr>
          <p:cNvPr id="70662" name="Group 4"/>
          <p:cNvGrpSpPr>
            <a:grpSpLocks/>
          </p:cNvGrpSpPr>
          <p:nvPr/>
        </p:nvGrpSpPr>
        <p:grpSpPr bwMode="auto">
          <a:xfrm>
            <a:off x="552450" y="1200150"/>
            <a:ext cx="3971925" cy="3986213"/>
            <a:chOff x="1006" y="915"/>
            <a:chExt cx="2711" cy="2720"/>
          </a:xfrm>
        </p:grpSpPr>
        <p:grpSp>
          <p:nvGrpSpPr>
            <p:cNvPr id="70697" name="Group 5"/>
            <p:cNvGrpSpPr>
              <a:grpSpLocks/>
            </p:cNvGrpSpPr>
            <p:nvPr/>
          </p:nvGrpSpPr>
          <p:grpSpPr bwMode="auto">
            <a:xfrm>
              <a:off x="1006" y="915"/>
              <a:ext cx="432" cy="2720"/>
              <a:chOff x="161" y="1086"/>
              <a:chExt cx="432" cy="2720"/>
            </a:xfrm>
          </p:grpSpPr>
          <p:sp>
            <p:nvSpPr>
              <p:cNvPr id="70701" name="Line 6"/>
              <p:cNvSpPr>
                <a:spLocks noChangeShapeType="1"/>
              </p:cNvSpPr>
              <p:nvPr/>
            </p:nvSpPr>
            <p:spPr bwMode="auto">
              <a:xfrm flipV="1">
                <a:off x="584" y="1086"/>
                <a:ext cx="9" cy="2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0702" name="Text Box 7"/>
              <p:cNvSpPr txBox="1">
                <a:spLocks noChangeArrowheads="1"/>
              </p:cNvSpPr>
              <p:nvPr/>
            </p:nvSpPr>
            <p:spPr bwMode="auto">
              <a:xfrm rot="-5400000">
                <a:off x="-90" y="2074"/>
                <a:ext cx="810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solidFill>
                      <a:schemeClr val="tx1"/>
                    </a:solidFill>
                    <a:cs typeface="Arial" panose="020B0604020202020204" pitchFamily="34" charset="0"/>
                  </a:rPr>
                  <a:t>energia</a:t>
                </a:r>
              </a:p>
            </p:txBody>
          </p:sp>
        </p:grpSp>
        <p:grpSp>
          <p:nvGrpSpPr>
            <p:cNvPr id="70698" name="Group 8"/>
            <p:cNvGrpSpPr>
              <a:grpSpLocks/>
            </p:cNvGrpSpPr>
            <p:nvPr/>
          </p:nvGrpSpPr>
          <p:grpSpPr bwMode="auto">
            <a:xfrm>
              <a:off x="1955" y="1239"/>
              <a:ext cx="1762" cy="1904"/>
              <a:chOff x="1955" y="1239"/>
              <a:chExt cx="1762" cy="1904"/>
            </a:xfrm>
          </p:grpSpPr>
          <p:sp>
            <p:nvSpPr>
              <p:cNvPr id="70699" name="Rectangle 9"/>
              <p:cNvSpPr>
                <a:spLocks noChangeArrowheads="1"/>
              </p:cNvSpPr>
              <p:nvPr/>
            </p:nvSpPr>
            <p:spPr bwMode="auto">
              <a:xfrm>
                <a:off x="1956" y="2420"/>
                <a:ext cx="1761" cy="723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70700" name="Rectangle 10"/>
              <p:cNvSpPr>
                <a:spLocks noChangeArrowheads="1"/>
              </p:cNvSpPr>
              <p:nvPr/>
            </p:nvSpPr>
            <p:spPr bwMode="auto">
              <a:xfrm>
                <a:off x="1955" y="1239"/>
                <a:ext cx="1761" cy="72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663" name="Group 11"/>
          <p:cNvGrpSpPr>
            <a:grpSpLocks/>
          </p:cNvGrpSpPr>
          <p:nvPr/>
        </p:nvGrpSpPr>
        <p:grpSpPr bwMode="auto">
          <a:xfrm>
            <a:off x="2038350" y="2724150"/>
            <a:ext cx="1036638" cy="677863"/>
            <a:chOff x="2020" y="1955"/>
            <a:chExt cx="707" cy="463"/>
          </a:xfrm>
        </p:grpSpPr>
        <p:sp>
          <p:nvSpPr>
            <p:cNvPr id="70695" name="Text Box 12"/>
            <p:cNvSpPr txBox="1">
              <a:spLocks noChangeArrowheads="1"/>
            </p:cNvSpPr>
            <p:nvPr/>
          </p:nvSpPr>
          <p:spPr bwMode="auto">
            <a:xfrm>
              <a:off x="2078" y="2026"/>
              <a:ext cx="6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</a:t>
              </a:r>
              <a:r>
                <a:rPr lang="it-IT" altLang="it-IT" sz="2200" baseline="-25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70696" name="Line 13"/>
            <p:cNvSpPr>
              <a:spLocks noChangeShapeType="1"/>
            </p:cNvSpPr>
            <p:nvPr/>
          </p:nvSpPr>
          <p:spPr bwMode="auto">
            <a:xfrm>
              <a:off x="2020" y="1955"/>
              <a:ext cx="0" cy="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2654" name="Group 14"/>
          <p:cNvGrpSpPr>
            <a:grpSpLocks/>
          </p:cNvGrpSpPr>
          <p:nvPr/>
        </p:nvGrpSpPr>
        <p:grpSpPr bwMode="auto">
          <a:xfrm>
            <a:off x="3144838" y="2936875"/>
            <a:ext cx="1100137" cy="312738"/>
            <a:chOff x="4828" y="2277"/>
            <a:chExt cx="751" cy="214"/>
          </a:xfrm>
        </p:grpSpPr>
        <p:sp>
          <p:nvSpPr>
            <p:cNvPr id="70693" name="Freeform 15"/>
            <p:cNvSpPr>
              <a:spLocks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94" name="Oval 16"/>
            <p:cNvSpPr>
              <a:spLocks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3419475" y="2936875"/>
            <a:ext cx="1101725" cy="312738"/>
            <a:chOff x="4828" y="2277"/>
            <a:chExt cx="751" cy="214"/>
          </a:xfrm>
        </p:grpSpPr>
        <p:sp>
          <p:nvSpPr>
            <p:cNvPr id="70691" name="Freeform 18"/>
            <p:cNvSpPr>
              <a:spLocks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92" name="Oval 19"/>
            <p:cNvSpPr>
              <a:spLocks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12660" name="Group 20"/>
          <p:cNvGrpSpPr>
            <a:grpSpLocks/>
          </p:cNvGrpSpPr>
          <p:nvPr/>
        </p:nvGrpSpPr>
        <p:grpSpPr bwMode="auto">
          <a:xfrm>
            <a:off x="3689350" y="2935288"/>
            <a:ext cx="1101725" cy="312737"/>
            <a:chOff x="4828" y="2277"/>
            <a:chExt cx="751" cy="214"/>
          </a:xfrm>
        </p:grpSpPr>
        <p:sp>
          <p:nvSpPr>
            <p:cNvPr id="70689" name="Freeform 21"/>
            <p:cNvSpPr>
              <a:spLocks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690" name="Oval 22"/>
            <p:cNvSpPr>
              <a:spLocks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70667" name="Oval 23"/>
          <p:cNvSpPr>
            <a:spLocks noChangeAspect="1" noChangeArrowheads="1"/>
          </p:cNvSpPr>
          <p:nvPr/>
        </p:nvSpPr>
        <p:spPr bwMode="auto">
          <a:xfrm>
            <a:off x="3098800" y="3482975"/>
            <a:ext cx="242888" cy="241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68" name="Oval 24"/>
          <p:cNvSpPr>
            <a:spLocks noChangeAspect="1" noChangeArrowheads="1"/>
          </p:cNvSpPr>
          <p:nvPr/>
        </p:nvSpPr>
        <p:spPr bwMode="auto">
          <a:xfrm>
            <a:off x="3436938" y="3482975"/>
            <a:ext cx="241300" cy="241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69" name="Oval 25"/>
          <p:cNvSpPr>
            <a:spLocks noChangeAspect="1" noChangeArrowheads="1"/>
          </p:cNvSpPr>
          <p:nvPr/>
        </p:nvSpPr>
        <p:spPr bwMode="auto">
          <a:xfrm>
            <a:off x="3773488" y="3482975"/>
            <a:ext cx="241300" cy="241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2666" name="Oval 26"/>
          <p:cNvSpPr>
            <a:spLocks noChangeAspect="1" noChangeArrowheads="1"/>
          </p:cNvSpPr>
          <p:nvPr/>
        </p:nvSpPr>
        <p:spPr bwMode="auto">
          <a:xfrm>
            <a:off x="3098800" y="3482975"/>
            <a:ext cx="242888" cy="2413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2667" name="Oval 27"/>
          <p:cNvSpPr>
            <a:spLocks noChangeAspect="1" noChangeArrowheads="1"/>
          </p:cNvSpPr>
          <p:nvPr/>
        </p:nvSpPr>
        <p:spPr bwMode="auto">
          <a:xfrm>
            <a:off x="3436938" y="3482975"/>
            <a:ext cx="241300" cy="2413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2668" name="Oval 28"/>
          <p:cNvSpPr>
            <a:spLocks noChangeAspect="1" noChangeArrowheads="1"/>
          </p:cNvSpPr>
          <p:nvPr/>
        </p:nvSpPr>
        <p:spPr bwMode="auto">
          <a:xfrm>
            <a:off x="3773488" y="3482975"/>
            <a:ext cx="241300" cy="2413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73" name="AutoShape 29"/>
          <p:cNvSpPr>
            <a:spLocks noChangeArrowheads="1"/>
          </p:cNvSpPr>
          <p:nvPr/>
        </p:nvSpPr>
        <p:spPr bwMode="auto">
          <a:xfrm>
            <a:off x="5284788" y="3217863"/>
            <a:ext cx="2708275" cy="809625"/>
          </a:xfrm>
          <a:prstGeom prst="cube">
            <a:avLst>
              <a:gd name="adj" fmla="val 2500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74" name="Text Box 30"/>
          <p:cNvSpPr txBox="1">
            <a:spLocks noChangeArrowheads="1"/>
          </p:cNvSpPr>
          <p:nvPr/>
        </p:nvSpPr>
        <p:spPr bwMode="auto">
          <a:xfrm>
            <a:off x="5732463" y="1958975"/>
            <a:ext cx="19970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Tensione V</a:t>
            </a:r>
          </a:p>
        </p:txBody>
      </p:sp>
      <p:sp>
        <p:nvSpPr>
          <p:cNvPr id="70675" name="Line 31"/>
          <p:cNvSpPr>
            <a:spLocks noChangeShapeType="1"/>
          </p:cNvSpPr>
          <p:nvPr/>
        </p:nvSpPr>
        <p:spPr bwMode="auto">
          <a:xfrm>
            <a:off x="5511800" y="1700213"/>
            <a:ext cx="923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6" name="Line 32"/>
          <p:cNvSpPr>
            <a:spLocks noChangeShapeType="1"/>
          </p:cNvSpPr>
          <p:nvPr/>
        </p:nvSpPr>
        <p:spPr bwMode="auto">
          <a:xfrm>
            <a:off x="6573838" y="1700213"/>
            <a:ext cx="1303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7" name="Line 33"/>
          <p:cNvSpPr>
            <a:spLocks noChangeShapeType="1"/>
          </p:cNvSpPr>
          <p:nvPr/>
        </p:nvSpPr>
        <p:spPr bwMode="auto">
          <a:xfrm>
            <a:off x="6426200" y="1438275"/>
            <a:ext cx="0" cy="512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78" name="Line 34"/>
          <p:cNvSpPr>
            <a:spLocks noChangeShapeType="1"/>
          </p:cNvSpPr>
          <p:nvPr/>
        </p:nvSpPr>
        <p:spPr bwMode="auto">
          <a:xfrm>
            <a:off x="6565900" y="1627188"/>
            <a:ext cx="0" cy="17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75" name="AutoShape 35"/>
          <p:cNvSpPr>
            <a:spLocks noChangeAspect="1" noChangeArrowheads="1"/>
          </p:cNvSpPr>
          <p:nvPr/>
        </p:nvSpPr>
        <p:spPr bwMode="auto">
          <a:xfrm>
            <a:off x="6200775" y="3565525"/>
            <a:ext cx="885825" cy="304800"/>
          </a:xfrm>
          <a:prstGeom prst="rightArrow">
            <a:avLst>
              <a:gd name="adj1" fmla="val 50000"/>
              <a:gd name="adj2" fmla="val 7265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80" name="Text Box 36"/>
          <p:cNvSpPr txBox="1">
            <a:spLocks noChangeArrowheads="1"/>
          </p:cNvSpPr>
          <p:nvPr/>
        </p:nvSpPr>
        <p:spPr bwMode="auto">
          <a:xfrm>
            <a:off x="5761038" y="4183063"/>
            <a:ext cx="19859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Corrente I</a:t>
            </a:r>
          </a:p>
        </p:txBody>
      </p:sp>
      <p:sp>
        <p:nvSpPr>
          <p:cNvPr id="70681" name="Line 37"/>
          <p:cNvSpPr>
            <a:spLocks noChangeShapeType="1"/>
          </p:cNvSpPr>
          <p:nvPr/>
        </p:nvSpPr>
        <p:spPr bwMode="auto">
          <a:xfrm flipV="1">
            <a:off x="5502275" y="1690688"/>
            <a:ext cx="0" cy="163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82" name="Line 38"/>
          <p:cNvSpPr>
            <a:spLocks noChangeShapeType="1"/>
          </p:cNvSpPr>
          <p:nvPr/>
        </p:nvSpPr>
        <p:spPr bwMode="auto">
          <a:xfrm flipV="1">
            <a:off x="7858125" y="1690688"/>
            <a:ext cx="0" cy="163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683" name="AutoShape 39"/>
          <p:cNvSpPr>
            <a:spLocks noChangeAspect="1" noChangeArrowheads="1"/>
          </p:cNvSpPr>
          <p:nvPr/>
        </p:nvSpPr>
        <p:spPr bwMode="auto">
          <a:xfrm>
            <a:off x="6505575" y="3646488"/>
            <a:ext cx="476250" cy="149225"/>
          </a:xfrm>
          <a:prstGeom prst="rightArrow">
            <a:avLst>
              <a:gd name="adj1" fmla="val 50000"/>
              <a:gd name="adj2" fmla="val 7978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2680" name="AutoShape 40"/>
          <p:cNvSpPr>
            <a:spLocks noChangeArrowheads="1"/>
          </p:cNvSpPr>
          <p:nvPr/>
        </p:nvSpPr>
        <p:spPr bwMode="auto">
          <a:xfrm>
            <a:off x="5710238" y="3481388"/>
            <a:ext cx="1487487" cy="461962"/>
          </a:xfrm>
          <a:prstGeom prst="rightArrow">
            <a:avLst>
              <a:gd name="adj1" fmla="val 50000"/>
              <a:gd name="adj2" fmla="val 80498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2681" name="AutoShape 41"/>
          <p:cNvSpPr>
            <a:spLocks noChangeAspect="1" noChangeArrowheads="1"/>
          </p:cNvSpPr>
          <p:nvPr/>
        </p:nvSpPr>
        <p:spPr bwMode="auto">
          <a:xfrm>
            <a:off x="5511800" y="3419475"/>
            <a:ext cx="1746250" cy="600075"/>
          </a:xfrm>
          <a:prstGeom prst="rightArrow">
            <a:avLst>
              <a:gd name="adj1" fmla="val 50000"/>
              <a:gd name="adj2" fmla="val 7275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86" name="Oval 42"/>
          <p:cNvSpPr>
            <a:spLocks noChangeAspect="1" noChangeArrowheads="1"/>
          </p:cNvSpPr>
          <p:nvPr/>
        </p:nvSpPr>
        <p:spPr bwMode="auto">
          <a:xfrm>
            <a:off x="2751138" y="3487738"/>
            <a:ext cx="231775" cy="2333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87" name="Oval 43"/>
          <p:cNvSpPr>
            <a:spLocks noChangeAspect="1" noChangeArrowheads="1"/>
          </p:cNvSpPr>
          <p:nvPr/>
        </p:nvSpPr>
        <p:spPr bwMode="auto">
          <a:xfrm>
            <a:off x="2751138" y="2419350"/>
            <a:ext cx="231775" cy="233363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99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0688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Fotoeccitazione e fotoconducibilità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28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057E-6 -3.57066E-7 L -3.51057E-6 -0.154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748E-6 -3.57066E-7 L -0.00128 -0.153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447E-6 -3.57066E-7 L -4.23447E-6 -0.153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66" grpId="0" animBg="1"/>
      <p:bldP spid="112667" grpId="0" animBg="1"/>
      <p:bldP spid="112668" grpId="0" animBg="1"/>
      <p:bldP spid="112675" grpId="0" animBg="1"/>
      <p:bldP spid="112680" grpId="0" animBg="1"/>
      <p:bldP spid="1126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07203A-3421-4C2D-8392-464AA6F41A16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8786" name="Oval 2"/>
          <p:cNvSpPr>
            <a:spLocks noChangeArrowheads="1"/>
          </p:cNvSpPr>
          <p:nvPr/>
        </p:nvSpPr>
        <p:spPr bwMode="auto">
          <a:xfrm>
            <a:off x="6199188" y="2382838"/>
            <a:ext cx="1660525" cy="166211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8787" name="Oval 3"/>
          <p:cNvSpPr>
            <a:spLocks noChangeArrowheads="1"/>
          </p:cNvSpPr>
          <p:nvPr/>
        </p:nvSpPr>
        <p:spPr bwMode="auto">
          <a:xfrm>
            <a:off x="5946775" y="2130425"/>
            <a:ext cx="2165350" cy="21653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it-IT" sz="22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2711" name="Group 5"/>
          <p:cNvGrpSpPr>
            <a:grpSpLocks/>
          </p:cNvGrpSpPr>
          <p:nvPr/>
        </p:nvGrpSpPr>
        <p:grpSpPr bwMode="auto">
          <a:xfrm>
            <a:off x="1474788" y="1341438"/>
            <a:ext cx="631825" cy="3984625"/>
            <a:chOff x="162" y="1086"/>
            <a:chExt cx="431" cy="2720"/>
          </a:xfrm>
        </p:grpSpPr>
        <p:sp>
          <p:nvSpPr>
            <p:cNvPr id="72736" name="Line 6"/>
            <p:cNvSpPr>
              <a:spLocks noChangeShapeType="1"/>
            </p:cNvSpPr>
            <p:nvPr/>
          </p:nvSpPr>
          <p:spPr bwMode="auto">
            <a:xfrm flipV="1">
              <a:off x="584" y="1086"/>
              <a:ext cx="9" cy="2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37" name="Text Box 7"/>
            <p:cNvSpPr txBox="1">
              <a:spLocks noChangeArrowheads="1"/>
            </p:cNvSpPr>
            <p:nvPr/>
          </p:nvSpPr>
          <p:spPr bwMode="auto">
            <a:xfrm rot="-5400000">
              <a:off x="-89" y="2073"/>
              <a:ext cx="81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cs typeface="Arial" panose="020B0604020202020204" pitchFamily="34" charset="0"/>
                </a:rPr>
                <a:t>energia</a:t>
              </a:r>
            </a:p>
          </p:txBody>
        </p:sp>
      </p:grp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93675" y="5481638"/>
            <a:ext cx="89265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Elettroni e lacune possono ricombinare radiativamente emettendo fotoni con energia h</a:t>
            </a:r>
            <a:r>
              <a:rPr lang="it-IT" altLang="it-IT" sz="22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=E</a:t>
            </a:r>
            <a:r>
              <a:rPr lang="it-IT" altLang="it-IT" sz="2200" b="1" baseline="-25000">
                <a:solidFill>
                  <a:schemeClr val="tx1"/>
                </a:solidFill>
                <a:cs typeface="Arial" panose="020B0604020202020204" pitchFamily="34" charset="0"/>
              </a:rPr>
              <a:t>g</a:t>
            </a: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2200" b="1" i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luminescenza</a:t>
            </a:r>
            <a:endParaRPr lang="it-IT" altLang="it-IT" sz="2200" b="1" i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2876550" y="1816100"/>
            <a:ext cx="2581275" cy="2789238"/>
            <a:chOff x="1955" y="1239"/>
            <a:chExt cx="1762" cy="1904"/>
          </a:xfrm>
        </p:grpSpPr>
        <p:sp>
          <p:nvSpPr>
            <p:cNvPr id="72734" name="Rectangle 10"/>
            <p:cNvSpPr>
              <a:spLocks noChangeArrowheads="1"/>
            </p:cNvSpPr>
            <p:nvPr/>
          </p:nvSpPr>
          <p:spPr bwMode="auto">
            <a:xfrm>
              <a:off x="1956" y="2420"/>
              <a:ext cx="1761" cy="723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72735" name="Rectangle 11"/>
            <p:cNvSpPr>
              <a:spLocks noChangeArrowheads="1"/>
            </p:cNvSpPr>
            <p:nvPr/>
          </p:nvSpPr>
          <p:spPr bwMode="auto">
            <a:xfrm>
              <a:off x="1955" y="1239"/>
              <a:ext cx="1761" cy="72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72714" name="Group 12"/>
          <p:cNvGrpSpPr>
            <a:grpSpLocks/>
          </p:cNvGrpSpPr>
          <p:nvPr/>
        </p:nvGrpSpPr>
        <p:grpSpPr bwMode="auto">
          <a:xfrm>
            <a:off x="3113088" y="2865438"/>
            <a:ext cx="750887" cy="677862"/>
            <a:chOff x="2020" y="1955"/>
            <a:chExt cx="707" cy="463"/>
          </a:xfrm>
        </p:grpSpPr>
        <p:sp>
          <p:nvSpPr>
            <p:cNvPr id="72732" name="Text Box 13"/>
            <p:cNvSpPr txBox="1">
              <a:spLocks noChangeArrowheads="1"/>
            </p:cNvSpPr>
            <p:nvPr/>
          </p:nvSpPr>
          <p:spPr bwMode="auto">
            <a:xfrm>
              <a:off x="2078" y="2026"/>
              <a:ext cx="6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</a:t>
              </a:r>
              <a:r>
                <a:rPr lang="it-IT" altLang="it-IT" sz="2200" baseline="-25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72733" name="Line 14"/>
            <p:cNvSpPr>
              <a:spLocks noChangeShapeType="1"/>
            </p:cNvSpPr>
            <p:nvPr/>
          </p:nvSpPr>
          <p:spPr bwMode="auto">
            <a:xfrm>
              <a:off x="2020" y="1955"/>
              <a:ext cx="0" cy="4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2715" name="Oval 15"/>
          <p:cNvSpPr>
            <a:spLocks noChangeAspect="1" noChangeArrowheads="1"/>
          </p:cNvSpPr>
          <p:nvPr/>
        </p:nvSpPr>
        <p:spPr bwMode="auto">
          <a:xfrm>
            <a:off x="3770313" y="3656013"/>
            <a:ext cx="239712" cy="2397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8800" name="Oval 16"/>
          <p:cNvSpPr>
            <a:spLocks noChangeArrowheads="1"/>
          </p:cNvSpPr>
          <p:nvPr/>
        </p:nvSpPr>
        <p:spPr bwMode="auto">
          <a:xfrm>
            <a:off x="5700713" y="1884363"/>
            <a:ext cx="2657475" cy="2659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8801" name="Oval 17"/>
          <p:cNvSpPr>
            <a:spLocks noChangeAspect="1" noChangeArrowheads="1"/>
          </p:cNvSpPr>
          <p:nvPr/>
        </p:nvSpPr>
        <p:spPr bwMode="auto">
          <a:xfrm>
            <a:off x="3765550" y="2519363"/>
            <a:ext cx="249238" cy="249237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2718" name="Oval 18"/>
          <p:cNvSpPr>
            <a:spLocks noChangeAspect="1" noChangeArrowheads="1"/>
          </p:cNvSpPr>
          <p:nvPr/>
        </p:nvSpPr>
        <p:spPr bwMode="auto">
          <a:xfrm>
            <a:off x="4059238" y="3656013"/>
            <a:ext cx="238125" cy="2397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8803" name="Oval 19"/>
          <p:cNvSpPr>
            <a:spLocks noChangeAspect="1" noChangeArrowheads="1"/>
          </p:cNvSpPr>
          <p:nvPr/>
        </p:nvSpPr>
        <p:spPr bwMode="auto">
          <a:xfrm>
            <a:off x="4052888" y="2519363"/>
            <a:ext cx="249237" cy="249237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72720" name="Oval 20"/>
          <p:cNvSpPr>
            <a:spLocks noChangeAspect="1" noChangeArrowheads="1"/>
          </p:cNvSpPr>
          <p:nvPr/>
        </p:nvSpPr>
        <p:spPr bwMode="auto">
          <a:xfrm>
            <a:off x="4354513" y="3656013"/>
            <a:ext cx="239712" cy="23971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8805" name="Oval 21"/>
          <p:cNvSpPr>
            <a:spLocks noChangeAspect="1" noChangeArrowheads="1"/>
          </p:cNvSpPr>
          <p:nvPr/>
        </p:nvSpPr>
        <p:spPr bwMode="auto">
          <a:xfrm>
            <a:off x="4349750" y="2519363"/>
            <a:ext cx="249238" cy="249237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118806" name="Group 22"/>
          <p:cNvGrpSpPr>
            <a:grpSpLocks noChangeAspect="1"/>
          </p:cNvGrpSpPr>
          <p:nvPr/>
        </p:nvGrpSpPr>
        <p:grpSpPr bwMode="auto">
          <a:xfrm flipH="1">
            <a:off x="4541838" y="3017838"/>
            <a:ext cx="1316037" cy="374650"/>
            <a:chOff x="4828" y="2277"/>
            <a:chExt cx="751" cy="214"/>
          </a:xfrm>
        </p:grpSpPr>
        <p:sp>
          <p:nvSpPr>
            <p:cNvPr id="72730" name="Freeform 23"/>
            <p:cNvSpPr>
              <a:spLocks noChangeAspect="1"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31" name="Oval 24"/>
            <p:cNvSpPr>
              <a:spLocks noChangeAspect="1"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18809" name="Group 25"/>
          <p:cNvGrpSpPr>
            <a:grpSpLocks noChangeAspect="1"/>
          </p:cNvGrpSpPr>
          <p:nvPr/>
        </p:nvGrpSpPr>
        <p:grpSpPr bwMode="auto">
          <a:xfrm flipH="1">
            <a:off x="4541838" y="3017838"/>
            <a:ext cx="1316037" cy="374650"/>
            <a:chOff x="4828" y="2277"/>
            <a:chExt cx="751" cy="214"/>
          </a:xfrm>
        </p:grpSpPr>
        <p:sp>
          <p:nvSpPr>
            <p:cNvPr id="72728" name="Freeform 26"/>
            <p:cNvSpPr>
              <a:spLocks noChangeAspect="1"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29" name="Oval 27"/>
            <p:cNvSpPr>
              <a:spLocks noChangeAspect="1"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18812" name="Group 28"/>
          <p:cNvGrpSpPr>
            <a:grpSpLocks noChangeAspect="1"/>
          </p:cNvGrpSpPr>
          <p:nvPr/>
        </p:nvGrpSpPr>
        <p:grpSpPr bwMode="auto">
          <a:xfrm flipH="1">
            <a:off x="4541838" y="3017838"/>
            <a:ext cx="1316037" cy="374650"/>
            <a:chOff x="4828" y="2277"/>
            <a:chExt cx="751" cy="214"/>
          </a:xfrm>
        </p:grpSpPr>
        <p:sp>
          <p:nvSpPr>
            <p:cNvPr id="72726" name="Freeform 29"/>
            <p:cNvSpPr>
              <a:spLocks noChangeAspect="1"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727" name="Oval 30"/>
            <p:cNvSpPr>
              <a:spLocks noChangeAspect="1"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72725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Emissione di luce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29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-0.00064 L 0.00016 0.165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2.30769E-6 C 0.03894 -0.00235 0.07788 -0.0047 0.10962 -0.01218 C 0.14135 -0.01966 0.16587 -0.03227 0.19038 -0.04487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9" y="-2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-0.00064 L 0.00016 0.165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2.30769E-6 L 0.19359 -0.001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9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-0.00064 L 0.00016 0.165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2 -0.00214 C 0.04103 -0.0047 0.08237 -0.00705 0.11314 0.00043 C 0.14391 0.0079 0.1641 0.02543 0.18429 0.04295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1" y="2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  <p:bldP spid="118787" grpId="0" animBg="1"/>
      <p:bldP spid="118792" grpId="0" autoUpdateAnimBg="0"/>
      <p:bldP spid="118800" grpId="0" animBg="1"/>
      <p:bldP spid="118801" grpId="0" animBg="1"/>
      <p:bldP spid="118803" grpId="0" animBg="1"/>
      <p:bldP spid="118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olo 1"/>
          <p:cNvSpPr>
            <a:spLocks noGrp="1"/>
          </p:cNvSpPr>
          <p:nvPr>
            <p:ph type="title" idx="4294967295"/>
          </p:nvPr>
        </p:nvSpPr>
        <p:spPr>
          <a:xfrm>
            <a:off x="384175" y="115888"/>
            <a:ext cx="7067550" cy="850900"/>
          </a:xfrm>
        </p:spPr>
        <p:txBody>
          <a:bodyPr/>
          <a:lstStyle/>
          <a:p>
            <a:r>
              <a:rPr lang="it-IT" altLang="it-IT" smtClean="0"/>
              <a:t>Luce e tecnologie</a:t>
            </a:r>
          </a:p>
        </p:txBody>
      </p:sp>
      <p:sp>
        <p:nvSpPr>
          <p:cNvPr id="7173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AB9BE8-6153-466D-879C-BAA6B9BD1281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71294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it-IT" altLang="it-IT" sz="2000" dirty="0" smtClean="0">
                <a:solidFill>
                  <a:schemeClr val="tx1"/>
                </a:solidFill>
              </a:rPr>
              <a:t>La tecnologie basate sulla luce hanno un enorme impatto sulla società e sulla vita quotidiana.</a:t>
            </a:r>
          </a:p>
          <a:p>
            <a:pPr algn="just">
              <a:spcBef>
                <a:spcPct val="50000"/>
              </a:spcBef>
              <a:buNone/>
            </a:pPr>
            <a:r>
              <a:rPr lang="it-IT" altLang="it-IT" sz="2000" dirty="0" smtClean="0">
                <a:solidFill>
                  <a:schemeClr val="tx1"/>
                </a:solidFill>
              </a:rPr>
              <a:t>Dal 2018, il 16 maggio è la giornata internazionale della Luce: vedi il sito </a:t>
            </a:r>
            <a:r>
              <a:rPr lang="it-IT" altLang="it-IT" sz="2000" b="1" dirty="0" smtClean="0">
                <a:solidFill>
                  <a:srgbClr val="FF0000"/>
                </a:solidFill>
              </a:rPr>
              <a:t>https://www.lightday.org/ </a:t>
            </a:r>
          </a:p>
        </p:txBody>
      </p:sp>
      <p:pic>
        <p:nvPicPr>
          <p:cNvPr id="7175" name="Picture 10" descr="laser-vision-cor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860800"/>
            <a:ext cx="143986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 descr="led-l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r="16653"/>
          <a:stretch>
            <a:fillRect/>
          </a:stretch>
        </p:blipFill>
        <p:spPr bwMode="auto">
          <a:xfrm>
            <a:off x="79375" y="3860800"/>
            <a:ext cx="19224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ceres-fuel-cell-laser-welding-2-200x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3860800"/>
            <a:ext cx="14398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PVmodu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1"/>
          <a:stretch>
            <a:fillRect/>
          </a:stretch>
        </p:blipFill>
        <p:spPr bwMode="auto">
          <a:xfrm>
            <a:off x="7596188" y="3862388"/>
            <a:ext cx="1512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8" descr="optical-fiber-communic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8000"/>
          <a:stretch>
            <a:fillRect/>
          </a:stretch>
        </p:blipFill>
        <p:spPr bwMode="auto">
          <a:xfrm>
            <a:off x="5076825" y="3860800"/>
            <a:ext cx="24479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144463" y="35004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Illuminazione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2051050" y="35004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Medicina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3529013" y="35004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Industria</a:t>
            </a:r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5076825" y="3500438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Telecomunicazioni</a:t>
            </a:r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7596188" y="3500438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Energia</a:t>
            </a:r>
          </a:p>
        </p:txBody>
      </p:sp>
      <p:pic>
        <p:nvPicPr>
          <p:cNvPr id="7190" name="Picture 22" descr="ICTP - International Day of Ligh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6"/>
          <a:stretch/>
        </p:blipFill>
        <p:spPr bwMode="auto">
          <a:xfrm>
            <a:off x="7495766" y="541338"/>
            <a:ext cx="1512293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FA14AA-4A35-41FC-B411-582B729FB3E9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757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50901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Gap di energia e luce visibile</a:t>
            </a:r>
          </a:p>
        </p:txBody>
      </p:sp>
      <p:sp>
        <p:nvSpPr>
          <p:cNvPr id="74758" name="Text Box 3"/>
          <p:cNvSpPr txBox="1">
            <a:spLocks noChangeArrowheads="1"/>
          </p:cNvSpPr>
          <p:nvPr/>
        </p:nvSpPr>
        <p:spPr bwMode="auto">
          <a:xfrm>
            <a:off x="323850" y="5741988"/>
            <a:ext cx="83518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Utilizzando semiconduttori binari e le loro leghe è possibile ottenere emissione/assorbimento di luce in tutto lo spettro visibile</a:t>
            </a:r>
          </a:p>
        </p:txBody>
      </p:sp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3268663" y="823913"/>
            <a:ext cx="1225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60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600" baseline="-25000">
                <a:solidFill>
                  <a:schemeClr val="tx1"/>
                </a:solidFill>
                <a:cs typeface="Arial" panose="020B0604020202020204" pitchFamily="34" charset="0"/>
              </a:rPr>
              <a:t>g</a:t>
            </a:r>
            <a:r>
              <a:rPr lang="it-IT" altLang="it-IT" sz="2600">
                <a:solidFill>
                  <a:schemeClr val="tx1"/>
                </a:solidFill>
                <a:cs typeface="Arial" panose="020B0604020202020204" pitchFamily="34" charset="0"/>
              </a:rPr>
              <a:t> (eV)</a:t>
            </a: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5237163" y="820738"/>
            <a:ext cx="11191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600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600">
                <a:solidFill>
                  <a:schemeClr val="tx1"/>
                </a:solidFill>
                <a:cs typeface="Arial" panose="020B0604020202020204" pitchFamily="34" charset="0"/>
              </a:rPr>
              <a:t> (nm)</a:t>
            </a:r>
          </a:p>
        </p:txBody>
      </p:sp>
      <p:sp>
        <p:nvSpPr>
          <p:cNvPr id="74761" name="Line 7"/>
          <p:cNvSpPr>
            <a:spLocks noChangeShapeType="1"/>
          </p:cNvSpPr>
          <p:nvPr/>
        </p:nvSpPr>
        <p:spPr bwMode="auto">
          <a:xfrm flipH="1">
            <a:off x="4965700" y="1222375"/>
            <a:ext cx="11113" cy="447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4762" name="Picture 8" descr="l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562100"/>
            <a:ext cx="15367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276975" y="2947988"/>
            <a:ext cx="1320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GaP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233738" y="2947988"/>
            <a:ext cx="1106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2.2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275388" y="1957388"/>
            <a:ext cx="1320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ZnSe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181350" y="1957388"/>
            <a:ext cx="11064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2.83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276975" y="1385888"/>
            <a:ext cx="1320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GaN</a:t>
            </a:r>
          </a:p>
        </p:txBody>
      </p:sp>
      <p:sp>
        <p:nvSpPr>
          <p:cNvPr id="74768" name="Line 17"/>
          <p:cNvSpPr>
            <a:spLocks noChangeShapeType="1"/>
          </p:cNvSpPr>
          <p:nvPr/>
        </p:nvSpPr>
        <p:spPr bwMode="auto">
          <a:xfrm>
            <a:off x="2936875" y="1603375"/>
            <a:ext cx="165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9" name="Line 18"/>
          <p:cNvSpPr>
            <a:spLocks noChangeShapeType="1"/>
          </p:cNvSpPr>
          <p:nvPr/>
        </p:nvSpPr>
        <p:spPr bwMode="auto">
          <a:xfrm flipH="1" flipV="1">
            <a:off x="2935288" y="1081088"/>
            <a:ext cx="9525" cy="447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70" name="Line 19"/>
          <p:cNvSpPr>
            <a:spLocks noChangeShapeType="1"/>
          </p:cNvSpPr>
          <p:nvPr/>
        </p:nvSpPr>
        <p:spPr bwMode="auto">
          <a:xfrm>
            <a:off x="2936875" y="2171700"/>
            <a:ext cx="165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71" name="Text Box 9"/>
          <p:cNvSpPr txBox="1">
            <a:spLocks noChangeArrowheads="1"/>
          </p:cNvSpPr>
          <p:nvPr/>
        </p:nvSpPr>
        <p:spPr bwMode="auto">
          <a:xfrm>
            <a:off x="6251575" y="4783138"/>
            <a:ext cx="13684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GaAs</a:t>
            </a:r>
          </a:p>
        </p:txBody>
      </p:sp>
      <p:sp>
        <p:nvSpPr>
          <p:cNvPr id="74772" name="Text Box 10"/>
          <p:cNvSpPr txBox="1">
            <a:spLocks noChangeArrowheads="1"/>
          </p:cNvSpPr>
          <p:nvPr/>
        </p:nvSpPr>
        <p:spPr bwMode="auto">
          <a:xfrm>
            <a:off x="3233738" y="4783138"/>
            <a:ext cx="1106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1.44</a:t>
            </a:r>
          </a:p>
        </p:txBody>
      </p:sp>
      <p:sp>
        <p:nvSpPr>
          <p:cNvPr id="74773" name="Text Box 16"/>
          <p:cNvSpPr txBox="1">
            <a:spLocks noChangeArrowheads="1"/>
          </p:cNvSpPr>
          <p:nvPr/>
        </p:nvSpPr>
        <p:spPr bwMode="auto">
          <a:xfrm>
            <a:off x="5243513" y="4783138"/>
            <a:ext cx="1106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861</a:t>
            </a:r>
          </a:p>
        </p:txBody>
      </p:sp>
      <p:sp>
        <p:nvSpPr>
          <p:cNvPr id="74774" name="Line 20"/>
          <p:cNvSpPr>
            <a:spLocks noChangeShapeType="1"/>
          </p:cNvSpPr>
          <p:nvPr/>
        </p:nvSpPr>
        <p:spPr bwMode="auto">
          <a:xfrm>
            <a:off x="2936875" y="5037138"/>
            <a:ext cx="165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75" name="Line 21"/>
          <p:cNvSpPr>
            <a:spLocks noChangeShapeType="1"/>
          </p:cNvSpPr>
          <p:nvPr/>
        </p:nvSpPr>
        <p:spPr bwMode="auto">
          <a:xfrm>
            <a:off x="2936875" y="3170238"/>
            <a:ext cx="165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76" name="Text Box 22"/>
          <p:cNvSpPr txBox="1">
            <a:spLocks noChangeArrowheads="1"/>
          </p:cNvSpPr>
          <p:nvPr/>
        </p:nvSpPr>
        <p:spPr bwMode="auto">
          <a:xfrm>
            <a:off x="5202238" y="1385888"/>
            <a:ext cx="1106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364</a:t>
            </a:r>
          </a:p>
        </p:txBody>
      </p:sp>
      <p:sp>
        <p:nvSpPr>
          <p:cNvPr id="74777" name="Text Box 23"/>
          <p:cNvSpPr txBox="1">
            <a:spLocks noChangeArrowheads="1"/>
          </p:cNvSpPr>
          <p:nvPr/>
        </p:nvSpPr>
        <p:spPr bwMode="auto">
          <a:xfrm>
            <a:off x="3233738" y="1385888"/>
            <a:ext cx="1106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3.4</a:t>
            </a:r>
          </a:p>
        </p:txBody>
      </p:sp>
      <p:sp>
        <p:nvSpPr>
          <p:cNvPr id="74778" name="Text Box 24"/>
          <p:cNvSpPr txBox="1">
            <a:spLocks noChangeArrowheads="1"/>
          </p:cNvSpPr>
          <p:nvPr/>
        </p:nvSpPr>
        <p:spPr bwMode="auto">
          <a:xfrm>
            <a:off x="5241925" y="2947988"/>
            <a:ext cx="11064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564</a:t>
            </a:r>
          </a:p>
        </p:txBody>
      </p:sp>
      <p:sp>
        <p:nvSpPr>
          <p:cNvPr id="74779" name="Text Box 25"/>
          <p:cNvSpPr txBox="1">
            <a:spLocks noChangeArrowheads="1"/>
          </p:cNvSpPr>
          <p:nvPr/>
        </p:nvSpPr>
        <p:spPr bwMode="auto">
          <a:xfrm>
            <a:off x="5189538" y="1957388"/>
            <a:ext cx="11064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438</a:t>
            </a:r>
          </a:p>
        </p:txBody>
      </p:sp>
      <p:sp>
        <p:nvSpPr>
          <p:cNvPr id="74780" name="Line 26"/>
          <p:cNvSpPr>
            <a:spLocks noChangeShapeType="1"/>
          </p:cNvSpPr>
          <p:nvPr/>
        </p:nvSpPr>
        <p:spPr bwMode="auto">
          <a:xfrm>
            <a:off x="4821238" y="1603375"/>
            <a:ext cx="28733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1" name="Line 27"/>
          <p:cNvSpPr>
            <a:spLocks noChangeShapeType="1"/>
          </p:cNvSpPr>
          <p:nvPr/>
        </p:nvSpPr>
        <p:spPr bwMode="auto">
          <a:xfrm>
            <a:off x="4821238" y="2173288"/>
            <a:ext cx="28733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2" name="Line 28"/>
          <p:cNvSpPr>
            <a:spLocks noChangeShapeType="1"/>
          </p:cNvSpPr>
          <p:nvPr/>
        </p:nvSpPr>
        <p:spPr bwMode="auto">
          <a:xfrm>
            <a:off x="4821238" y="3168650"/>
            <a:ext cx="28733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3" name="Line 29"/>
          <p:cNvSpPr>
            <a:spLocks noChangeShapeType="1"/>
          </p:cNvSpPr>
          <p:nvPr/>
        </p:nvSpPr>
        <p:spPr bwMode="auto">
          <a:xfrm>
            <a:off x="4821238" y="5114925"/>
            <a:ext cx="28733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4" name="Text Box 30"/>
          <p:cNvSpPr txBox="1">
            <a:spLocks noChangeArrowheads="1"/>
          </p:cNvSpPr>
          <p:nvPr/>
        </p:nvSpPr>
        <p:spPr bwMode="auto">
          <a:xfrm>
            <a:off x="6276975" y="5189538"/>
            <a:ext cx="13208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Si</a:t>
            </a:r>
          </a:p>
        </p:txBody>
      </p:sp>
      <p:sp>
        <p:nvSpPr>
          <p:cNvPr id="74785" name="Text Box 31"/>
          <p:cNvSpPr txBox="1">
            <a:spLocks noChangeArrowheads="1"/>
          </p:cNvSpPr>
          <p:nvPr/>
        </p:nvSpPr>
        <p:spPr bwMode="auto">
          <a:xfrm>
            <a:off x="3238500" y="5189538"/>
            <a:ext cx="11064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1.12</a:t>
            </a:r>
          </a:p>
        </p:txBody>
      </p:sp>
      <p:sp>
        <p:nvSpPr>
          <p:cNvPr id="74786" name="Text Box 32"/>
          <p:cNvSpPr txBox="1">
            <a:spLocks noChangeArrowheads="1"/>
          </p:cNvSpPr>
          <p:nvPr/>
        </p:nvSpPr>
        <p:spPr bwMode="auto">
          <a:xfrm>
            <a:off x="5248275" y="5189538"/>
            <a:ext cx="11064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422275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4455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265238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687513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1447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6019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0591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516313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1107</a:t>
            </a:r>
          </a:p>
        </p:txBody>
      </p:sp>
      <p:sp>
        <p:nvSpPr>
          <p:cNvPr id="74787" name="Line 33"/>
          <p:cNvSpPr>
            <a:spLocks noChangeShapeType="1"/>
          </p:cNvSpPr>
          <p:nvPr/>
        </p:nvSpPr>
        <p:spPr bwMode="auto">
          <a:xfrm>
            <a:off x="2938463" y="5443538"/>
            <a:ext cx="1651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8" name="Line 34"/>
          <p:cNvSpPr>
            <a:spLocks noChangeShapeType="1"/>
          </p:cNvSpPr>
          <p:nvPr/>
        </p:nvSpPr>
        <p:spPr bwMode="auto">
          <a:xfrm>
            <a:off x="4822825" y="5373688"/>
            <a:ext cx="287338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>
            <a:off x="7740650" y="15573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7742238" y="1989138"/>
            <a:ext cx="11509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InGaN</a:t>
            </a:r>
          </a:p>
        </p:txBody>
      </p:sp>
      <p:sp>
        <p:nvSpPr>
          <p:cNvPr id="74791" name="Line 39"/>
          <p:cNvSpPr>
            <a:spLocks noChangeShapeType="1"/>
          </p:cNvSpPr>
          <p:nvPr/>
        </p:nvSpPr>
        <p:spPr bwMode="auto">
          <a:xfrm>
            <a:off x="7740650" y="31416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7742238" y="3573463"/>
            <a:ext cx="11509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GaAsP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30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2C4CDEF-F020-44C3-929F-76AE733427CA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805" name="Line 7"/>
          <p:cNvSpPr>
            <a:spLocks noChangeShapeType="1"/>
          </p:cNvSpPr>
          <p:nvPr/>
        </p:nvSpPr>
        <p:spPr bwMode="auto">
          <a:xfrm flipH="1">
            <a:off x="719138" y="820738"/>
            <a:ext cx="36512" cy="5683250"/>
          </a:xfrm>
          <a:prstGeom prst="line">
            <a:avLst/>
          </a:prstGeom>
          <a:noFill/>
          <a:ln w="635000">
            <a:solidFill>
              <a:srgbClr val="00CC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9288"/>
          </a:xfrm>
        </p:spPr>
        <p:txBody>
          <a:bodyPr vert="horz"/>
          <a:lstStyle/>
          <a:p>
            <a:r>
              <a:rPr lang="it-IT" altLang="it-IT" smtClean="0"/>
              <a:t>Fisica e tecnologia dei semiconduttori…</a:t>
            </a:r>
          </a:p>
        </p:txBody>
      </p:sp>
      <p:sp>
        <p:nvSpPr>
          <p:cNvPr id="76807" name="Text Box 5"/>
          <p:cNvSpPr txBox="1">
            <a:spLocks noChangeArrowheads="1"/>
          </p:cNvSpPr>
          <p:nvPr/>
        </p:nvSpPr>
        <p:spPr bwMode="auto">
          <a:xfrm>
            <a:off x="306388" y="855663"/>
            <a:ext cx="8677275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1824: Berzelius isola e identifica il silicio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1873: fotoconducibilità nel selenio 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1901- proprietà raddrizzatrici dei cristalli (Si, PbS, SiC) e radiotelegrafia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1907: elettroluminescenza (carburo di silicio)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1927: LED (carburo di silicio)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1925- meccanica quantistica, teoria della conduzione elettrica nei solidi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1930- teoria giunzione semiconduttore-metallo e giunzione p-n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1940: radar a onde corte basato su giunzione Si-tungsteno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1947: transistor (AT&amp;T Bell Laboratories)</a:t>
            </a:r>
          </a:p>
          <a:p>
            <a:pPr>
              <a:spcBef>
                <a:spcPts val="8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1954: celle fotovoltaiche al silicio (AT&amp;T Bell Labs)</a:t>
            </a:r>
            <a:endParaRPr lang="en-US" altLang="it-IT" sz="21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it-IT" sz="2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3561" name="Picture 9" descr="mono-c-S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4192" r="11819" b="14191"/>
          <a:stretch>
            <a:fillRect/>
          </a:stretch>
        </p:blipFill>
        <p:spPr bwMode="auto">
          <a:xfrm>
            <a:off x="1763713" y="5065713"/>
            <a:ext cx="14255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1" name="Group 13"/>
          <p:cNvGrpSpPr>
            <a:grpSpLocks/>
          </p:cNvGrpSpPr>
          <p:nvPr/>
        </p:nvGrpSpPr>
        <p:grpSpPr bwMode="auto">
          <a:xfrm>
            <a:off x="3635375" y="3778250"/>
            <a:ext cx="5329238" cy="2674938"/>
            <a:chOff x="2290" y="2380"/>
            <a:chExt cx="3357" cy="1685"/>
          </a:xfrm>
        </p:grpSpPr>
        <p:pic>
          <p:nvPicPr>
            <p:cNvPr id="76810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43" b="12643"/>
            <a:stretch>
              <a:fillRect/>
            </a:stretch>
          </p:blipFill>
          <p:spPr bwMode="auto">
            <a:xfrm>
              <a:off x="3425" y="3252"/>
              <a:ext cx="1315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1" name="Picture 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" y="2380"/>
              <a:ext cx="891" cy="1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812" name="Picture 12" descr="modulo-transistor-bipolare-mosfet-bipolare-33744-225860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>
              <a:fillRect/>
            </a:stretch>
          </p:blipFill>
          <p:spPr bwMode="auto">
            <a:xfrm>
              <a:off x="2290" y="3249"/>
              <a:ext cx="108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7A0F979-AA54-4998-9D63-A629060F14A0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53" name="Line 2"/>
          <p:cNvSpPr>
            <a:spLocks noChangeShapeType="1"/>
          </p:cNvSpPr>
          <p:nvPr/>
        </p:nvSpPr>
        <p:spPr bwMode="auto">
          <a:xfrm>
            <a:off x="719138" y="908050"/>
            <a:ext cx="0" cy="5541963"/>
          </a:xfrm>
          <a:prstGeom prst="line">
            <a:avLst/>
          </a:prstGeom>
          <a:noFill/>
          <a:ln w="635000">
            <a:solidFill>
              <a:srgbClr val="00CCFF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8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49288"/>
          </a:xfrm>
        </p:spPr>
        <p:txBody>
          <a:bodyPr vert="horz"/>
          <a:lstStyle/>
          <a:p>
            <a:r>
              <a:rPr lang="it-IT" altLang="it-IT" smtClean="0"/>
              <a:t>… sviluppo della micro- e optoelettronica</a:t>
            </a:r>
          </a:p>
        </p:txBody>
      </p:sp>
      <p:sp>
        <p:nvSpPr>
          <p:cNvPr id="78855" name="Text Box 4"/>
          <p:cNvSpPr txBox="1">
            <a:spLocks noChangeArrowheads="1"/>
          </p:cNvSpPr>
          <p:nvPr/>
        </p:nvSpPr>
        <p:spPr bwMode="auto">
          <a:xfrm>
            <a:off x="287338" y="1052513"/>
            <a:ext cx="8856662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</a:rPr>
              <a:t>1958: circuito integrato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en-US" altLang="it-IT" sz="2100">
                <a:solidFill>
                  <a:schemeClr val="tx1"/>
                </a:solidFill>
              </a:rPr>
              <a:t>1961: LED infrarosso basato su giunzione p-n di GaAs</a:t>
            </a:r>
            <a:endParaRPr lang="en-US" altLang="it-IT" sz="21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1969: laser rosso a eterogiunzione in AlGaAs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1970: primo microprocessore a 4 bit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1979: compact disc (laser rosso, </a:t>
            </a:r>
            <a:r>
              <a:rPr lang="it-IT" altLang="it-IT" sz="21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it-IT" altLang="it-IT" sz="2100">
                <a:solidFill>
                  <a:schemeClr val="tx1"/>
                </a:solidFill>
              </a:rPr>
              <a:t>=720 nm)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1993: LED blu in InGaN/AlGaN/GaN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1995: laser blu in InGaN/AlGaN/GaN 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2002: blu-ray disc (laser blu, </a:t>
            </a:r>
            <a:r>
              <a:rPr lang="it-IT" altLang="it-IT" sz="21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it-IT" altLang="it-IT" sz="2100">
                <a:solidFill>
                  <a:schemeClr val="tx1"/>
                </a:solidFill>
              </a:rPr>
              <a:t>=405 nm)</a:t>
            </a:r>
          </a:p>
          <a:p>
            <a:pPr>
              <a:spcBef>
                <a:spcPts val="1000"/>
              </a:spcBef>
              <a:buFontTx/>
              <a:buNone/>
            </a:pPr>
            <a:r>
              <a:rPr lang="it-IT" altLang="it-IT" sz="2100">
                <a:solidFill>
                  <a:schemeClr val="tx1"/>
                </a:solidFill>
              </a:rPr>
              <a:t>2006: lampada a LED in luce bianca</a:t>
            </a:r>
            <a:endParaRPr lang="en-US" altLang="it-IT" sz="2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10277" name="Picture 5" descr="red_la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2225"/>
            <a:ext cx="20161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80" name="Picture 8" descr="compact-di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1151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82" name="Picture 10" descr="blue laser po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5" b="19667"/>
          <a:stretch>
            <a:fillRect/>
          </a:stretch>
        </p:blipFill>
        <p:spPr bwMode="auto">
          <a:xfrm>
            <a:off x="6083300" y="4652963"/>
            <a:ext cx="2736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81" name="Picture 9" descr="blu-ray-di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r="10255"/>
          <a:stretch>
            <a:fillRect/>
          </a:stretch>
        </p:blipFill>
        <p:spPr bwMode="auto">
          <a:xfrm>
            <a:off x="4716463" y="4991100"/>
            <a:ext cx="13684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83" name="Picture 11" descr="faretto-led-3-watt-gu10-230v-dimmerab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5235575"/>
            <a:ext cx="1365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emisuper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0113"/>
            <a:ext cx="193516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44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603250" y="908050"/>
            <a:ext cx="8156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  <a:cs typeface="Arial" panose="020B0604020202020204" pitchFamily="34" charset="0"/>
              </a:rPr>
              <a:t>una tecnica per controllare il numero dei portatori di carica</a:t>
            </a: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95288" y="2895600"/>
            <a:ext cx="5113337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atomi con un elettrone in più 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it-IT" altLang="it-IT" sz="2200" b="1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200" b="1" i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donori</a:t>
            </a:r>
            <a:r>
              <a:rPr lang="it-IT" altLang="it-IT" sz="2200" b="1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forniscono elettroni in banda di conduzione: </a:t>
            </a:r>
            <a:r>
              <a:rPr lang="it-IT" altLang="it-IT" sz="22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drogaggio di tipo n</a:t>
            </a:r>
            <a:endParaRPr lang="it-IT" altLang="it-IT" sz="2200" i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295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2998788"/>
            <a:ext cx="30035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7099300" y="3067050"/>
            <a:ext cx="606425" cy="3113088"/>
          </a:xfrm>
          <a:prstGeom prst="rect">
            <a:avLst/>
          </a:prstGeom>
          <a:noFill/>
          <a:ln w="50800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8269288" y="3073400"/>
            <a:ext cx="606425" cy="3111500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395288" y="4210050"/>
            <a:ext cx="5472112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atomi con un el. in meno </a:t>
            </a:r>
            <a:r>
              <a:rPr lang="it-IT" altLang="it-IT" sz="300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200" b="1" i="1">
                <a:solidFill>
                  <a:srgbClr val="66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accettori</a:t>
            </a:r>
            <a:r>
              <a:rPr lang="it-IT" altLang="it-IT" sz="2200" b="1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forniscono lacune in banda di valenza: </a:t>
            </a:r>
            <a:r>
              <a:rPr lang="it-IT" altLang="it-IT" sz="2200" i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drogaggio di tipo p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5541963" y="4508500"/>
            <a:ext cx="1514475" cy="387350"/>
          </a:xfrm>
          <a:prstGeom prst="line">
            <a:avLst/>
          </a:prstGeom>
          <a:noFill/>
          <a:ln w="508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6189663" y="3141663"/>
            <a:ext cx="2027237" cy="9525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77162" name="Group 10"/>
          <p:cNvGrpSpPr>
            <a:grpSpLocks/>
          </p:cNvGrpSpPr>
          <p:nvPr/>
        </p:nvGrpSpPr>
        <p:grpSpPr bwMode="auto">
          <a:xfrm>
            <a:off x="684213" y="2006600"/>
            <a:ext cx="7670800" cy="2284413"/>
            <a:chOff x="431" y="1264"/>
            <a:chExt cx="4832" cy="1439"/>
          </a:xfrm>
        </p:grpSpPr>
        <p:sp>
          <p:nvSpPr>
            <p:cNvPr id="82961" name="Rectangle 11"/>
            <p:cNvSpPr>
              <a:spLocks noChangeArrowheads="1"/>
            </p:cNvSpPr>
            <p:nvPr/>
          </p:nvSpPr>
          <p:spPr bwMode="auto">
            <a:xfrm>
              <a:off x="431" y="1264"/>
              <a:ext cx="4832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cs typeface="Arial" panose="020B0604020202020204" pitchFamily="34" charset="0"/>
                </a:rPr>
                <a:t>Come funziona? Prendiamo il </a:t>
              </a:r>
              <a:r>
                <a:rPr lang="it-IT" altLang="it-IT" sz="2400">
                  <a:solidFill>
                    <a:srgbClr val="006600"/>
                  </a:solidFill>
                  <a:cs typeface="Arial" panose="020B0604020202020204" pitchFamily="34" charset="0"/>
                </a:rPr>
                <a:t>Silicio</a:t>
              </a:r>
              <a:r>
                <a:rPr lang="it-IT" altLang="it-IT" sz="2400">
                  <a:solidFill>
                    <a:schemeClr val="tx1"/>
                  </a:solidFill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2962" name="Oval 12"/>
            <p:cNvSpPr>
              <a:spLocks noChangeArrowheads="1"/>
            </p:cNvSpPr>
            <p:nvPr/>
          </p:nvSpPr>
          <p:spPr bwMode="auto">
            <a:xfrm>
              <a:off x="4854" y="2351"/>
              <a:ext cx="328" cy="352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8295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r>
              <a:rPr lang="it-IT" altLang="it-IT" smtClean="0"/>
              <a:t>Il drogaggio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7134225" y="2578100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</a:rPr>
              <a:t>III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7712075" y="2573338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</a:rPr>
              <a:t>IV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8247063" y="2573338"/>
            <a:ext cx="52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34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autoUpdateAnimBg="0"/>
      <p:bldP spid="177157" grpId="0" animBg="1"/>
      <p:bldP spid="177158" grpId="0" animBg="1"/>
      <p:bldP spid="177159" grpId="0" autoUpdateAnimBg="0"/>
      <p:bldP spid="177160" grpId="0" animBg="1"/>
      <p:bldP spid="1771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720FED-0B6A-46CD-B74A-4AD59FB93CC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997" name="Rectangle 2"/>
          <p:cNvSpPr>
            <a:spLocks noChangeArrowheads="1"/>
          </p:cNvSpPr>
          <p:nvPr/>
        </p:nvSpPr>
        <p:spPr bwMode="auto">
          <a:xfrm>
            <a:off x="4524375" y="2154238"/>
            <a:ext cx="3513138" cy="105251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4998" name="Rectangle 3"/>
          <p:cNvSpPr>
            <a:spLocks noChangeArrowheads="1"/>
          </p:cNvSpPr>
          <p:nvPr/>
        </p:nvSpPr>
        <p:spPr bwMode="auto">
          <a:xfrm>
            <a:off x="1268413" y="2154238"/>
            <a:ext cx="3303587" cy="1052512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3733800" y="2225675"/>
            <a:ext cx="638175" cy="858838"/>
            <a:chOff x="2548" y="1617"/>
            <a:chExt cx="436" cy="587"/>
          </a:xfrm>
        </p:grpSpPr>
        <p:sp>
          <p:nvSpPr>
            <p:cNvPr id="85052" name="Oval 5"/>
            <p:cNvSpPr>
              <a:spLocks noChangeArrowheads="1"/>
            </p:cNvSpPr>
            <p:nvPr/>
          </p:nvSpPr>
          <p:spPr bwMode="auto">
            <a:xfrm>
              <a:off x="2548" y="1617"/>
              <a:ext cx="190" cy="19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0000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5053" name="Oval 6"/>
            <p:cNvSpPr>
              <a:spLocks noChangeArrowheads="1"/>
            </p:cNvSpPr>
            <p:nvPr/>
          </p:nvSpPr>
          <p:spPr bwMode="auto">
            <a:xfrm>
              <a:off x="2794" y="1742"/>
              <a:ext cx="190" cy="19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0000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5054" name="Oval 7"/>
            <p:cNvSpPr>
              <a:spLocks noChangeArrowheads="1"/>
            </p:cNvSpPr>
            <p:nvPr/>
          </p:nvSpPr>
          <p:spPr bwMode="auto">
            <a:xfrm>
              <a:off x="2548" y="1886"/>
              <a:ext cx="190" cy="19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0000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5055" name="Oval 8"/>
            <p:cNvSpPr>
              <a:spLocks noChangeArrowheads="1"/>
            </p:cNvSpPr>
            <p:nvPr/>
          </p:nvSpPr>
          <p:spPr bwMode="auto">
            <a:xfrm>
              <a:off x="2788" y="2014"/>
              <a:ext cx="190" cy="19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000099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133129" name="Group 9"/>
          <p:cNvGrpSpPr>
            <a:grpSpLocks/>
          </p:cNvGrpSpPr>
          <p:nvPr/>
        </p:nvGrpSpPr>
        <p:grpSpPr bwMode="auto">
          <a:xfrm>
            <a:off x="3906838" y="2220913"/>
            <a:ext cx="566737" cy="949325"/>
            <a:chOff x="2666" y="1597"/>
            <a:chExt cx="387" cy="648"/>
          </a:xfrm>
        </p:grpSpPr>
        <p:grpSp>
          <p:nvGrpSpPr>
            <p:cNvPr id="85040" name="Group 10"/>
            <p:cNvGrpSpPr>
              <a:grpSpLocks/>
            </p:cNvGrpSpPr>
            <p:nvPr/>
          </p:nvGrpSpPr>
          <p:grpSpPr bwMode="auto">
            <a:xfrm>
              <a:off x="2690" y="1597"/>
              <a:ext cx="227" cy="246"/>
              <a:chOff x="2690" y="1597"/>
              <a:chExt cx="227" cy="246"/>
            </a:xfrm>
          </p:grpSpPr>
          <p:sp>
            <p:nvSpPr>
              <p:cNvPr id="85050" name="Oval 11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51" name="Text Box 12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85041" name="Group 13"/>
            <p:cNvGrpSpPr>
              <a:grpSpLocks/>
            </p:cNvGrpSpPr>
            <p:nvPr/>
          </p:nvGrpSpPr>
          <p:grpSpPr bwMode="auto">
            <a:xfrm>
              <a:off x="2826" y="1733"/>
              <a:ext cx="227" cy="247"/>
              <a:chOff x="2690" y="1597"/>
              <a:chExt cx="227" cy="247"/>
            </a:xfrm>
          </p:grpSpPr>
          <p:sp>
            <p:nvSpPr>
              <p:cNvPr id="85048" name="Oval 14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49" name="Text Box 15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85042" name="Group 16"/>
            <p:cNvGrpSpPr>
              <a:grpSpLocks/>
            </p:cNvGrpSpPr>
            <p:nvPr/>
          </p:nvGrpSpPr>
          <p:grpSpPr bwMode="auto">
            <a:xfrm>
              <a:off x="2666" y="1863"/>
              <a:ext cx="227" cy="246"/>
              <a:chOff x="2690" y="1597"/>
              <a:chExt cx="227" cy="246"/>
            </a:xfrm>
          </p:grpSpPr>
          <p:sp>
            <p:nvSpPr>
              <p:cNvPr id="85046" name="Oval 17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47" name="Text Box 18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85043" name="Group 19"/>
            <p:cNvGrpSpPr>
              <a:grpSpLocks/>
            </p:cNvGrpSpPr>
            <p:nvPr/>
          </p:nvGrpSpPr>
          <p:grpSpPr bwMode="auto">
            <a:xfrm>
              <a:off x="2802" y="1999"/>
              <a:ext cx="227" cy="246"/>
              <a:chOff x="2690" y="1597"/>
              <a:chExt cx="227" cy="246"/>
            </a:xfrm>
          </p:grpSpPr>
          <p:sp>
            <p:nvSpPr>
              <p:cNvPr id="85044" name="Oval 20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45" name="Text Box 21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133142" name="Group 22"/>
          <p:cNvGrpSpPr>
            <a:grpSpLocks/>
          </p:cNvGrpSpPr>
          <p:nvPr/>
        </p:nvGrpSpPr>
        <p:grpSpPr bwMode="auto">
          <a:xfrm>
            <a:off x="4625975" y="2220913"/>
            <a:ext cx="622300" cy="876300"/>
            <a:chOff x="3157" y="1614"/>
            <a:chExt cx="425" cy="598"/>
          </a:xfrm>
        </p:grpSpPr>
        <p:sp>
          <p:nvSpPr>
            <p:cNvPr id="85036" name="Oval 23"/>
            <p:cNvSpPr>
              <a:spLocks noChangeArrowheads="1"/>
            </p:cNvSpPr>
            <p:nvPr/>
          </p:nvSpPr>
          <p:spPr bwMode="auto">
            <a:xfrm>
              <a:off x="3165" y="1614"/>
              <a:ext cx="190" cy="190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33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FFCC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5037" name="Oval 24"/>
            <p:cNvSpPr>
              <a:spLocks noChangeArrowheads="1"/>
            </p:cNvSpPr>
            <p:nvPr/>
          </p:nvSpPr>
          <p:spPr bwMode="auto">
            <a:xfrm>
              <a:off x="3157" y="1886"/>
              <a:ext cx="190" cy="190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33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FFCC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5038" name="Oval 25"/>
            <p:cNvSpPr>
              <a:spLocks noChangeArrowheads="1"/>
            </p:cNvSpPr>
            <p:nvPr/>
          </p:nvSpPr>
          <p:spPr bwMode="auto">
            <a:xfrm>
              <a:off x="3392" y="2022"/>
              <a:ext cx="190" cy="190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33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FFCC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85039" name="Oval 26"/>
            <p:cNvSpPr>
              <a:spLocks noChangeArrowheads="1"/>
            </p:cNvSpPr>
            <p:nvPr/>
          </p:nvSpPr>
          <p:spPr bwMode="auto">
            <a:xfrm>
              <a:off x="3384" y="1750"/>
              <a:ext cx="190" cy="190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FFCC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1763713" y="3524250"/>
            <a:ext cx="57594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8000"/>
                </a:solidFill>
                <a:cs typeface="Arial" panose="020B0604020202020204" pitchFamily="34" charset="0"/>
              </a:rPr>
              <a:t>zona di svuotamento, carica spaziale</a:t>
            </a:r>
          </a:p>
        </p:txBody>
      </p:sp>
      <p:grpSp>
        <p:nvGrpSpPr>
          <p:cNvPr id="133148" name="Group 28"/>
          <p:cNvGrpSpPr>
            <a:grpSpLocks/>
          </p:cNvGrpSpPr>
          <p:nvPr/>
        </p:nvGrpSpPr>
        <p:grpSpPr bwMode="auto">
          <a:xfrm>
            <a:off x="2376488" y="2128838"/>
            <a:ext cx="4775200" cy="423862"/>
            <a:chOff x="1625" y="1536"/>
            <a:chExt cx="3260" cy="290"/>
          </a:xfrm>
        </p:grpSpPr>
        <p:sp>
          <p:nvSpPr>
            <p:cNvPr id="85034" name="Rectangle 29"/>
            <p:cNvSpPr>
              <a:spLocks noChangeArrowheads="1"/>
            </p:cNvSpPr>
            <p:nvPr/>
          </p:nvSpPr>
          <p:spPr bwMode="auto">
            <a:xfrm>
              <a:off x="1625" y="1540"/>
              <a:ext cx="96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LACUNE</a:t>
              </a:r>
            </a:p>
          </p:txBody>
        </p:sp>
        <p:sp>
          <p:nvSpPr>
            <p:cNvPr id="85035" name="Rectangle 30"/>
            <p:cNvSpPr>
              <a:spLocks noChangeArrowheads="1"/>
            </p:cNvSpPr>
            <p:nvPr/>
          </p:nvSpPr>
          <p:spPr bwMode="auto">
            <a:xfrm>
              <a:off x="3551" y="1536"/>
              <a:ext cx="133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ELETTRONI</a:t>
              </a:r>
            </a:p>
          </p:txBody>
        </p:sp>
      </p:grpSp>
      <p:sp>
        <p:nvSpPr>
          <p:cNvPr id="133151" name="Freeform 31"/>
          <p:cNvSpPr>
            <a:spLocks/>
          </p:cNvSpPr>
          <p:nvPr/>
        </p:nvSpPr>
        <p:spPr bwMode="auto">
          <a:xfrm>
            <a:off x="3827463" y="3284538"/>
            <a:ext cx="1506537" cy="290512"/>
          </a:xfrm>
          <a:custGeom>
            <a:avLst/>
            <a:gdLst>
              <a:gd name="T0" fmla="*/ 2147483646 w 939"/>
              <a:gd name="T1" fmla="*/ 2147483646 h 198"/>
              <a:gd name="T2" fmla="*/ 2147483646 w 939"/>
              <a:gd name="T3" fmla="*/ 2147483646 h 198"/>
              <a:gd name="T4" fmla="*/ 2147483646 w 939"/>
              <a:gd name="T5" fmla="*/ 2147483646 h 198"/>
              <a:gd name="T6" fmla="*/ 2147483646 w 939"/>
              <a:gd name="T7" fmla="*/ 2147483646 h 198"/>
              <a:gd name="T8" fmla="*/ 2147483646 w 939"/>
              <a:gd name="T9" fmla="*/ 2147483646 h 198"/>
              <a:gd name="T10" fmla="*/ 2147483646 w 939"/>
              <a:gd name="T11" fmla="*/ 2147483646 h 198"/>
              <a:gd name="T12" fmla="*/ 2147483646 w 939"/>
              <a:gd name="T13" fmla="*/ 2147483646 h 198"/>
              <a:gd name="T14" fmla="*/ 2147483646 w 939"/>
              <a:gd name="T15" fmla="*/ 2147483646 h 198"/>
              <a:gd name="T16" fmla="*/ 2147483646 w 939"/>
              <a:gd name="T17" fmla="*/ 2147483646 h 198"/>
              <a:gd name="T18" fmla="*/ 2147483646 w 939"/>
              <a:gd name="T19" fmla="*/ 2147483646 h 198"/>
              <a:gd name="T20" fmla="*/ 2147483646 w 939"/>
              <a:gd name="T21" fmla="*/ 2147483646 h 198"/>
              <a:gd name="T22" fmla="*/ 2147483646 w 939"/>
              <a:gd name="T23" fmla="*/ 2147483646 h 198"/>
              <a:gd name="T24" fmla="*/ 2147483646 w 939"/>
              <a:gd name="T25" fmla="*/ 2147483646 h 198"/>
              <a:gd name="T26" fmla="*/ 2147483646 w 939"/>
              <a:gd name="T27" fmla="*/ 2147483646 h 198"/>
              <a:gd name="T28" fmla="*/ 2147483646 w 939"/>
              <a:gd name="T29" fmla="*/ 2147483646 h 198"/>
              <a:gd name="T30" fmla="*/ 2147483646 w 939"/>
              <a:gd name="T31" fmla="*/ 2147483646 h 198"/>
              <a:gd name="T32" fmla="*/ 2147483646 w 939"/>
              <a:gd name="T33" fmla="*/ 2147483646 h 198"/>
              <a:gd name="T34" fmla="*/ 2147483646 w 939"/>
              <a:gd name="T35" fmla="*/ 2147483646 h 198"/>
              <a:gd name="T36" fmla="*/ 2147483646 w 939"/>
              <a:gd name="T37" fmla="*/ 2147483646 h 198"/>
              <a:gd name="T38" fmla="*/ 2147483646 w 939"/>
              <a:gd name="T39" fmla="*/ 2147483646 h 198"/>
              <a:gd name="T40" fmla="*/ 2147483646 w 939"/>
              <a:gd name="T41" fmla="*/ 2147483646 h 198"/>
              <a:gd name="T42" fmla="*/ 2147483646 w 939"/>
              <a:gd name="T43" fmla="*/ 2147483646 h 198"/>
              <a:gd name="T44" fmla="*/ 2147483646 w 939"/>
              <a:gd name="T45" fmla="*/ 2147483646 h 198"/>
              <a:gd name="T46" fmla="*/ 2147483646 w 939"/>
              <a:gd name="T47" fmla="*/ 2147483646 h 198"/>
              <a:gd name="T48" fmla="*/ 2147483646 w 939"/>
              <a:gd name="T49" fmla="*/ 2147483646 h 198"/>
              <a:gd name="T50" fmla="*/ 2147483646 w 939"/>
              <a:gd name="T51" fmla="*/ 2147483646 h 198"/>
              <a:gd name="T52" fmla="*/ 2147483646 w 939"/>
              <a:gd name="T53" fmla="*/ 2147483646 h 198"/>
              <a:gd name="T54" fmla="*/ 2147483646 w 939"/>
              <a:gd name="T55" fmla="*/ 2147483646 h 198"/>
              <a:gd name="T56" fmla="*/ 2147483646 w 939"/>
              <a:gd name="T57" fmla="*/ 2147483646 h 198"/>
              <a:gd name="T58" fmla="*/ 2147483646 w 939"/>
              <a:gd name="T59" fmla="*/ 2147483646 h 198"/>
              <a:gd name="T60" fmla="*/ 2147483646 w 939"/>
              <a:gd name="T61" fmla="*/ 2147483646 h 198"/>
              <a:gd name="T62" fmla="*/ 2147483646 w 939"/>
              <a:gd name="T63" fmla="*/ 2147483646 h 1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39" h="198">
                <a:moveTo>
                  <a:pt x="0" y="0"/>
                </a:moveTo>
                <a:lnTo>
                  <a:pt x="1" y="19"/>
                </a:lnTo>
                <a:lnTo>
                  <a:pt x="3" y="29"/>
                </a:lnTo>
                <a:lnTo>
                  <a:pt x="6" y="37"/>
                </a:lnTo>
                <a:lnTo>
                  <a:pt x="9" y="46"/>
                </a:lnTo>
                <a:lnTo>
                  <a:pt x="12" y="54"/>
                </a:lnTo>
                <a:lnTo>
                  <a:pt x="16" y="61"/>
                </a:lnTo>
                <a:lnTo>
                  <a:pt x="21" y="68"/>
                </a:lnTo>
                <a:lnTo>
                  <a:pt x="27" y="75"/>
                </a:lnTo>
                <a:lnTo>
                  <a:pt x="33" y="80"/>
                </a:lnTo>
                <a:lnTo>
                  <a:pt x="39" y="85"/>
                </a:lnTo>
                <a:lnTo>
                  <a:pt x="46" y="89"/>
                </a:lnTo>
                <a:lnTo>
                  <a:pt x="52" y="93"/>
                </a:lnTo>
                <a:lnTo>
                  <a:pt x="60" y="95"/>
                </a:lnTo>
                <a:lnTo>
                  <a:pt x="69" y="96"/>
                </a:lnTo>
                <a:lnTo>
                  <a:pt x="76" y="97"/>
                </a:lnTo>
                <a:lnTo>
                  <a:pt x="390" y="100"/>
                </a:lnTo>
                <a:lnTo>
                  <a:pt x="397" y="101"/>
                </a:lnTo>
                <a:lnTo>
                  <a:pt x="406" y="102"/>
                </a:lnTo>
                <a:lnTo>
                  <a:pt x="414" y="105"/>
                </a:lnTo>
                <a:lnTo>
                  <a:pt x="420" y="108"/>
                </a:lnTo>
                <a:lnTo>
                  <a:pt x="428" y="112"/>
                </a:lnTo>
                <a:lnTo>
                  <a:pt x="434" y="117"/>
                </a:lnTo>
                <a:lnTo>
                  <a:pt x="440" y="123"/>
                </a:lnTo>
                <a:lnTo>
                  <a:pt x="446" y="129"/>
                </a:lnTo>
                <a:lnTo>
                  <a:pt x="450" y="136"/>
                </a:lnTo>
                <a:lnTo>
                  <a:pt x="455" y="143"/>
                </a:lnTo>
                <a:lnTo>
                  <a:pt x="458" y="151"/>
                </a:lnTo>
                <a:lnTo>
                  <a:pt x="462" y="160"/>
                </a:lnTo>
                <a:lnTo>
                  <a:pt x="464" y="169"/>
                </a:lnTo>
                <a:lnTo>
                  <a:pt x="465" y="178"/>
                </a:lnTo>
                <a:lnTo>
                  <a:pt x="467" y="197"/>
                </a:lnTo>
                <a:lnTo>
                  <a:pt x="467" y="187"/>
                </a:lnTo>
                <a:lnTo>
                  <a:pt x="468" y="178"/>
                </a:lnTo>
                <a:lnTo>
                  <a:pt x="471" y="169"/>
                </a:lnTo>
                <a:lnTo>
                  <a:pt x="474" y="160"/>
                </a:lnTo>
                <a:lnTo>
                  <a:pt x="477" y="151"/>
                </a:lnTo>
                <a:lnTo>
                  <a:pt x="482" y="144"/>
                </a:lnTo>
                <a:lnTo>
                  <a:pt x="486" y="136"/>
                </a:lnTo>
                <a:lnTo>
                  <a:pt x="491" y="129"/>
                </a:lnTo>
                <a:lnTo>
                  <a:pt x="497" y="123"/>
                </a:lnTo>
                <a:lnTo>
                  <a:pt x="503" y="118"/>
                </a:lnTo>
                <a:lnTo>
                  <a:pt x="509" y="113"/>
                </a:lnTo>
                <a:lnTo>
                  <a:pt x="516" y="109"/>
                </a:lnTo>
                <a:lnTo>
                  <a:pt x="523" y="105"/>
                </a:lnTo>
                <a:lnTo>
                  <a:pt x="530" y="103"/>
                </a:lnTo>
                <a:lnTo>
                  <a:pt x="539" y="102"/>
                </a:lnTo>
                <a:lnTo>
                  <a:pt x="547" y="101"/>
                </a:lnTo>
                <a:lnTo>
                  <a:pt x="860" y="104"/>
                </a:lnTo>
                <a:lnTo>
                  <a:pt x="868" y="103"/>
                </a:lnTo>
                <a:lnTo>
                  <a:pt x="875" y="102"/>
                </a:lnTo>
                <a:lnTo>
                  <a:pt x="883" y="99"/>
                </a:lnTo>
                <a:lnTo>
                  <a:pt x="890" y="96"/>
                </a:lnTo>
                <a:lnTo>
                  <a:pt x="896" y="93"/>
                </a:lnTo>
                <a:lnTo>
                  <a:pt x="904" y="87"/>
                </a:lnTo>
                <a:lnTo>
                  <a:pt x="910" y="82"/>
                </a:lnTo>
                <a:lnTo>
                  <a:pt x="916" y="76"/>
                </a:lnTo>
                <a:lnTo>
                  <a:pt x="920" y="69"/>
                </a:lnTo>
                <a:lnTo>
                  <a:pt x="925" y="62"/>
                </a:lnTo>
                <a:lnTo>
                  <a:pt x="929" y="54"/>
                </a:lnTo>
                <a:lnTo>
                  <a:pt x="932" y="45"/>
                </a:lnTo>
                <a:lnTo>
                  <a:pt x="935" y="36"/>
                </a:lnTo>
                <a:lnTo>
                  <a:pt x="937" y="27"/>
                </a:lnTo>
                <a:lnTo>
                  <a:pt x="938" y="18"/>
                </a:lnTo>
                <a:lnTo>
                  <a:pt x="938" y="8"/>
                </a:lnTo>
              </a:path>
            </a:pathLst>
          </a:custGeom>
          <a:noFill/>
          <a:ln w="508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3186113" y="3860800"/>
            <a:ext cx="29829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8000"/>
                </a:solidFill>
                <a:cs typeface="Arial" panose="020B0604020202020204" pitchFamily="34" charset="0"/>
              </a:rPr>
              <a:t>barriera di potenziale</a:t>
            </a:r>
          </a:p>
        </p:txBody>
      </p:sp>
      <p:grpSp>
        <p:nvGrpSpPr>
          <p:cNvPr id="133154" name="Group 34"/>
          <p:cNvGrpSpPr>
            <a:grpSpLocks/>
          </p:cNvGrpSpPr>
          <p:nvPr/>
        </p:nvGrpSpPr>
        <p:grpSpPr bwMode="auto">
          <a:xfrm>
            <a:off x="1330325" y="4430713"/>
            <a:ext cx="6572250" cy="847725"/>
            <a:chOff x="908" y="3056"/>
            <a:chExt cx="4485" cy="579"/>
          </a:xfrm>
        </p:grpSpPr>
        <p:sp>
          <p:nvSpPr>
            <p:cNvPr id="85030" name="Rectangle 35"/>
            <p:cNvSpPr>
              <a:spLocks noChangeArrowheads="1"/>
            </p:cNvSpPr>
            <p:nvPr/>
          </p:nvSpPr>
          <p:spPr bwMode="auto">
            <a:xfrm>
              <a:off x="2957" y="3058"/>
              <a:ext cx="1726" cy="574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85031" name="Rectangle 36"/>
            <p:cNvSpPr>
              <a:spLocks noChangeArrowheads="1"/>
            </p:cNvSpPr>
            <p:nvPr/>
          </p:nvSpPr>
          <p:spPr bwMode="auto">
            <a:xfrm>
              <a:off x="3427" y="3059"/>
              <a:ext cx="1966" cy="57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85032" name="Rectangle 37"/>
            <p:cNvSpPr>
              <a:spLocks noChangeArrowheads="1"/>
            </p:cNvSpPr>
            <p:nvPr/>
          </p:nvSpPr>
          <p:spPr bwMode="auto">
            <a:xfrm>
              <a:off x="1211" y="3056"/>
              <a:ext cx="1918" cy="574"/>
            </a:xfrm>
            <a:prstGeom prst="rect">
              <a:avLst/>
            </a:prstGeom>
            <a:pattFill prst="pct70">
              <a:fgClr>
                <a:schemeClr val="accent2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85033" name="Rectangle 38"/>
            <p:cNvSpPr>
              <a:spLocks noChangeArrowheads="1"/>
            </p:cNvSpPr>
            <p:nvPr/>
          </p:nvSpPr>
          <p:spPr bwMode="auto">
            <a:xfrm>
              <a:off x="908" y="3061"/>
              <a:ext cx="1918" cy="57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33182" name="Group 62"/>
          <p:cNvGrpSpPr>
            <a:grpSpLocks/>
          </p:cNvGrpSpPr>
          <p:nvPr/>
        </p:nvGrpSpPr>
        <p:grpSpPr bwMode="auto">
          <a:xfrm>
            <a:off x="1882775" y="4297363"/>
            <a:ext cx="5413375" cy="1112837"/>
            <a:chOff x="1186" y="2707"/>
            <a:chExt cx="3410" cy="701"/>
          </a:xfrm>
        </p:grpSpPr>
        <p:sp>
          <p:nvSpPr>
            <p:cNvPr id="85026" name="Line 40"/>
            <p:cNvSpPr>
              <a:spLocks noChangeShapeType="1"/>
            </p:cNvSpPr>
            <p:nvPr/>
          </p:nvSpPr>
          <p:spPr bwMode="auto">
            <a:xfrm>
              <a:off x="3256" y="2718"/>
              <a:ext cx="1340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5027" name="Group 41"/>
            <p:cNvGrpSpPr>
              <a:grpSpLocks/>
            </p:cNvGrpSpPr>
            <p:nvPr/>
          </p:nvGrpSpPr>
          <p:grpSpPr bwMode="auto">
            <a:xfrm>
              <a:off x="1186" y="2707"/>
              <a:ext cx="2072" cy="701"/>
              <a:chOff x="1285" y="3031"/>
              <a:chExt cx="2245" cy="760"/>
            </a:xfrm>
          </p:grpSpPr>
          <p:sp>
            <p:nvSpPr>
              <p:cNvPr id="85028" name="Line 42"/>
              <p:cNvSpPr>
                <a:spLocks noChangeShapeType="1"/>
              </p:cNvSpPr>
              <p:nvPr/>
            </p:nvSpPr>
            <p:spPr bwMode="auto">
              <a:xfrm>
                <a:off x="1285" y="3790"/>
                <a:ext cx="1452" cy="0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029" name="Line 43"/>
              <p:cNvSpPr>
                <a:spLocks noChangeShapeType="1"/>
              </p:cNvSpPr>
              <p:nvPr/>
            </p:nvSpPr>
            <p:spPr bwMode="auto">
              <a:xfrm flipH="1">
                <a:off x="2712" y="3031"/>
                <a:ext cx="818" cy="760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33164" name="Group 44"/>
          <p:cNvGrpSpPr>
            <a:grpSpLocks/>
          </p:cNvGrpSpPr>
          <p:nvPr/>
        </p:nvGrpSpPr>
        <p:grpSpPr bwMode="auto">
          <a:xfrm>
            <a:off x="4629150" y="2225675"/>
            <a:ext cx="427038" cy="801688"/>
            <a:chOff x="3159" y="1617"/>
            <a:chExt cx="291" cy="547"/>
          </a:xfrm>
        </p:grpSpPr>
        <p:grpSp>
          <p:nvGrpSpPr>
            <p:cNvPr id="85014" name="Group 45"/>
            <p:cNvGrpSpPr>
              <a:grpSpLocks/>
            </p:cNvGrpSpPr>
            <p:nvPr/>
          </p:nvGrpSpPr>
          <p:grpSpPr bwMode="auto">
            <a:xfrm>
              <a:off x="3172" y="1617"/>
              <a:ext cx="142" cy="142"/>
              <a:chOff x="3172" y="1617"/>
              <a:chExt cx="142" cy="142"/>
            </a:xfrm>
          </p:grpSpPr>
          <p:sp>
            <p:nvSpPr>
              <p:cNvPr id="85024" name="Oval 46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25" name="Line 47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5015" name="Group 48"/>
            <p:cNvGrpSpPr>
              <a:grpSpLocks/>
            </p:cNvGrpSpPr>
            <p:nvPr/>
          </p:nvGrpSpPr>
          <p:grpSpPr bwMode="auto">
            <a:xfrm>
              <a:off x="3308" y="1753"/>
              <a:ext cx="142" cy="142"/>
              <a:chOff x="3172" y="1617"/>
              <a:chExt cx="142" cy="142"/>
            </a:xfrm>
          </p:grpSpPr>
          <p:sp>
            <p:nvSpPr>
              <p:cNvPr id="85022" name="Oval 49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23" name="Line 50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5016" name="Group 51"/>
            <p:cNvGrpSpPr>
              <a:grpSpLocks/>
            </p:cNvGrpSpPr>
            <p:nvPr/>
          </p:nvGrpSpPr>
          <p:grpSpPr bwMode="auto">
            <a:xfrm>
              <a:off x="3159" y="1886"/>
              <a:ext cx="142" cy="142"/>
              <a:chOff x="3172" y="1617"/>
              <a:chExt cx="142" cy="142"/>
            </a:xfrm>
          </p:grpSpPr>
          <p:sp>
            <p:nvSpPr>
              <p:cNvPr id="85020" name="Oval 52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21" name="Line 53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85017" name="Group 54"/>
            <p:cNvGrpSpPr>
              <a:grpSpLocks/>
            </p:cNvGrpSpPr>
            <p:nvPr/>
          </p:nvGrpSpPr>
          <p:grpSpPr bwMode="auto">
            <a:xfrm>
              <a:off x="3301" y="2022"/>
              <a:ext cx="142" cy="142"/>
              <a:chOff x="3172" y="1617"/>
              <a:chExt cx="142" cy="142"/>
            </a:xfrm>
          </p:grpSpPr>
          <p:sp>
            <p:nvSpPr>
              <p:cNvPr id="85018" name="Oval 55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5019" name="Line 56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5009" name="Rectangle 57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La giunzione p-n: il “cuore” dei dispositivi a semiconduttore</a:t>
            </a:r>
          </a:p>
        </p:txBody>
      </p:sp>
      <p:grpSp>
        <p:nvGrpSpPr>
          <p:cNvPr id="133181" name="Group 61"/>
          <p:cNvGrpSpPr>
            <a:grpSpLocks/>
          </p:cNvGrpSpPr>
          <p:nvPr/>
        </p:nvGrpSpPr>
        <p:grpSpPr bwMode="auto">
          <a:xfrm>
            <a:off x="2987675" y="1412875"/>
            <a:ext cx="3609975" cy="503238"/>
            <a:chOff x="1882" y="890"/>
            <a:chExt cx="2274" cy="317"/>
          </a:xfrm>
        </p:grpSpPr>
        <p:sp>
          <p:nvSpPr>
            <p:cNvPr id="85012" name="Line 58"/>
            <p:cNvSpPr>
              <a:spLocks noChangeShapeType="1"/>
            </p:cNvSpPr>
            <p:nvPr/>
          </p:nvSpPr>
          <p:spPr bwMode="auto">
            <a:xfrm flipH="1">
              <a:off x="2426" y="1207"/>
              <a:ext cx="9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013" name="Rectangle 59"/>
            <p:cNvSpPr>
              <a:spLocks noChangeArrowheads="1"/>
            </p:cNvSpPr>
            <p:nvPr/>
          </p:nvSpPr>
          <p:spPr bwMode="auto">
            <a:xfrm>
              <a:off x="1882" y="890"/>
              <a:ext cx="227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rgbClr val="008000"/>
                  </a:solidFill>
                  <a:cs typeface="Arial" panose="020B0604020202020204" pitchFamily="34" charset="0"/>
                </a:rPr>
                <a:t>campo elettrico</a:t>
              </a:r>
            </a:p>
          </p:txBody>
        </p:sp>
      </p:grpSp>
      <p:sp>
        <p:nvSpPr>
          <p:cNvPr id="133180" name="Text Box 60"/>
          <p:cNvSpPr txBox="1">
            <a:spLocks noChangeArrowheads="1"/>
          </p:cNvSpPr>
          <p:nvPr/>
        </p:nvSpPr>
        <p:spPr bwMode="auto">
          <a:xfrm>
            <a:off x="47625" y="5619750"/>
            <a:ext cx="8964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Il campo elettrico nella zona di svuotamento si oppone alla diffusione dei portatori maggioritari (lacune dal lato p, elettroni dal lato n)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35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8.54701E-8 L -0.07997 8.54701E-8 " pathEditMode="relative" ptsTypes="AA">
                                      <p:cBhvr>
                                        <p:cTn id="17" dur="2000" fill="hold"/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-4.01709E-6 L 0.07997 -4.01709E-6 " pathEditMode="relative" ptsTypes="AA">
                                      <p:cBhvr>
                                        <p:cTn id="19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3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7" grpId="0"/>
      <p:bldP spid="133151" grpId="0" animBg="1"/>
      <p:bldP spid="133152" grpId="0"/>
      <p:bldP spid="13318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08FF5B0-B9C1-4896-ACE4-FCB750E095E2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357188" y="3295650"/>
            <a:ext cx="3829050" cy="1111250"/>
            <a:chOff x="3448" y="2049"/>
            <a:chExt cx="2613" cy="758"/>
          </a:xfrm>
        </p:grpSpPr>
        <p:sp>
          <p:nvSpPr>
            <p:cNvPr id="87110" name="Rectangle 3"/>
            <p:cNvSpPr>
              <a:spLocks noChangeArrowheads="1"/>
            </p:cNvSpPr>
            <p:nvPr/>
          </p:nvSpPr>
          <p:spPr bwMode="auto">
            <a:xfrm>
              <a:off x="3448" y="2049"/>
              <a:ext cx="2613" cy="644"/>
            </a:xfrm>
            <a:prstGeom prst="rect">
              <a:avLst/>
            </a:prstGeom>
            <a:noFill/>
            <a:ln w="635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 useBgFill="1">
          <p:nvSpPr>
            <p:cNvPr id="87111" name="Rectangle 4"/>
            <p:cNvSpPr>
              <a:spLocks noChangeArrowheads="1"/>
            </p:cNvSpPr>
            <p:nvPr/>
          </p:nvSpPr>
          <p:spPr bwMode="auto">
            <a:xfrm>
              <a:off x="4600" y="2571"/>
              <a:ext cx="341" cy="228"/>
            </a:xfrm>
            <a:prstGeom prst="rect">
              <a:avLst/>
            </a:prstGeom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87112" name="Line 5"/>
            <p:cNvSpPr>
              <a:spLocks noChangeShapeType="1"/>
            </p:cNvSpPr>
            <p:nvPr/>
          </p:nvSpPr>
          <p:spPr bwMode="auto">
            <a:xfrm>
              <a:off x="4698" y="2579"/>
              <a:ext cx="0" cy="228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113" name="Line 6"/>
            <p:cNvSpPr>
              <a:spLocks noChangeShapeType="1"/>
            </p:cNvSpPr>
            <p:nvPr/>
          </p:nvSpPr>
          <p:spPr bwMode="auto">
            <a:xfrm>
              <a:off x="4925" y="2579"/>
              <a:ext cx="0" cy="228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114" name="Line 7"/>
            <p:cNvSpPr>
              <a:spLocks noChangeShapeType="1"/>
            </p:cNvSpPr>
            <p:nvPr/>
          </p:nvSpPr>
          <p:spPr bwMode="auto">
            <a:xfrm>
              <a:off x="4584" y="2625"/>
              <a:ext cx="0" cy="13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115" name="Line 8"/>
            <p:cNvSpPr>
              <a:spLocks noChangeShapeType="1"/>
            </p:cNvSpPr>
            <p:nvPr/>
          </p:nvSpPr>
          <p:spPr bwMode="auto">
            <a:xfrm>
              <a:off x="4811" y="2625"/>
              <a:ext cx="0" cy="13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35184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4970463"/>
            <a:ext cx="7937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5305425" y="4508500"/>
            <a:ext cx="3122613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Riduzione della barriera</a:t>
            </a: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133975" y="5080000"/>
            <a:ext cx="2409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Forte passaggio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di corrente</a:t>
            </a:r>
          </a:p>
        </p:txBody>
      </p:sp>
      <p:sp>
        <p:nvSpPr>
          <p:cNvPr id="87049" name="Rectangle 19"/>
          <p:cNvSpPr>
            <a:spLocks noChangeArrowheads="1"/>
          </p:cNvSpPr>
          <p:nvPr/>
        </p:nvSpPr>
        <p:spPr bwMode="auto">
          <a:xfrm>
            <a:off x="4519613" y="1025525"/>
            <a:ext cx="1712912" cy="10525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7050" name="Rectangle 20"/>
          <p:cNvSpPr>
            <a:spLocks noChangeArrowheads="1"/>
          </p:cNvSpPr>
          <p:nvPr/>
        </p:nvSpPr>
        <p:spPr bwMode="auto">
          <a:xfrm>
            <a:off x="2903538" y="1025525"/>
            <a:ext cx="1663700" cy="1052513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7051" name="Rectangle 21" descr="70%"/>
          <p:cNvSpPr>
            <a:spLocks noChangeArrowheads="1"/>
          </p:cNvSpPr>
          <p:nvPr/>
        </p:nvSpPr>
        <p:spPr bwMode="auto">
          <a:xfrm>
            <a:off x="4256088" y="1035050"/>
            <a:ext cx="307975" cy="1033463"/>
          </a:xfrm>
          <a:prstGeom prst="rect">
            <a:avLst/>
          </a:prstGeom>
          <a:pattFill prst="pct70">
            <a:fgClr>
              <a:srgbClr val="0000FF"/>
            </a:fgClr>
            <a:bgClr>
              <a:srgbClr val="05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87052" name="Rectangle 22"/>
          <p:cNvSpPr>
            <a:spLocks noChangeArrowheads="1"/>
          </p:cNvSpPr>
          <p:nvPr/>
        </p:nvSpPr>
        <p:spPr bwMode="auto">
          <a:xfrm>
            <a:off x="4572000" y="1035050"/>
            <a:ext cx="309563" cy="1046163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grpSp>
        <p:nvGrpSpPr>
          <p:cNvPr id="87053" name="Group 23"/>
          <p:cNvGrpSpPr>
            <a:grpSpLocks/>
          </p:cNvGrpSpPr>
          <p:nvPr/>
        </p:nvGrpSpPr>
        <p:grpSpPr bwMode="auto">
          <a:xfrm>
            <a:off x="2922588" y="1116013"/>
            <a:ext cx="3305175" cy="871537"/>
            <a:chOff x="1994" y="762"/>
            <a:chExt cx="2256" cy="594"/>
          </a:xfrm>
        </p:grpSpPr>
        <p:sp>
          <p:nvSpPr>
            <p:cNvPr id="87107" name="Line 24"/>
            <p:cNvSpPr>
              <a:spLocks noChangeShapeType="1"/>
            </p:cNvSpPr>
            <p:nvPr/>
          </p:nvSpPr>
          <p:spPr bwMode="auto">
            <a:xfrm>
              <a:off x="1994" y="1347"/>
              <a:ext cx="901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87108" name="Line 25"/>
            <p:cNvSpPr>
              <a:spLocks noChangeShapeType="1"/>
            </p:cNvSpPr>
            <p:nvPr/>
          </p:nvSpPr>
          <p:spPr bwMode="auto">
            <a:xfrm>
              <a:off x="3349" y="762"/>
              <a:ext cx="901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87109" name="Line 26"/>
            <p:cNvSpPr>
              <a:spLocks noChangeShapeType="1"/>
            </p:cNvSpPr>
            <p:nvPr/>
          </p:nvSpPr>
          <p:spPr bwMode="auto">
            <a:xfrm flipV="1">
              <a:off x="2896" y="763"/>
              <a:ext cx="455" cy="5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pic>
        <p:nvPicPr>
          <p:cNvPr id="135213" name="Picture 4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057775"/>
            <a:ext cx="79375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214" name="Rectangle 46"/>
          <p:cNvSpPr>
            <a:spLocks noChangeArrowheads="1"/>
          </p:cNvSpPr>
          <p:nvPr/>
        </p:nvSpPr>
        <p:spPr bwMode="auto">
          <a:xfrm>
            <a:off x="701675" y="4508500"/>
            <a:ext cx="2998788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Aumento della barriera</a:t>
            </a:r>
          </a:p>
        </p:txBody>
      </p:sp>
      <p:sp>
        <p:nvSpPr>
          <p:cNvPr id="135215" name="Rectangle 47"/>
          <p:cNvSpPr>
            <a:spLocks noChangeArrowheads="1"/>
          </p:cNvSpPr>
          <p:nvPr/>
        </p:nvSpPr>
        <p:spPr bwMode="auto">
          <a:xfrm>
            <a:off x="468313" y="5105400"/>
            <a:ext cx="2689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Minimo passaggio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di corrente</a:t>
            </a:r>
          </a:p>
        </p:txBody>
      </p:sp>
      <p:sp>
        <p:nvSpPr>
          <p:cNvPr id="135217" name="AutoShape 49"/>
          <p:cNvSpPr>
            <a:spLocks noChangeArrowheads="1"/>
          </p:cNvSpPr>
          <p:nvPr/>
        </p:nvSpPr>
        <p:spPr bwMode="auto">
          <a:xfrm rot="-985862">
            <a:off x="2770188" y="2224088"/>
            <a:ext cx="1057275" cy="309562"/>
          </a:xfrm>
          <a:prstGeom prst="leftArrow">
            <a:avLst>
              <a:gd name="adj1" fmla="val 50000"/>
              <a:gd name="adj2" fmla="val 85385"/>
            </a:avLst>
          </a:prstGeom>
          <a:solidFill>
            <a:srgbClr val="33CC33"/>
          </a:solidFill>
          <a:ln w="127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35218" name="AutoShape 50"/>
          <p:cNvSpPr>
            <a:spLocks noChangeArrowheads="1"/>
          </p:cNvSpPr>
          <p:nvPr/>
        </p:nvSpPr>
        <p:spPr bwMode="auto">
          <a:xfrm rot="985862" flipH="1">
            <a:off x="5289550" y="2224088"/>
            <a:ext cx="1058863" cy="309562"/>
          </a:xfrm>
          <a:prstGeom prst="leftArrow">
            <a:avLst>
              <a:gd name="adj1" fmla="val 50000"/>
              <a:gd name="adj2" fmla="val 85513"/>
            </a:avLst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35219" name="Text Box 51"/>
          <p:cNvSpPr txBox="1">
            <a:spLocks noChangeArrowheads="1"/>
          </p:cNvSpPr>
          <p:nvPr/>
        </p:nvSpPr>
        <p:spPr bwMode="auto">
          <a:xfrm>
            <a:off x="1366838" y="2027238"/>
            <a:ext cx="1309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inversa</a:t>
            </a:r>
          </a:p>
        </p:txBody>
      </p:sp>
      <p:sp>
        <p:nvSpPr>
          <p:cNvPr id="135220" name="Text Box 52"/>
          <p:cNvSpPr txBox="1">
            <a:spLocks noChangeArrowheads="1"/>
          </p:cNvSpPr>
          <p:nvPr/>
        </p:nvSpPr>
        <p:spPr bwMode="auto">
          <a:xfrm>
            <a:off x="6561138" y="2062163"/>
            <a:ext cx="12128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diretta</a:t>
            </a:r>
          </a:p>
        </p:txBody>
      </p:sp>
      <p:sp>
        <p:nvSpPr>
          <p:cNvPr id="87061" name="Rectangle 53"/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Polarizzazione della giunzione p-n</a:t>
            </a:r>
          </a:p>
        </p:txBody>
      </p:sp>
      <p:grpSp>
        <p:nvGrpSpPr>
          <p:cNvPr id="135243" name="Group 75"/>
          <p:cNvGrpSpPr>
            <a:grpSpLocks/>
          </p:cNvGrpSpPr>
          <p:nvPr/>
        </p:nvGrpSpPr>
        <p:grpSpPr bwMode="auto">
          <a:xfrm>
            <a:off x="450850" y="2476500"/>
            <a:ext cx="3622675" cy="1490663"/>
            <a:chOff x="284" y="1560"/>
            <a:chExt cx="2282" cy="939"/>
          </a:xfrm>
        </p:grpSpPr>
        <p:grpSp>
          <p:nvGrpSpPr>
            <p:cNvPr id="87092" name="Group 55"/>
            <p:cNvGrpSpPr>
              <a:grpSpLocks/>
            </p:cNvGrpSpPr>
            <p:nvPr/>
          </p:nvGrpSpPr>
          <p:grpSpPr bwMode="auto">
            <a:xfrm>
              <a:off x="374" y="1748"/>
              <a:ext cx="2097" cy="751"/>
              <a:chOff x="374" y="1748"/>
              <a:chExt cx="2097" cy="751"/>
            </a:xfrm>
          </p:grpSpPr>
          <p:grpSp>
            <p:nvGrpSpPr>
              <p:cNvPr id="87098" name="Group 36"/>
              <p:cNvGrpSpPr>
                <a:grpSpLocks/>
              </p:cNvGrpSpPr>
              <p:nvPr/>
            </p:nvGrpSpPr>
            <p:grpSpPr bwMode="auto">
              <a:xfrm>
                <a:off x="374" y="1791"/>
                <a:ext cx="2097" cy="663"/>
                <a:chOff x="405" y="1940"/>
                <a:chExt cx="2272" cy="718"/>
              </a:xfrm>
            </p:grpSpPr>
            <p:sp>
              <p:nvSpPr>
                <p:cNvPr id="87103" name="Rectangle 37"/>
                <p:cNvSpPr>
                  <a:spLocks noChangeArrowheads="1"/>
                </p:cNvSpPr>
                <p:nvPr/>
              </p:nvSpPr>
              <p:spPr bwMode="auto">
                <a:xfrm>
                  <a:off x="1508" y="1940"/>
                  <a:ext cx="1169" cy="71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3520" tIns="41027" rIns="83520" bIns="41027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3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87104" name="Rectangle 38"/>
                <p:cNvSpPr>
                  <a:spLocks noChangeArrowheads="1"/>
                </p:cNvSpPr>
                <p:nvPr/>
              </p:nvSpPr>
              <p:spPr bwMode="auto">
                <a:xfrm>
                  <a:off x="405" y="1940"/>
                  <a:ext cx="1136" cy="718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3520" tIns="41027" rIns="83520" bIns="41027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3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87105" name="Rectangle 39" descr="70%"/>
                <p:cNvSpPr>
                  <a:spLocks noChangeArrowheads="1"/>
                </p:cNvSpPr>
                <p:nvPr/>
              </p:nvSpPr>
              <p:spPr bwMode="auto">
                <a:xfrm>
                  <a:off x="1325" y="1950"/>
                  <a:ext cx="211" cy="706"/>
                </a:xfrm>
                <a:prstGeom prst="rect">
                  <a:avLst/>
                </a:prstGeom>
                <a:pattFill prst="pct70">
                  <a:fgClr>
                    <a:srgbClr val="0000FF"/>
                  </a:fgClr>
                  <a:bgClr>
                    <a:srgbClr val="0500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106" name="Rectangle 40"/>
                <p:cNvSpPr>
                  <a:spLocks noChangeArrowheads="1"/>
                </p:cNvSpPr>
                <p:nvPr/>
              </p:nvSpPr>
              <p:spPr bwMode="auto">
                <a:xfrm>
                  <a:off x="1541" y="1951"/>
                  <a:ext cx="211" cy="706"/>
                </a:xfrm>
                <a:prstGeom prst="rect">
                  <a:avLst/>
                </a:prstGeom>
                <a:solidFill>
                  <a:srgbClr val="CC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7099" name="Group 41"/>
              <p:cNvGrpSpPr>
                <a:grpSpLocks/>
              </p:cNvGrpSpPr>
              <p:nvPr/>
            </p:nvGrpSpPr>
            <p:grpSpPr bwMode="auto">
              <a:xfrm>
                <a:off x="378" y="1748"/>
                <a:ext cx="2092" cy="751"/>
                <a:chOff x="410" y="1894"/>
                <a:chExt cx="2266" cy="813"/>
              </a:xfrm>
            </p:grpSpPr>
            <p:sp>
              <p:nvSpPr>
                <p:cNvPr id="87100" name="Line 42"/>
                <p:cNvSpPr>
                  <a:spLocks noChangeShapeType="1"/>
                </p:cNvSpPr>
                <p:nvPr/>
              </p:nvSpPr>
              <p:spPr bwMode="auto">
                <a:xfrm>
                  <a:off x="1775" y="1894"/>
                  <a:ext cx="901" cy="0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87101" name="Line 43"/>
                <p:cNvSpPr>
                  <a:spLocks noChangeShapeType="1"/>
                </p:cNvSpPr>
                <p:nvPr/>
              </p:nvSpPr>
              <p:spPr bwMode="auto">
                <a:xfrm>
                  <a:off x="410" y="2707"/>
                  <a:ext cx="901" cy="0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8710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304" y="1899"/>
                  <a:ext cx="472" cy="802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</p:grpSp>
        </p:grpSp>
        <p:grpSp>
          <p:nvGrpSpPr>
            <p:cNvPr id="87093" name="Group 69"/>
            <p:cNvGrpSpPr>
              <a:grpSpLocks/>
            </p:cNvGrpSpPr>
            <p:nvPr/>
          </p:nvGrpSpPr>
          <p:grpSpPr bwMode="auto">
            <a:xfrm>
              <a:off x="284" y="1560"/>
              <a:ext cx="2282" cy="520"/>
              <a:chOff x="284" y="1560"/>
              <a:chExt cx="2282" cy="520"/>
            </a:xfrm>
          </p:grpSpPr>
          <p:sp>
            <p:nvSpPr>
              <p:cNvPr id="87094" name="Freeform 56"/>
              <p:cNvSpPr>
                <a:spLocks/>
              </p:cNvSpPr>
              <p:nvPr/>
            </p:nvSpPr>
            <p:spPr bwMode="auto">
              <a:xfrm>
                <a:off x="284" y="1671"/>
                <a:ext cx="1089" cy="409"/>
              </a:xfrm>
              <a:custGeom>
                <a:avLst/>
                <a:gdLst>
                  <a:gd name="T0" fmla="*/ 136 w 1089"/>
                  <a:gd name="T1" fmla="*/ 409 h 409"/>
                  <a:gd name="T2" fmla="*/ 0 w 1089"/>
                  <a:gd name="T3" fmla="*/ 409 h 409"/>
                  <a:gd name="T4" fmla="*/ 0 w 1089"/>
                  <a:gd name="T5" fmla="*/ 0 h 409"/>
                  <a:gd name="T6" fmla="*/ 1089 w 1089"/>
                  <a:gd name="T7" fmla="*/ 0 h 4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9" h="409">
                    <a:moveTo>
                      <a:pt x="136" y="409"/>
                    </a:moveTo>
                    <a:lnTo>
                      <a:pt x="0" y="409"/>
                    </a:lnTo>
                    <a:lnTo>
                      <a:pt x="0" y="0"/>
                    </a:lnTo>
                    <a:lnTo>
                      <a:pt x="108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95" name="Freeform 57"/>
              <p:cNvSpPr>
                <a:spLocks/>
              </p:cNvSpPr>
              <p:nvPr/>
            </p:nvSpPr>
            <p:spPr bwMode="auto">
              <a:xfrm flipH="1">
                <a:off x="1477" y="1671"/>
                <a:ext cx="1089" cy="409"/>
              </a:xfrm>
              <a:custGeom>
                <a:avLst/>
                <a:gdLst>
                  <a:gd name="T0" fmla="*/ 136 w 1089"/>
                  <a:gd name="T1" fmla="*/ 409 h 409"/>
                  <a:gd name="T2" fmla="*/ 0 w 1089"/>
                  <a:gd name="T3" fmla="*/ 409 h 409"/>
                  <a:gd name="T4" fmla="*/ 0 w 1089"/>
                  <a:gd name="T5" fmla="*/ 0 h 409"/>
                  <a:gd name="T6" fmla="*/ 1089 w 1089"/>
                  <a:gd name="T7" fmla="*/ 0 h 4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9" h="409">
                    <a:moveTo>
                      <a:pt x="136" y="409"/>
                    </a:moveTo>
                    <a:lnTo>
                      <a:pt x="0" y="409"/>
                    </a:lnTo>
                    <a:lnTo>
                      <a:pt x="0" y="0"/>
                    </a:lnTo>
                    <a:lnTo>
                      <a:pt x="108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96" name="Line 60"/>
              <p:cNvSpPr>
                <a:spLocks noChangeShapeType="1"/>
              </p:cNvSpPr>
              <p:nvPr/>
            </p:nvSpPr>
            <p:spPr bwMode="auto">
              <a:xfrm>
                <a:off x="1366" y="1602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97" name="Line 64"/>
              <p:cNvSpPr>
                <a:spLocks noChangeShapeType="1"/>
              </p:cNvSpPr>
              <p:nvPr/>
            </p:nvSpPr>
            <p:spPr bwMode="auto">
              <a:xfrm>
                <a:off x="1474" y="1560"/>
                <a:ext cx="0" cy="2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35244" name="Group 76"/>
          <p:cNvGrpSpPr>
            <a:grpSpLocks/>
          </p:cNvGrpSpPr>
          <p:nvPr/>
        </p:nvGrpSpPr>
        <p:grpSpPr bwMode="auto">
          <a:xfrm>
            <a:off x="5114925" y="2481263"/>
            <a:ext cx="3829050" cy="1911350"/>
            <a:chOff x="3222" y="1563"/>
            <a:chExt cx="2412" cy="1204"/>
          </a:xfrm>
        </p:grpSpPr>
        <p:grpSp>
          <p:nvGrpSpPr>
            <p:cNvPr id="87070" name="Group 54"/>
            <p:cNvGrpSpPr>
              <a:grpSpLocks/>
            </p:cNvGrpSpPr>
            <p:nvPr/>
          </p:nvGrpSpPr>
          <p:grpSpPr bwMode="auto">
            <a:xfrm>
              <a:off x="3222" y="1783"/>
              <a:ext cx="2412" cy="984"/>
              <a:chOff x="3222" y="1783"/>
              <a:chExt cx="2412" cy="984"/>
            </a:xfrm>
          </p:grpSpPr>
          <p:grpSp>
            <p:nvGrpSpPr>
              <p:cNvPr id="87076" name="Group 9"/>
              <p:cNvGrpSpPr>
                <a:grpSpLocks/>
              </p:cNvGrpSpPr>
              <p:nvPr/>
            </p:nvGrpSpPr>
            <p:grpSpPr bwMode="auto">
              <a:xfrm>
                <a:off x="3222" y="2068"/>
                <a:ext cx="2412" cy="699"/>
                <a:chOff x="216" y="2049"/>
                <a:chExt cx="2613" cy="758"/>
              </a:xfrm>
            </p:grpSpPr>
            <p:sp>
              <p:nvSpPr>
                <p:cNvPr id="87086" name="Rectangle 10"/>
                <p:cNvSpPr>
                  <a:spLocks noChangeArrowheads="1"/>
                </p:cNvSpPr>
                <p:nvPr/>
              </p:nvSpPr>
              <p:spPr bwMode="auto">
                <a:xfrm>
                  <a:off x="216" y="2049"/>
                  <a:ext cx="2613" cy="644"/>
                </a:xfrm>
                <a:prstGeom prst="rect">
                  <a:avLst/>
                </a:prstGeom>
                <a:noFill/>
                <a:ln w="635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  <p:sp useBgFill="1">
              <p:nvSpPr>
                <p:cNvPr id="87087" name="Rectangle 11"/>
                <p:cNvSpPr>
                  <a:spLocks noChangeArrowheads="1"/>
                </p:cNvSpPr>
                <p:nvPr/>
              </p:nvSpPr>
              <p:spPr bwMode="auto">
                <a:xfrm>
                  <a:off x="1368" y="2571"/>
                  <a:ext cx="341" cy="228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088" name="Line 12"/>
                <p:cNvSpPr>
                  <a:spLocks noChangeShapeType="1"/>
                </p:cNvSpPr>
                <p:nvPr/>
              </p:nvSpPr>
              <p:spPr bwMode="auto">
                <a:xfrm>
                  <a:off x="1352" y="2579"/>
                  <a:ext cx="0" cy="228"/>
                </a:xfrm>
                <a:prstGeom prst="line">
                  <a:avLst/>
                </a:prstGeom>
                <a:noFill/>
                <a:ln w="635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89" name="Line 13"/>
                <p:cNvSpPr>
                  <a:spLocks noChangeShapeType="1"/>
                </p:cNvSpPr>
                <p:nvPr/>
              </p:nvSpPr>
              <p:spPr bwMode="auto">
                <a:xfrm>
                  <a:off x="1579" y="2579"/>
                  <a:ext cx="0" cy="228"/>
                </a:xfrm>
                <a:prstGeom prst="line">
                  <a:avLst/>
                </a:prstGeom>
                <a:noFill/>
                <a:ln w="635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90" name="Line 14"/>
                <p:cNvSpPr>
                  <a:spLocks noChangeShapeType="1"/>
                </p:cNvSpPr>
                <p:nvPr/>
              </p:nvSpPr>
              <p:spPr bwMode="auto">
                <a:xfrm>
                  <a:off x="1466" y="2625"/>
                  <a:ext cx="0" cy="136"/>
                </a:xfrm>
                <a:prstGeom prst="line">
                  <a:avLst/>
                </a:prstGeom>
                <a:noFill/>
                <a:ln w="635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91" name="Line 15"/>
                <p:cNvSpPr>
                  <a:spLocks noChangeShapeType="1"/>
                </p:cNvSpPr>
                <p:nvPr/>
              </p:nvSpPr>
              <p:spPr bwMode="auto">
                <a:xfrm>
                  <a:off x="1693" y="2625"/>
                  <a:ext cx="0" cy="136"/>
                </a:xfrm>
                <a:prstGeom prst="line">
                  <a:avLst/>
                </a:prstGeom>
                <a:noFill/>
                <a:ln w="6350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077" name="Group 27"/>
              <p:cNvGrpSpPr>
                <a:grpSpLocks/>
              </p:cNvGrpSpPr>
              <p:nvPr/>
            </p:nvGrpSpPr>
            <p:grpSpPr bwMode="auto">
              <a:xfrm>
                <a:off x="3342" y="1783"/>
                <a:ext cx="2098" cy="663"/>
                <a:chOff x="3621" y="1932"/>
                <a:chExt cx="2272" cy="718"/>
              </a:xfrm>
            </p:grpSpPr>
            <p:sp>
              <p:nvSpPr>
                <p:cNvPr id="87082" name="Rectangle 28"/>
                <p:cNvSpPr>
                  <a:spLocks noChangeArrowheads="1"/>
                </p:cNvSpPr>
                <p:nvPr/>
              </p:nvSpPr>
              <p:spPr bwMode="auto">
                <a:xfrm>
                  <a:off x="4724" y="1932"/>
                  <a:ext cx="1169" cy="71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3520" tIns="41027" rIns="83520" bIns="41027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3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87083" name="Rectangle 29"/>
                <p:cNvSpPr>
                  <a:spLocks noChangeArrowheads="1"/>
                </p:cNvSpPr>
                <p:nvPr/>
              </p:nvSpPr>
              <p:spPr bwMode="auto">
                <a:xfrm>
                  <a:off x="3621" y="1932"/>
                  <a:ext cx="1136" cy="718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3520" tIns="41027" rIns="83520" bIns="41027" anchor="ctr"/>
                <a:lstStyle>
                  <a:lvl1pPr defTabSz="844550"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8445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84455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84455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84455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8445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300" b="1">
                      <a:solidFill>
                        <a:srgbClr val="FFFFFF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87084" name="Rectangle 30" descr="70%"/>
                <p:cNvSpPr>
                  <a:spLocks noChangeArrowheads="1"/>
                </p:cNvSpPr>
                <p:nvPr/>
              </p:nvSpPr>
              <p:spPr bwMode="auto">
                <a:xfrm>
                  <a:off x="4541" y="1942"/>
                  <a:ext cx="211" cy="706"/>
                </a:xfrm>
                <a:prstGeom prst="rect">
                  <a:avLst/>
                </a:prstGeom>
                <a:pattFill prst="pct70">
                  <a:fgClr>
                    <a:srgbClr val="0000FF"/>
                  </a:fgClr>
                  <a:bgClr>
                    <a:srgbClr val="050000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085" name="Rectangle 31"/>
                <p:cNvSpPr>
                  <a:spLocks noChangeArrowheads="1"/>
                </p:cNvSpPr>
                <p:nvPr/>
              </p:nvSpPr>
              <p:spPr bwMode="auto">
                <a:xfrm>
                  <a:off x="4757" y="1943"/>
                  <a:ext cx="211" cy="706"/>
                </a:xfrm>
                <a:prstGeom prst="rect">
                  <a:avLst/>
                </a:prstGeom>
                <a:solidFill>
                  <a:srgbClr val="CC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7078" name="Group 32"/>
              <p:cNvGrpSpPr>
                <a:grpSpLocks/>
              </p:cNvGrpSpPr>
              <p:nvPr/>
            </p:nvGrpSpPr>
            <p:grpSpPr bwMode="auto">
              <a:xfrm>
                <a:off x="3347" y="1974"/>
                <a:ext cx="2083" cy="311"/>
                <a:chOff x="3626" y="2138"/>
                <a:chExt cx="2256" cy="337"/>
              </a:xfrm>
            </p:grpSpPr>
            <p:sp>
              <p:nvSpPr>
                <p:cNvPr id="87079" name="Line 33"/>
                <p:cNvSpPr>
                  <a:spLocks noChangeShapeType="1"/>
                </p:cNvSpPr>
                <p:nvPr/>
              </p:nvSpPr>
              <p:spPr bwMode="auto">
                <a:xfrm>
                  <a:off x="3626" y="2475"/>
                  <a:ext cx="901" cy="0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87080" name="Line 34"/>
                <p:cNvSpPr>
                  <a:spLocks noChangeShapeType="1"/>
                </p:cNvSpPr>
                <p:nvPr/>
              </p:nvSpPr>
              <p:spPr bwMode="auto">
                <a:xfrm>
                  <a:off x="4981" y="2138"/>
                  <a:ext cx="901" cy="0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8708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20" y="2142"/>
                  <a:ext cx="463" cy="332"/>
                </a:xfrm>
                <a:prstGeom prst="lin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it-IT"/>
                </a:p>
              </p:txBody>
            </p:sp>
          </p:grpSp>
        </p:grpSp>
        <p:grpSp>
          <p:nvGrpSpPr>
            <p:cNvPr id="87071" name="Group 68"/>
            <p:cNvGrpSpPr>
              <a:grpSpLocks/>
            </p:cNvGrpSpPr>
            <p:nvPr/>
          </p:nvGrpSpPr>
          <p:grpSpPr bwMode="auto">
            <a:xfrm>
              <a:off x="3253" y="1563"/>
              <a:ext cx="2283" cy="524"/>
              <a:chOff x="3253" y="1563"/>
              <a:chExt cx="2283" cy="524"/>
            </a:xfrm>
          </p:grpSpPr>
          <p:sp>
            <p:nvSpPr>
              <p:cNvPr id="87072" name="Freeform 58"/>
              <p:cNvSpPr>
                <a:spLocks/>
              </p:cNvSpPr>
              <p:nvPr/>
            </p:nvSpPr>
            <p:spPr bwMode="auto">
              <a:xfrm>
                <a:off x="3253" y="1678"/>
                <a:ext cx="1089" cy="409"/>
              </a:xfrm>
              <a:custGeom>
                <a:avLst/>
                <a:gdLst>
                  <a:gd name="T0" fmla="*/ 136 w 1089"/>
                  <a:gd name="T1" fmla="*/ 409 h 409"/>
                  <a:gd name="T2" fmla="*/ 0 w 1089"/>
                  <a:gd name="T3" fmla="*/ 409 h 409"/>
                  <a:gd name="T4" fmla="*/ 0 w 1089"/>
                  <a:gd name="T5" fmla="*/ 0 h 409"/>
                  <a:gd name="T6" fmla="*/ 1089 w 1089"/>
                  <a:gd name="T7" fmla="*/ 0 h 4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9" h="409">
                    <a:moveTo>
                      <a:pt x="136" y="409"/>
                    </a:moveTo>
                    <a:lnTo>
                      <a:pt x="0" y="409"/>
                    </a:lnTo>
                    <a:lnTo>
                      <a:pt x="0" y="0"/>
                    </a:lnTo>
                    <a:lnTo>
                      <a:pt x="108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73" name="Freeform 59"/>
              <p:cNvSpPr>
                <a:spLocks/>
              </p:cNvSpPr>
              <p:nvPr/>
            </p:nvSpPr>
            <p:spPr bwMode="auto">
              <a:xfrm flipH="1">
                <a:off x="4447" y="1678"/>
                <a:ext cx="1089" cy="409"/>
              </a:xfrm>
              <a:custGeom>
                <a:avLst/>
                <a:gdLst>
                  <a:gd name="T0" fmla="*/ 136 w 1089"/>
                  <a:gd name="T1" fmla="*/ 409 h 409"/>
                  <a:gd name="T2" fmla="*/ 0 w 1089"/>
                  <a:gd name="T3" fmla="*/ 409 h 409"/>
                  <a:gd name="T4" fmla="*/ 0 w 1089"/>
                  <a:gd name="T5" fmla="*/ 0 h 409"/>
                  <a:gd name="T6" fmla="*/ 1089 w 1089"/>
                  <a:gd name="T7" fmla="*/ 0 h 4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9" h="409">
                    <a:moveTo>
                      <a:pt x="136" y="409"/>
                    </a:moveTo>
                    <a:lnTo>
                      <a:pt x="0" y="409"/>
                    </a:lnTo>
                    <a:lnTo>
                      <a:pt x="0" y="0"/>
                    </a:lnTo>
                    <a:lnTo>
                      <a:pt x="1089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74" name="Line 66"/>
              <p:cNvSpPr>
                <a:spLocks noChangeShapeType="1"/>
              </p:cNvSpPr>
              <p:nvPr/>
            </p:nvSpPr>
            <p:spPr bwMode="auto">
              <a:xfrm>
                <a:off x="4440" y="1609"/>
                <a:ext cx="0" cy="12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75" name="Line 67"/>
              <p:cNvSpPr>
                <a:spLocks noChangeShapeType="1"/>
              </p:cNvSpPr>
              <p:nvPr/>
            </p:nvSpPr>
            <p:spPr bwMode="auto">
              <a:xfrm>
                <a:off x="4342" y="1563"/>
                <a:ext cx="0" cy="2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6300788" y="4005263"/>
            <a:ext cx="1455737" cy="431800"/>
            <a:chOff x="3969" y="2523"/>
            <a:chExt cx="917" cy="272"/>
          </a:xfrm>
        </p:grpSpPr>
        <p:sp>
          <p:nvSpPr>
            <p:cNvPr id="87068" name="Line 70"/>
            <p:cNvSpPr>
              <a:spLocks noChangeShapeType="1"/>
            </p:cNvSpPr>
            <p:nvPr/>
          </p:nvSpPr>
          <p:spPr bwMode="auto">
            <a:xfrm>
              <a:off x="3969" y="2523"/>
              <a:ext cx="8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069" name="Text Box 71"/>
            <p:cNvSpPr txBox="1">
              <a:spLocks noChangeArrowheads="1"/>
            </p:cNvSpPr>
            <p:nvPr/>
          </p:nvSpPr>
          <p:spPr bwMode="auto">
            <a:xfrm>
              <a:off x="4568" y="2526"/>
              <a:ext cx="31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it-IT" altLang="it-IT" sz="2200" baseline="-250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5242" name="Group 74"/>
          <p:cNvGrpSpPr>
            <a:grpSpLocks/>
          </p:cNvGrpSpPr>
          <p:nvPr/>
        </p:nvGrpSpPr>
        <p:grpSpPr bwMode="auto">
          <a:xfrm>
            <a:off x="2100263" y="4005263"/>
            <a:ext cx="600075" cy="427037"/>
            <a:chOff x="1323" y="2523"/>
            <a:chExt cx="378" cy="269"/>
          </a:xfrm>
        </p:grpSpPr>
        <p:sp>
          <p:nvSpPr>
            <p:cNvPr id="87066" name="Text Box 72"/>
            <p:cNvSpPr txBox="1">
              <a:spLocks noChangeArrowheads="1"/>
            </p:cNvSpPr>
            <p:nvPr/>
          </p:nvSpPr>
          <p:spPr bwMode="auto">
            <a:xfrm>
              <a:off x="1383" y="2523"/>
              <a:ext cx="31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220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r>
                <a:rPr lang="it-IT" altLang="it-IT" sz="2200" baseline="-250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7067" name="Line 73"/>
            <p:cNvSpPr>
              <a:spLocks noChangeShapeType="1"/>
            </p:cNvSpPr>
            <p:nvPr/>
          </p:nvSpPr>
          <p:spPr bwMode="auto">
            <a:xfrm flipH="1">
              <a:off x="1323" y="2544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36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3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3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utoUpdateAnimBg="0"/>
      <p:bldP spid="135186" grpId="0" autoUpdateAnimBg="0"/>
      <p:bldP spid="135214" grpId="0" autoUpdateAnimBg="0"/>
      <p:bldP spid="135215" grpId="0" autoUpdateAnimBg="0"/>
      <p:bldP spid="135217" grpId="0" animBg="1"/>
      <p:bldP spid="135218" grpId="0" animBg="1"/>
      <p:bldP spid="135219" grpId="0" autoUpdateAnimBg="0"/>
      <p:bldP spid="13522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E441C0-B1DF-4114-B736-CC7A7A5473BE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9093" name="Rectangle 20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Caratteristica I-V del diodo a giunzione</a:t>
            </a:r>
          </a:p>
        </p:txBody>
      </p:sp>
      <p:sp>
        <p:nvSpPr>
          <p:cNvPr id="89094" name="Line 4"/>
          <p:cNvSpPr>
            <a:spLocks noChangeShapeType="1"/>
          </p:cNvSpPr>
          <p:nvPr/>
        </p:nvSpPr>
        <p:spPr bwMode="auto">
          <a:xfrm>
            <a:off x="3468688" y="4894263"/>
            <a:ext cx="1776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095" name="Rectangle 5"/>
          <p:cNvSpPr>
            <a:spLocks noChangeArrowheads="1"/>
          </p:cNvSpPr>
          <p:nvPr/>
        </p:nvSpPr>
        <p:spPr bwMode="auto">
          <a:xfrm>
            <a:off x="3225800" y="5060950"/>
            <a:ext cx="24463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Polarizzazione diretta </a:t>
            </a:r>
          </a:p>
        </p:txBody>
      </p:sp>
      <p:sp>
        <p:nvSpPr>
          <p:cNvPr id="89096" name="Line 7"/>
          <p:cNvSpPr>
            <a:spLocks noChangeShapeType="1"/>
          </p:cNvSpPr>
          <p:nvPr/>
        </p:nvSpPr>
        <p:spPr bwMode="auto">
          <a:xfrm flipH="1">
            <a:off x="860425" y="4894263"/>
            <a:ext cx="1776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097" name="Rectangle 8"/>
          <p:cNvSpPr>
            <a:spLocks noChangeArrowheads="1"/>
          </p:cNvSpPr>
          <p:nvPr/>
        </p:nvSpPr>
        <p:spPr bwMode="auto">
          <a:xfrm>
            <a:off x="539750" y="5060950"/>
            <a:ext cx="23368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Polarizzazione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inversa</a:t>
            </a:r>
          </a:p>
        </p:txBody>
      </p:sp>
      <p:sp>
        <p:nvSpPr>
          <p:cNvPr id="89098" name="Line 16"/>
          <p:cNvSpPr>
            <a:spLocks noChangeShapeType="1"/>
          </p:cNvSpPr>
          <p:nvPr/>
        </p:nvSpPr>
        <p:spPr bwMode="auto">
          <a:xfrm>
            <a:off x="692150" y="4449763"/>
            <a:ext cx="4319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099" name="Line 17"/>
          <p:cNvSpPr>
            <a:spLocks noChangeShapeType="1"/>
          </p:cNvSpPr>
          <p:nvPr/>
        </p:nvSpPr>
        <p:spPr bwMode="auto">
          <a:xfrm rot="5400000" flipH="1" flipV="1">
            <a:off x="1130300" y="3278188"/>
            <a:ext cx="38862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100" name="Rectangle 18"/>
          <p:cNvSpPr>
            <a:spLocks noChangeArrowheads="1"/>
          </p:cNvSpPr>
          <p:nvPr/>
        </p:nvSpPr>
        <p:spPr bwMode="auto">
          <a:xfrm>
            <a:off x="1560513" y="1347788"/>
            <a:ext cx="1412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Corrente I</a:t>
            </a:r>
          </a:p>
        </p:txBody>
      </p:sp>
      <p:sp>
        <p:nvSpPr>
          <p:cNvPr id="89101" name="Rectangle 19"/>
          <p:cNvSpPr>
            <a:spLocks noChangeArrowheads="1"/>
          </p:cNvSpPr>
          <p:nvPr/>
        </p:nvSpPr>
        <p:spPr bwMode="auto">
          <a:xfrm>
            <a:off x="4140200" y="3846513"/>
            <a:ext cx="15827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Tensione V</a:t>
            </a:r>
          </a:p>
        </p:txBody>
      </p:sp>
      <p:sp>
        <p:nvSpPr>
          <p:cNvPr id="89102" name="Line 24"/>
          <p:cNvSpPr>
            <a:spLocks noChangeShapeType="1"/>
          </p:cNvSpPr>
          <p:nvPr/>
        </p:nvSpPr>
        <p:spPr bwMode="auto">
          <a:xfrm flipV="1">
            <a:off x="695325" y="4581525"/>
            <a:ext cx="174625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103" name="Freeform 28"/>
          <p:cNvSpPr>
            <a:spLocks/>
          </p:cNvSpPr>
          <p:nvPr/>
        </p:nvSpPr>
        <p:spPr bwMode="auto">
          <a:xfrm>
            <a:off x="2411413" y="4471988"/>
            <a:ext cx="665162" cy="109537"/>
          </a:xfrm>
          <a:custGeom>
            <a:avLst/>
            <a:gdLst>
              <a:gd name="T0" fmla="*/ 0 w 113"/>
              <a:gd name="T1" fmla="*/ 2147483646 h 27"/>
              <a:gd name="T2" fmla="*/ 2147483646 w 113"/>
              <a:gd name="T3" fmla="*/ 2147483646 h 27"/>
              <a:gd name="T4" fmla="*/ 2147483646 w 113"/>
              <a:gd name="T5" fmla="*/ 0 h 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" h="27">
                <a:moveTo>
                  <a:pt x="0" y="27"/>
                </a:moveTo>
                <a:cubicBezTo>
                  <a:pt x="23" y="25"/>
                  <a:pt x="46" y="24"/>
                  <a:pt x="65" y="20"/>
                </a:cubicBezTo>
                <a:cubicBezTo>
                  <a:pt x="84" y="16"/>
                  <a:pt x="98" y="8"/>
                  <a:pt x="11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104" name="Freeform 31"/>
          <p:cNvSpPr>
            <a:spLocks/>
          </p:cNvSpPr>
          <p:nvPr/>
        </p:nvSpPr>
        <p:spPr bwMode="auto">
          <a:xfrm>
            <a:off x="3059113" y="1809750"/>
            <a:ext cx="1133475" cy="2665413"/>
          </a:xfrm>
          <a:custGeom>
            <a:avLst/>
            <a:gdLst>
              <a:gd name="T0" fmla="*/ 0 w 590"/>
              <a:gd name="T1" fmla="*/ 2147483646 h 1270"/>
              <a:gd name="T2" fmla="*/ 2147483646 w 590"/>
              <a:gd name="T3" fmla="*/ 2147483646 h 1270"/>
              <a:gd name="T4" fmla="*/ 2147483646 w 590"/>
              <a:gd name="T5" fmla="*/ 2147483646 h 1270"/>
              <a:gd name="T6" fmla="*/ 2147483646 w 590"/>
              <a:gd name="T7" fmla="*/ 2147483646 h 1270"/>
              <a:gd name="T8" fmla="*/ 2147483646 w 590"/>
              <a:gd name="T9" fmla="*/ 2147483646 h 1270"/>
              <a:gd name="T10" fmla="*/ 2147483646 w 590"/>
              <a:gd name="T11" fmla="*/ 2147483646 h 1270"/>
              <a:gd name="T12" fmla="*/ 2147483646 w 590"/>
              <a:gd name="T13" fmla="*/ 0 h 1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0" h="1270">
                <a:moveTo>
                  <a:pt x="0" y="1270"/>
                </a:moveTo>
                <a:cubicBezTo>
                  <a:pt x="68" y="1239"/>
                  <a:pt x="136" y="1209"/>
                  <a:pt x="182" y="1179"/>
                </a:cubicBezTo>
                <a:cubicBezTo>
                  <a:pt x="228" y="1149"/>
                  <a:pt x="250" y="1118"/>
                  <a:pt x="273" y="1088"/>
                </a:cubicBezTo>
                <a:cubicBezTo>
                  <a:pt x="296" y="1058"/>
                  <a:pt x="295" y="1058"/>
                  <a:pt x="318" y="998"/>
                </a:cubicBezTo>
                <a:cubicBezTo>
                  <a:pt x="341" y="938"/>
                  <a:pt x="386" y="793"/>
                  <a:pt x="409" y="725"/>
                </a:cubicBezTo>
                <a:cubicBezTo>
                  <a:pt x="432" y="657"/>
                  <a:pt x="424" y="710"/>
                  <a:pt x="454" y="589"/>
                </a:cubicBezTo>
                <a:cubicBezTo>
                  <a:pt x="484" y="468"/>
                  <a:pt x="537" y="234"/>
                  <a:pt x="59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1942" name="Group 38"/>
          <p:cNvGrpSpPr>
            <a:grpSpLocks/>
          </p:cNvGrpSpPr>
          <p:nvPr/>
        </p:nvGrpSpPr>
        <p:grpSpPr bwMode="auto">
          <a:xfrm>
            <a:off x="5220072" y="1196753"/>
            <a:ext cx="3796031" cy="2232026"/>
            <a:chOff x="3043" y="845"/>
            <a:chExt cx="2513" cy="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10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130" y="931"/>
                  <a:ext cx="2426" cy="9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alt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it-IT" altLang="it-IT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alt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alt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it-IT" alt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it-IT" altLang="it-I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it-IT" altLang="it-I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altLang="it-IT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it-IT" altLang="it-IT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altLang="it-I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altLang="it-I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𝑒𝑉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it-IT" altLang="it-IT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altLang="it-IT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it-IT" altLang="it-IT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it-IT" altLang="it-I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it-IT" altLang="it-I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it-IT" altLang="it-IT" sz="2400" dirty="0" smtClean="0">
                    <a:solidFill>
                      <a:schemeClr val="tx1"/>
                    </a:solidFill>
                  </a:endParaRPr>
                </a:p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it-IT" altLang="it-IT" sz="2400" dirty="0" smtClean="0">
                      <a:solidFill>
                        <a:schemeClr val="tx1"/>
                      </a:solidFill>
                    </a:rPr>
                    <a:t>Legge </a:t>
                  </a:r>
                  <a:r>
                    <a:rPr lang="it-IT" altLang="it-IT" sz="2400" dirty="0">
                      <a:solidFill>
                        <a:schemeClr val="tx1"/>
                      </a:solidFill>
                    </a:rPr>
                    <a:t>del diodo</a:t>
                  </a:r>
                </a:p>
              </p:txBody>
            </p:sp>
          </mc:Choice>
          <mc:Fallback xmlns="">
            <p:sp>
              <p:nvSpPr>
                <p:cNvPr id="89109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0" y="931"/>
                  <a:ext cx="2426" cy="9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867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110" name="Rectangle 35"/>
            <p:cNvSpPr>
              <a:spLocks noChangeArrowheads="1"/>
            </p:cNvSpPr>
            <p:nvPr/>
          </p:nvSpPr>
          <p:spPr bwMode="auto">
            <a:xfrm>
              <a:off x="3043" y="845"/>
              <a:ext cx="2513" cy="140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89111" name="Text Box 37"/>
            <p:cNvSpPr txBox="1">
              <a:spLocks noChangeArrowheads="1"/>
            </p:cNvSpPr>
            <p:nvPr/>
          </p:nvSpPr>
          <p:spPr bwMode="auto">
            <a:xfrm>
              <a:off x="3197" y="1986"/>
              <a:ext cx="22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 i="1" dirty="0" smtClean="0">
                  <a:solidFill>
                    <a:schemeClr val="tx1"/>
                  </a:solidFill>
                </a:rPr>
                <a:t>e</a:t>
              </a:r>
              <a:r>
                <a:rPr lang="it-IT" altLang="it-IT" sz="1800" dirty="0" smtClean="0">
                  <a:solidFill>
                    <a:schemeClr val="tx1"/>
                  </a:solidFill>
                </a:rPr>
                <a:t>=1.6</a:t>
              </a:r>
              <a:r>
                <a:rPr lang="it-IT" altLang="it-IT" sz="1800" dirty="0">
                  <a:solidFill>
                    <a:schemeClr val="tx1"/>
                  </a:solidFill>
                  <a:sym typeface="Symbol" panose="05050102010706020507" pitchFamily="18" charset="2"/>
                </a:rPr>
                <a:t>10</a:t>
              </a:r>
              <a:r>
                <a:rPr lang="it-IT" altLang="it-IT" sz="1800" baseline="30000" dirty="0">
                  <a:solidFill>
                    <a:schemeClr val="tx1"/>
                  </a:solidFill>
                  <a:sym typeface="Symbol" panose="05050102010706020507" pitchFamily="18" charset="2"/>
                </a:rPr>
                <a:t>-19</a:t>
              </a:r>
              <a:r>
                <a:rPr lang="it-IT" altLang="it-IT" sz="1800" dirty="0">
                  <a:solidFill>
                    <a:schemeClr val="tx1"/>
                  </a:solidFill>
                  <a:sym typeface="Symbol" panose="05050102010706020507" pitchFamily="18" charset="2"/>
                </a:rPr>
                <a:t> C, </a:t>
              </a:r>
              <a:r>
                <a:rPr lang="it-IT" altLang="it-IT" sz="1800" i="1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k</a:t>
              </a:r>
              <a:r>
                <a:rPr lang="it-IT" altLang="it-IT" sz="1800" baseline="-25000" dirty="0" err="1">
                  <a:solidFill>
                    <a:schemeClr val="tx1"/>
                  </a:solidFill>
                  <a:sym typeface="Symbol" panose="05050102010706020507" pitchFamily="18" charset="2"/>
                </a:rPr>
                <a:t>B</a:t>
              </a:r>
              <a:r>
                <a:rPr lang="it-IT" altLang="it-IT" sz="1800" dirty="0">
                  <a:solidFill>
                    <a:schemeClr val="tx1"/>
                  </a:solidFill>
                  <a:sym typeface="Symbol" panose="05050102010706020507" pitchFamily="18" charset="2"/>
                </a:rPr>
                <a:t>=1.3810</a:t>
              </a:r>
              <a:r>
                <a:rPr lang="it-IT" altLang="it-IT" sz="1800" baseline="30000" dirty="0">
                  <a:solidFill>
                    <a:schemeClr val="tx1"/>
                  </a:solidFill>
                  <a:sym typeface="Symbol" panose="05050102010706020507" pitchFamily="18" charset="2"/>
                </a:rPr>
                <a:t>-23</a:t>
              </a:r>
              <a:r>
                <a:rPr lang="it-IT" altLang="it-IT" sz="1800" dirty="0">
                  <a:solidFill>
                    <a:schemeClr val="tx1"/>
                  </a:solidFill>
                  <a:sym typeface="Symbol" panose="05050102010706020507" pitchFamily="18" charset="2"/>
                </a:rPr>
                <a:t> J/K</a:t>
              </a:r>
            </a:p>
          </p:txBody>
        </p:sp>
      </p:grpSp>
      <p:sp>
        <p:nvSpPr>
          <p:cNvPr id="89106" name="Line 40"/>
          <p:cNvSpPr>
            <a:spLocks noChangeShapeType="1"/>
          </p:cNvSpPr>
          <p:nvPr/>
        </p:nvSpPr>
        <p:spPr bwMode="auto">
          <a:xfrm>
            <a:off x="3016250" y="4581525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107" name="Text Box 41"/>
          <p:cNvSpPr txBox="1">
            <a:spLocks noChangeArrowheads="1"/>
          </p:cNvSpPr>
          <p:nvPr/>
        </p:nvSpPr>
        <p:spPr bwMode="auto">
          <a:xfrm>
            <a:off x="3108325" y="4394200"/>
            <a:ext cx="566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it-IT" altLang="it-IT" sz="1800">
                <a:solidFill>
                  <a:schemeClr val="tx1"/>
                </a:solidFill>
              </a:rPr>
              <a:t>I</a:t>
            </a:r>
            <a:r>
              <a:rPr lang="it-IT" altLang="it-IT" sz="1800" baseline="-25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37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38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85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 flipV="1">
            <a:off x="238125" y="1196975"/>
            <a:ext cx="4264025" cy="1111250"/>
            <a:chOff x="216" y="2049"/>
            <a:chExt cx="2613" cy="758"/>
          </a:xfrm>
        </p:grpSpPr>
        <p:sp>
          <p:nvSpPr>
            <p:cNvPr id="93241" name="Rectangle 3"/>
            <p:cNvSpPr>
              <a:spLocks noChangeArrowheads="1"/>
            </p:cNvSpPr>
            <p:nvPr/>
          </p:nvSpPr>
          <p:spPr bwMode="auto">
            <a:xfrm flipV="1">
              <a:off x="216" y="2049"/>
              <a:ext cx="2613" cy="644"/>
            </a:xfrm>
            <a:prstGeom prst="rect">
              <a:avLst/>
            </a:prstGeom>
            <a:noFill/>
            <a:ln w="635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 useBgFill="1">
          <p:nvSpPr>
            <p:cNvPr id="93242" name="Rectangle 4"/>
            <p:cNvSpPr>
              <a:spLocks noChangeArrowheads="1"/>
            </p:cNvSpPr>
            <p:nvPr/>
          </p:nvSpPr>
          <p:spPr bwMode="auto">
            <a:xfrm>
              <a:off x="1368" y="2571"/>
              <a:ext cx="341" cy="228"/>
            </a:xfrm>
            <a:prstGeom prst="rect">
              <a:avLst/>
            </a:prstGeom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93243" name="Line 5"/>
            <p:cNvSpPr>
              <a:spLocks noChangeShapeType="1"/>
            </p:cNvSpPr>
            <p:nvPr/>
          </p:nvSpPr>
          <p:spPr bwMode="auto">
            <a:xfrm>
              <a:off x="1352" y="2579"/>
              <a:ext cx="0" cy="228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244" name="Line 6"/>
            <p:cNvSpPr>
              <a:spLocks noChangeShapeType="1"/>
            </p:cNvSpPr>
            <p:nvPr/>
          </p:nvSpPr>
          <p:spPr bwMode="auto">
            <a:xfrm>
              <a:off x="1579" y="2579"/>
              <a:ext cx="0" cy="228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245" name="Line 7"/>
            <p:cNvSpPr>
              <a:spLocks noChangeShapeType="1"/>
            </p:cNvSpPr>
            <p:nvPr/>
          </p:nvSpPr>
          <p:spPr bwMode="auto">
            <a:xfrm>
              <a:off x="1466" y="2625"/>
              <a:ext cx="0" cy="13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246" name="Line 8"/>
            <p:cNvSpPr>
              <a:spLocks noChangeShapeType="1"/>
            </p:cNvSpPr>
            <p:nvPr/>
          </p:nvSpPr>
          <p:spPr bwMode="auto">
            <a:xfrm>
              <a:off x="1693" y="2625"/>
              <a:ext cx="0" cy="136"/>
            </a:xfrm>
            <a:prstGeom prst="line">
              <a:avLst/>
            </a:prstGeom>
            <a:noFill/>
            <a:ln w="635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62825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20888"/>
            <a:ext cx="4000500" cy="19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90" name="Rectangle 10"/>
          <p:cNvSpPr>
            <a:spLocks noChangeArrowheads="1"/>
          </p:cNvSpPr>
          <p:nvPr/>
        </p:nvSpPr>
        <p:spPr bwMode="auto">
          <a:xfrm>
            <a:off x="2378075" y="2447925"/>
            <a:ext cx="2012950" cy="105251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3191" name="Rectangle 11"/>
          <p:cNvSpPr>
            <a:spLocks noChangeArrowheads="1"/>
          </p:cNvSpPr>
          <p:nvPr/>
        </p:nvSpPr>
        <p:spPr bwMode="auto">
          <a:xfrm>
            <a:off x="344488" y="2447925"/>
            <a:ext cx="2082800" cy="1052513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436563" y="2479675"/>
            <a:ext cx="566737" cy="949325"/>
            <a:chOff x="2666" y="1597"/>
            <a:chExt cx="387" cy="648"/>
          </a:xfrm>
        </p:grpSpPr>
        <p:grpSp>
          <p:nvGrpSpPr>
            <p:cNvPr id="93229" name="Group 13"/>
            <p:cNvGrpSpPr>
              <a:grpSpLocks/>
            </p:cNvGrpSpPr>
            <p:nvPr/>
          </p:nvGrpSpPr>
          <p:grpSpPr bwMode="auto">
            <a:xfrm>
              <a:off x="2690" y="1597"/>
              <a:ext cx="227" cy="246"/>
              <a:chOff x="2690" y="1597"/>
              <a:chExt cx="227" cy="246"/>
            </a:xfrm>
          </p:grpSpPr>
          <p:sp>
            <p:nvSpPr>
              <p:cNvPr id="93239" name="Oval 14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40" name="Text Box 15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93230" name="Group 16"/>
            <p:cNvGrpSpPr>
              <a:grpSpLocks/>
            </p:cNvGrpSpPr>
            <p:nvPr/>
          </p:nvGrpSpPr>
          <p:grpSpPr bwMode="auto">
            <a:xfrm>
              <a:off x="2826" y="1733"/>
              <a:ext cx="227" cy="247"/>
              <a:chOff x="2690" y="1597"/>
              <a:chExt cx="227" cy="247"/>
            </a:xfrm>
          </p:grpSpPr>
          <p:sp>
            <p:nvSpPr>
              <p:cNvPr id="93237" name="Oval 17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38" name="Text Box 18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93231" name="Group 19"/>
            <p:cNvGrpSpPr>
              <a:grpSpLocks/>
            </p:cNvGrpSpPr>
            <p:nvPr/>
          </p:nvGrpSpPr>
          <p:grpSpPr bwMode="auto">
            <a:xfrm>
              <a:off x="2666" y="1863"/>
              <a:ext cx="227" cy="246"/>
              <a:chOff x="2690" y="1597"/>
              <a:chExt cx="227" cy="246"/>
            </a:xfrm>
          </p:grpSpPr>
          <p:sp>
            <p:nvSpPr>
              <p:cNvPr id="93235" name="Oval 20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36" name="Text Box 21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93232" name="Group 22"/>
            <p:cNvGrpSpPr>
              <a:grpSpLocks/>
            </p:cNvGrpSpPr>
            <p:nvPr/>
          </p:nvGrpSpPr>
          <p:grpSpPr bwMode="auto">
            <a:xfrm>
              <a:off x="2802" y="1999"/>
              <a:ext cx="227" cy="246"/>
              <a:chOff x="2690" y="1597"/>
              <a:chExt cx="227" cy="246"/>
            </a:xfrm>
          </p:grpSpPr>
          <p:sp>
            <p:nvSpPr>
              <p:cNvPr id="93233" name="Oval 23"/>
              <p:cNvSpPr>
                <a:spLocks noChangeArrowheads="1"/>
              </p:cNvSpPr>
              <p:nvPr/>
            </p:nvSpPr>
            <p:spPr bwMode="auto">
              <a:xfrm>
                <a:off x="2725" y="165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34" name="Text Box 24"/>
              <p:cNvSpPr txBox="1">
                <a:spLocks noChangeArrowheads="1"/>
              </p:cNvSpPr>
              <p:nvPr/>
            </p:nvSpPr>
            <p:spPr bwMode="auto">
              <a:xfrm>
                <a:off x="2690" y="1597"/>
                <a:ext cx="227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4399" tIns="42200" rIns="84399" bIns="42200">
                <a:spAutoFit/>
              </a:bodyPr>
              <a:lstStyle>
                <a:lvl1pPr defTabSz="844550"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 defTabSz="8445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 defTabSz="84455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 defTabSz="84455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 defTabSz="84455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defTabSz="8445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it-IT" altLang="it-IT" sz="18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93193" name="Group 25"/>
          <p:cNvGrpSpPr>
            <a:grpSpLocks/>
          </p:cNvGrpSpPr>
          <p:nvPr/>
        </p:nvGrpSpPr>
        <p:grpSpPr bwMode="auto">
          <a:xfrm>
            <a:off x="860425" y="2422525"/>
            <a:ext cx="3254375" cy="423863"/>
            <a:chOff x="2051" y="1536"/>
            <a:chExt cx="2221" cy="290"/>
          </a:xfrm>
        </p:grpSpPr>
        <p:sp>
          <p:nvSpPr>
            <p:cNvPr id="93227" name="Rectangle 26"/>
            <p:cNvSpPr>
              <a:spLocks noChangeArrowheads="1"/>
            </p:cNvSpPr>
            <p:nvPr/>
          </p:nvSpPr>
          <p:spPr bwMode="auto">
            <a:xfrm>
              <a:off x="2051" y="1540"/>
              <a:ext cx="11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200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228" name="Rectangle 27"/>
            <p:cNvSpPr>
              <a:spLocks noChangeArrowheads="1"/>
            </p:cNvSpPr>
            <p:nvPr/>
          </p:nvSpPr>
          <p:spPr bwMode="auto">
            <a:xfrm>
              <a:off x="4158" y="1536"/>
              <a:ext cx="11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200" b="1">
                <a:solidFill>
                  <a:srgbClr val="000099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844" name="Group 28"/>
          <p:cNvGrpSpPr>
            <a:grpSpLocks/>
          </p:cNvGrpSpPr>
          <p:nvPr/>
        </p:nvGrpSpPr>
        <p:grpSpPr bwMode="auto">
          <a:xfrm>
            <a:off x="3856038" y="2530475"/>
            <a:ext cx="425450" cy="801688"/>
            <a:chOff x="3159" y="1617"/>
            <a:chExt cx="291" cy="547"/>
          </a:xfrm>
        </p:grpSpPr>
        <p:grpSp>
          <p:nvGrpSpPr>
            <p:cNvPr id="93215" name="Group 29"/>
            <p:cNvGrpSpPr>
              <a:grpSpLocks/>
            </p:cNvGrpSpPr>
            <p:nvPr/>
          </p:nvGrpSpPr>
          <p:grpSpPr bwMode="auto">
            <a:xfrm>
              <a:off x="3172" y="1617"/>
              <a:ext cx="142" cy="142"/>
              <a:chOff x="3172" y="1617"/>
              <a:chExt cx="142" cy="142"/>
            </a:xfrm>
          </p:grpSpPr>
          <p:sp>
            <p:nvSpPr>
              <p:cNvPr id="93225" name="Oval 30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26" name="Line 31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3216" name="Group 32"/>
            <p:cNvGrpSpPr>
              <a:grpSpLocks/>
            </p:cNvGrpSpPr>
            <p:nvPr/>
          </p:nvGrpSpPr>
          <p:grpSpPr bwMode="auto">
            <a:xfrm>
              <a:off x="3308" y="1753"/>
              <a:ext cx="142" cy="142"/>
              <a:chOff x="3172" y="1617"/>
              <a:chExt cx="142" cy="142"/>
            </a:xfrm>
          </p:grpSpPr>
          <p:sp>
            <p:nvSpPr>
              <p:cNvPr id="93223" name="Oval 33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24" name="Line 34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3217" name="Group 35"/>
            <p:cNvGrpSpPr>
              <a:grpSpLocks/>
            </p:cNvGrpSpPr>
            <p:nvPr/>
          </p:nvGrpSpPr>
          <p:grpSpPr bwMode="auto">
            <a:xfrm>
              <a:off x="3159" y="1886"/>
              <a:ext cx="142" cy="142"/>
              <a:chOff x="3172" y="1617"/>
              <a:chExt cx="142" cy="142"/>
            </a:xfrm>
          </p:grpSpPr>
          <p:sp>
            <p:nvSpPr>
              <p:cNvPr id="93221" name="Oval 36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22" name="Line 37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93218" name="Group 38"/>
            <p:cNvGrpSpPr>
              <a:grpSpLocks/>
            </p:cNvGrpSpPr>
            <p:nvPr/>
          </p:nvGrpSpPr>
          <p:grpSpPr bwMode="auto">
            <a:xfrm>
              <a:off x="3301" y="2022"/>
              <a:ext cx="142" cy="142"/>
              <a:chOff x="3172" y="1617"/>
              <a:chExt cx="142" cy="142"/>
            </a:xfrm>
          </p:grpSpPr>
          <p:sp>
            <p:nvSpPr>
              <p:cNvPr id="93219" name="Oval 39"/>
              <p:cNvSpPr>
                <a:spLocks noChangeArrowheads="1"/>
              </p:cNvSpPr>
              <p:nvPr/>
            </p:nvSpPr>
            <p:spPr bwMode="auto">
              <a:xfrm>
                <a:off x="3172" y="1617"/>
                <a:ext cx="142" cy="14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3220" name="Line 40"/>
              <p:cNvSpPr>
                <a:spLocks noChangeShapeType="1"/>
              </p:cNvSpPr>
              <p:nvPr/>
            </p:nvSpPr>
            <p:spPr bwMode="auto">
              <a:xfrm>
                <a:off x="3197" y="169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62857" name="Group 41"/>
          <p:cNvGrpSpPr>
            <a:grpSpLocks/>
          </p:cNvGrpSpPr>
          <p:nvPr/>
        </p:nvGrpSpPr>
        <p:grpSpPr bwMode="auto">
          <a:xfrm rot="5400000">
            <a:off x="1637506" y="4591844"/>
            <a:ext cx="1643063" cy="327025"/>
            <a:chOff x="4290" y="3027"/>
            <a:chExt cx="1060" cy="214"/>
          </a:xfrm>
        </p:grpSpPr>
        <p:sp>
          <p:nvSpPr>
            <p:cNvPr id="93213" name="Freeform 42"/>
            <p:cNvSpPr>
              <a:spLocks/>
            </p:cNvSpPr>
            <p:nvPr/>
          </p:nvSpPr>
          <p:spPr bwMode="auto">
            <a:xfrm>
              <a:off x="4290" y="3027"/>
              <a:ext cx="1003" cy="214"/>
            </a:xfrm>
            <a:custGeom>
              <a:avLst/>
              <a:gdLst>
                <a:gd name="T0" fmla="*/ 0 w 1420"/>
                <a:gd name="T1" fmla="*/ 181 h 214"/>
                <a:gd name="T2" fmla="*/ 18 w 1420"/>
                <a:gd name="T3" fmla="*/ 12 h 214"/>
                <a:gd name="T4" fmla="*/ 37 w 1420"/>
                <a:gd name="T5" fmla="*/ 211 h 214"/>
                <a:gd name="T6" fmla="*/ 54 w 1420"/>
                <a:gd name="T7" fmla="*/ 12 h 214"/>
                <a:gd name="T8" fmla="*/ 71 w 1420"/>
                <a:gd name="T9" fmla="*/ 211 h 214"/>
                <a:gd name="T10" fmla="*/ 88 w 1420"/>
                <a:gd name="T11" fmla="*/ 22 h 214"/>
                <a:gd name="T12" fmla="*/ 104 w 1420"/>
                <a:gd name="T13" fmla="*/ 211 h 214"/>
                <a:gd name="T14" fmla="*/ 119 w 1420"/>
                <a:gd name="T15" fmla="*/ 2 h 214"/>
                <a:gd name="T16" fmla="*/ 133 w 1420"/>
                <a:gd name="T17" fmla="*/ 211 h 214"/>
                <a:gd name="T18" fmla="*/ 150 w 1420"/>
                <a:gd name="T19" fmla="*/ 2 h 214"/>
                <a:gd name="T20" fmla="*/ 162 w 1420"/>
                <a:gd name="T21" fmla="*/ 201 h 214"/>
                <a:gd name="T22" fmla="*/ 17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214" name="Oval 43"/>
            <p:cNvSpPr>
              <a:spLocks noChangeArrowheads="1"/>
            </p:cNvSpPr>
            <p:nvPr/>
          </p:nvSpPr>
          <p:spPr bwMode="auto">
            <a:xfrm>
              <a:off x="5241" y="3046"/>
              <a:ext cx="109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162860" name="Oval 44"/>
          <p:cNvSpPr>
            <a:spLocks noChangeArrowheads="1"/>
          </p:cNvSpPr>
          <p:nvPr/>
        </p:nvSpPr>
        <p:spPr bwMode="auto">
          <a:xfrm>
            <a:off x="1039813" y="3716338"/>
            <a:ext cx="3027362" cy="2808287"/>
          </a:xfrm>
          <a:prstGeom prst="ellipse">
            <a:avLst/>
          </a:prstGeom>
          <a:gradFill rotWithShape="1">
            <a:gsLst>
              <a:gs pos="0">
                <a:srgbClr val="FF3300">
                  <a:alpha val="70000"/>
                </a:srgbClr>
              </a:gs>
              <a:gs pos="100000">
                <a:srgbClr val="00006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93197" name="Rectangle 45"/>
          <p:cNvSpPr>
            <a:spLocks noChangeArrowheads="1"/>
          </p:cNvSpPr>
          <p:nvPr/>
        </p:nvSpPr>
        <p:spPr bwMode="auto">
          <a:xfrm>
            <a:off x="468313" y="776288"/>
            <a:ext cx="84963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000">
                <a:cs typeface="Arial" panose="020B0604020202020204" pitchFamily="34" charset="0"/>
              </a:rPr>
              <a:t>LED e laser a semiconduttore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000">
                <a:cs typeface="Arial" panose="020B0604020202020204" pitchFamily="34" charset="0"/>
              </a:rPr>
              <a:t>(con composti III-V: GaAsP, InGaN, …)</a:t>
            </a:r>
          </a:p>
        </p:txBody>
      </p:sp>
      <p:grpSp>
        <p:nvGrpSpPr>
          <p:cNvPr id="162862" name="Group 46"/>
          <p:cNvGrpSpPr>
            <a:grpSpLocks/>
          </p:cNvGrpSpPr>
          <p:nvPr/>
        </p:nvGrpSpPr>
        <p:grpSpPr bwMode="auto">
          <a:xfrm>
            <a:off x="4067175" y="4384675"/>
            <a:ext cx="2379663" cy="1565275"/>
            <a:chOff x="3736" y="3000"/>
            <a:chExt cx="1968" cy="1440"/>
          </a:xfrm>
        </p:grpSpPr>
        <p:pic>
          <p:nvPicPr>
            <p:cNvPr id="93211" name="Picture 47" descr="red_las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" r="1540"/>
            <a:stretch>
              <a:fillRect/>
            </a:stretch>
          </p:blipFill>
          <p:spPr bwMode="auto">
            <a:xfrm>
              <a:off x="3757" y="3009"/>
              <a:ext cx="1927" cy="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12" name="Rectangle 48"/>
            <p:cNvSpPr>
              <a:spLocks noChangeArrowheads="1"/>
            </p:cNvSpPr>
            <p:nvPr/>
          </p:nvSpPr>
          <p:spPr bwMode="auto">
            <a:xfrm>
              <a:off x="3736" y="3000"/>
              <a:ext cx="1968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93199" name="Rectangle 4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Applicazioni della giunzione p-n:</a:t>
            </a:r>
          </a:p>
        </p:txBody>
      </p:sp>
      <p:sp>
        <p:nvSpPr>
          <p:cNvPr id="93200" name="Freeform 50"/>
          <p:cNvSpPr>
            <a:spLocks/>
          </p:cNvSpPr>
          <p:nvPr/>
        </p:nvSpPr>
        <p:spPr bwMode="auto">
          <a:xfrm>
            <a:off x="195263" y="2209800"/>
            <a:ext cx="2111375" cy="720725"/>
          </a:xfrm>
          <a:custGeom>
            <a:avLst/>
            <a:gdLst>
              <a:gd name="T0" fmla="*/ 2147483646 w 1361"/>
              <a:gd name="T1" fmla="*/ 2147483646 h 454"/>
              <a:gd name="T2" fmla="*/ 0 w 1361"/>
              <a:gd name="T3" fmla="*/ 2147483646 h 454"/>
              <a:gd name="T4" fmla="*/ 0 w 1361"/>
              <a:gd name="T5" fmla="*/ 0 h 454"/>
              <a:gd name="T6" fmla="*/ 2147483646 w 1361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1" h="454">
                <a:moveTo>
                  <a:pt x="91" y="454"/>
                </a:moveTo>
                <a:lnTo>
                  <a:pt x="0" y="454"/>
                </a:lnTo>
                <a:lnTo>
                  <a:pt x="0" y="0"/>
                </a:lnTo>
                <a:lnTo>
                  <a:pt x="13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1" name="Freeform 51"/>
          <p:cNvSpPr>
            <a:spLocks/>
          </p:cNvSpPr>
          <p:nvPr/>
        </p:nvSpPr>
        <p:spPr bwMode="auto">
          <a:xfrm flipH="1">
            <a:off x="2497138" y="2209800"/>
            <a:ext cx="2016125" cy="720725"/>
          </a:xfrm>
          <a:custGeom>
            <a:avLst/>
            <a:gdLst>
              <a:gd name="T0" fmla="*/ 2147483646 w 1361"/>
              <a:gd name="T1" fmla="*/ 2147483646 h 454"/>
              <a:gd name="T2" fmla="*/ 0 w 1361"/>
              <a:gd name="T3" fmla="*/ 2147483646 h 454"/>
              <a:gd name="T4" fmla="*/ 0 w 1361"/>
              <a:gd name="T5" fmla="*/ 0 h 454"/>
              <a:gd name="T6" fmla="*/ 2147483646 w 1361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61" h="454">
                <a:moveTo>
                  <a:pt x="91" y="454"/>
                </a:moveTo>
                <a:lnTo>
                  <a:pt x="0" y="454"/>
                </a:lnTo>
                <a:lnTo>
                  <a:pt x="0" y="0"/>
                </a:lnTo>
                <a:lnTo>
                  <a:pt x="136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2" name="Line 52"/>
          <p:cNvSpPr>
            <a:spLocks noChangeShapeType="1"/>
          </p:cNvSpPr>
          <p:nvPr/>
        </p:nvSpPr>
        <p:spPr bwMode="auto">
          <a:xfrm>
            <a:off x="2306638" y="20653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3" name="Line 53"/>
          <p:cNvSpPr>
            <a:spLocks noChangeShapeType="1"/>
          </p:cNvSpPr>
          <p:nvPr/>
        </p:nvSpPr>
        <p:spPr bwMode="auto">
          <a:xfrm>
            <a:off x="2492375" y="213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62870" name="Picture 54" descr="blue laser poi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32445" r="7889" b="19667"/>
          <a:stretch>
            <a:fillRect/>
          </a:stretch>
        </p:blipFill>
        <p:spPr bwMode="auto">
          <a:xfrm>
            <a:off x="6696075" y="4365625"/>
            <a:ext cx="2339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5" name="Text Box 55"/>
          <p:cNvSpPr txBox="1">
            <a:spLocks noChangeArrowheads="1"/>
          </p:cNvSpPr>
          <p:nvPr/>
        </p:nvSpPr>
        <p:spPr bwMode="auto">
          <a:xfrm>
            <a:off x="2233613" y="17732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93206" name="Line 56"/>
          <p:cNvSpPr>
            <a:spLocks noChangeShapeType="1"/>
          </p:cNvSpPr>
          <p:nvPr/>
        </p:nvSpPr>
        <p:spPr bwMode="auto">
          <a:xfrm flipH="1">
            <a:off x="755650" y="2133600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7" name="Line 57"/>
          <p:cNvSpPr>
            <a:spLocks noChangeShapeType="1"/>
          </p:cNvSpPr>
          <p:nvPr/>
        </p:nvSpPr>
        <p:spPr bwMode="auto">
          <a:xfrm>
            <a:off x="85725" y="242093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08" name="Text Box 58"/>
          <p:cNvSpPr txBox="1">
            <a:spLocks noChangeArrowheads="1"/>
          </p:cNvSpPr>
          <p:nvPr/>
        </p:nvSpPr>
        <p:spPr bwMode="auto">
          <a:xfrm>
            <a:off x="682625" y="17367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93209" name="Line 59"/>
          <p:cNvSpPr>
            <a:spLocks noChangeShapeType="1"/>
          </p:cNvSpPr>
          <p:nvPr/>
        </p:nvSpPr>
        <p:spPr bwMode="auto">
          <a:xfrm flipH="1">
            <a:off x="3275013" y="2133600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3210" name="Line 60"/>
          <p:cNvSpPr>
            <a:spLocks noChangeShapeType="1"/>
          </p:cNvSpPr>
          <p:nvPr/>
        </p:nvSpPr>
        <p:spPr bwMode="auto">
          <a:xfrm flipV="1">
            <a:off x="4643438" y="242093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39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4.44444E-6 L -0.17868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1.7094E-6 L 0.18766 -0.001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43E0B98-BFB4-49ED-BF94-34F703ADDF63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50901"/>
          </a:xfrm>
        </p:spPr>
        <p:txBody>
          <a:bodyPr vert="horz"/>
          <a:lstStyle/>
          <a:p>
            <a:pPr eaLnBrk="1" hangingPunct="1"/>
            <a:r>
              <a:rPr lang="it-IT" altLang="it-IT" dirty="0" smtClean="0"/>
              <a:t>Luce e onde elettromagnetiche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39750" y="908050"/>
            <a:ext cx="42481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L’energia luminosa si propaga sotto forma di </a:t>
            </a:r>
            <a:r>
              <a:rPr lang="it-IT" altLang="it-IT" sz="2000" b="1" i="1">
                <a:solidFill>
                  <a:schemeClr val="tx1"/>
                </a:solidFill>
              </a:rPr>
              <a:t>onde elettromagnetiche</a:t>
            </a:r>
            <a:r>
              <a:rPr lang="it-IT" altLang="it-IT" sz="2000">
                <a:solidFill>
                  <a:schemeClr val="tx1"/>
                </a:solidFill>
              </a:rPr>
              <a:t>, ossia oscillazioni del campo elettrico </a:t>
            </a:r>
            <a:r>
              <a:rPr lang="it-IT" altLang="it-IT" sz="2000" b="1">
                <a:solidFill>
                  <a:schemeClr val="tx1"/>
                </a:solidFill>
              </a:rPr>
              <a:t>E</a:t>
            </a:r>
            <a:r>
              <a:rPr lang="it-IT" altLang="it-IT" sz="2000">
                <a:solidFill>
                  <a:schemeClr val="tx1"/>
                </a:solidFill>
              </a:rPr>
              <a:t> e magnetico </a:t>
            </a:r>
            <a:r>
              <a:rPr lang="it-IT" altLang="it-IT" sz="2000" b="1">
                <a:solidFill>
                  <a:schemeClr val="tx1"/>
                </a:solidFill>
              </a:rPr>
              <a:t>B</a:t>
            </a:r>
            <a:r>
              <a:rPr lang="it-IT" altLang="it-IT" sz="2000">
                <a:solidFill>
                  <a:schemeClr val="tx1"/>
                </a:solidFill>
              </a:rPr>
              <a:t>. Le oscillazioni sono perpendicolari alla direzione di propagazione: l’onda elettromagnetica è </a:t>
            </a:r>
            <a:r>
              <a:rPr lang="it-IT" altLang="it-IT" sz="2000" b="1" i="1">
                <a:solidFill>
                  <a:schemeClr val="tx1"/>
                </a:solidFill>
              </a:rPr>
              <a:t>trasversale</a:t>
            </a:r>
            <a:r>
              <a:rPr lang="it-IT" altLang="it-IT" sz="200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5607" name="Picture 6" descr="onde_elettromagnet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3" t="35704" r="17545" b="53513"/>
          <a:stretch>
            <a:fillRect/>
          </a:stretch>
        </p:blipFill>
        <p:spPr bwMode="auto">
          <a:xfrm>
            <a:off x="5219700" y="836613"/>
            <a:ext cx="36004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39750" y="3357563"/>
            <a:ext cx="8353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tx1"/>
                </a:solidFill>
              </a:rPr>
              <a:t>La radiazione elettromagnetica è caratterizzata da: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chemeClr val="tx1"/>
                </a:solidFill>
              </a:rPr>
              <a:t> lunghezza d’onda 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chemeClr val="tx1"/>
                </a:solidFill>
              </a:rPr>
              <a:t> frequenza 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altLang="it-IT" sz="2000">
                <a:solidFill>
                  <a:schemeClr val="tx1"/>
                </a:solidFill>
              </a:rPr>
              <a:t>=c/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 </a:t>
            </a:r>
            <a:r>
              <a:rPr lang="en-US" altLang="it-IT" sz="2000">
                <a:solidFill>
                  <a:schemeClr val="tx1"/>
                </a:solidFill>
              </a:rPr>
              <a:t>, dove c=3·10</a:t>
            </a:r>
            <a:r>
              <a:rPr lang="en-US" altLang="it-IT" sz="2000" baseline="30000">
                <a:solidFill>
                  <a:schemeClr val="tx1"/>
                </a:solidFill>
              </a:rPr>
              <a:t>8</a:t>
            </a:r>
            <a:r>
              <a:rPr lang="en-US" altLang="it-IT" sz="2000">
                <a:solidFill>
                  <a:schemeClr val="tx1"/>
                </a:solidFill>
              </a:rPr>
              <a:t> m·s</a:t>
            </a:r>
            <a:r>
              <a:rPr lang="en-US" altLang="it-IT" sz="2000" baseline="30000">
                <a:solidFill>
                  <a:schemeClr val="tx1"/>
                </a:solidFill>
              </a:rPr>
              <a:t>-1</a:t>
            </a:r>
            <a:r>
              <a:rPr lang="en-US" altLang="it-IT" sz="2000">
                <a:solidFill>
                  <a:schemeClr val="tx1"/>
                </a:solidFill>
              </a:rPr>
              <a:t> è la velocità della luce nel vuoto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chemeClr val="tx1"/>
                </a:solidFill>
              </a:rPr>
              <a:t> frequenza angolare 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w</a:t>
            </a:r>
            <a:r>
              <a:rPr lang="en-US" altLang="it-IT" sz="2000">
                <a:solidFill>
                  <a:schemeClr val="tx1"/>
                </a:solidFill>
              </a:rPr>
              <a:t>=2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pn</a:t>
            </a:r>
            <a:r>
              <a:rPr lang="en-US" altLang="it-IT" sz="2000">
                <a:solidFill>
                  <a:schemeClr val="tx1"/>
                </a:solidFill>
              </a:rPr>
              <a:t>=2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p</a:t>
            </a:r>
            <a:r>
              <a:rPr lang="en-US" altLang="it-IT" sz="2000">
                <a:solidFill>
                  <a:schemeClr val="tx1"/>
                </a:solidFill>
              </a:rPr>
              <a:t>c/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2000">
                <a:solidFill>
                  <a:schemeClr val="tx1"/>
                </a:solidFill>
              </a:rPr>
              <a:t> energia E=h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altLang="it-IT" sz="2000">
                <a:solidFill>
                  <a:schemeClr val="tx1"/>
                </a:solidFill>
              </a:rPr>
              <a:t>=hc/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it-IT" sz="2000">
                <a:solidFill>
                  <a:schemeClr val="tx1"/>
                </a:solidFill>
              </a:rPr>
              <a:t>, dove h=6.626·10</a:t>
            </a:r>
            <a:r>
              <a:rPr lang="en-US" altLang="it-IT" sz="2000" baseline="30000">
                <a:solidFill>
                  <a:schemeClr val="tx1"/>
                </a:solidFill>
              </a:rPr>
              <a:t>-34</a:t>
            </a:r>
            <a:r>
              <a:rPr lang="en-US" altLang="it-IT" sz="2000">
                <a:solidFill>
                  <a:schemeClr val="tx1"/>
                </a:solidFill>
              </a:rPr>
              <a:t> J·s è la costante di Planck</a:t>
            </a:r>
            <a:endParaRPr lang="it-IT" altLang="it-IT" sz="2000">
              <a:solidFill>
                <a:schemeClr val="tx1"/>
              </a:solidFill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539750" y="5122863"/>
            <a:ext cx="83534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it-IT" sz="2000">
                <a:solidFill>
                  <a:schemeClr val="tx1"/>
                </a:solidFill>
              </a:rPr>
              <a:t>Per </a:t>
            </a:r>
            <a:r>
              <a:rPr lang="en-US" altLang="it-IT" sz="2000" b="1" i="1">
                <a:solidFill>
                  <a:schemeClr val="tx1"/>
                </a:solidFill>
              </a:rPr>
              <a:t>luce visibile</a:t>
            </a:r>
            <a:r>
              <a:rPr lang="en-US" altLang="it-IT" sz="2000">
                <a:solidFill>
                  <a:schemeClr val="tx1"/>
                </a:solidFill>
              </a:rPr>
              <a:t> si intende la radiazione elettromagnetica con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altLang="it-IT" sz="2000">
                <a:solidFill>
                  <a:schemeClr val="tx1"/>
                </a:solidFill>
              </a:rPr>
              <a:t>: 400-790 THz  	  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it-IT" sz="2000">
                <a:solidFill>
                  <a:schemeClr val="tx1"/>
                </a:solidFill>
              </a:rPr>
              <a:t>: 380-750 nm		E: 1.65-3.3 eV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it-IT" sz="2000">
                <a:solidFill>
                  <a:schemeClr val="tx1"/>
                </a:solidFill>
              </a:rPr>
              <a:t>N.b. 	1 elettron-Volt (eV)=1.6·10</a:t>
            </a:r>
            <a:r>
              <a:rPr lang="en-US" altLang="it-IT" sz="2000" baseline="30000">
                <a:solidFill>
                  <a:schemeClr val="tx1"/>
                </a:solidFill>
              </a:rPr>
              <a:t>-19</a:t>
            </a:r>
            <a:r>
              <a:rPr lang="en-US" altLang="it-IT" sz="2000">
                <a:solidFill>
                  <a:schemeClr val="tx1"/>
                </a:solidFill>
              </a:rPr>
              <a:t> C * 1 Volt= 1.6·10</a:t>
            </a:r>
            <a:r>
              <a:rPr lang="en-US" altLang="it-IT" sz="2000" baseline="30000">
                <a:solidFill>
                  <a:schemeClr val="tx1"/>
                </a:solidFill>
              </a:rPr>
              <a:t>-19</a:t>
            </a:r>
            <a:r>
              <a:rPr lang="en-US" altLang="it-IT" sz="2000">
                <a:solidFill>
                  <a:schemeClr val="tx1"/>
                </a:solidFill>
              </a:rPr>
              <a:t> J   	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it-IT" sz="2000">
                <a:solidFill>
                  <a:schemeClr val="tx1"/>
                </a:solidFill>
              </a:rPr>
              <a:t>	E (eV)= 1240/</a:t>
            </a:r>
            <a:r>
              <a:rPr lang="en-US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it-IT" sz="2000">
                <a:solidFill>
                  <a:schemeClr val="tx1"/>
                </a:solidFill>
              </a:rPr>
              <a:t> (nm)</a:t>
            </a:r>
            <a:endParaRPr lang="it-IT" altLang="it-IT" sz="200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LED (Light Emitting Device)</a:t>
            </a:r>
          </a:p>
        </p:txBody>
      </p:sp>
      <p:pic>
        <p:nvPicPr>
          <p:cNvPr id="95237" name="Picture 3" descr="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957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4" descr="LE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3889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5" descr="LE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889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 Box 6"/>
          <p:cNvSpPr txBox="1">
            <a:spLocks noChangeArrowheads="1"/>
          </p:cNvSpPr>
          <p:nvPr/>
        </p:nvSpPr>
        <p:spPr bwMode="auto">
          <a:xfrm>
            <a:off x="395288" y="5110163"/>
            <a:ext cx="84978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Il colore, ossia la lunghezza d’onda della luce emessa, dipende dal gap di energia del materiale semiconduttore secondo la relazione </a:t>
            </a:r>
            <a:r>
              <a:rPr lang="it-IT" altLang="it-IT" sz="2400" b="1">
                <a:solidFill>
                  <a:schemeClr val="tx1"/>
                </a:solidFill>
              </a:rPr>
              <a:t>E</a:t>
            </a:r>
            <a:r>
              <a:rPr lang="it-IT" altLang="it-IT" sz="2400" b="1" baseline="-25000">
                <a:solidFill>
                  <a:schemeClr val="tx1"/>
                </a:solidFill>
              </a:rPr>
              <a:t>g</a:t>
            </a:r>
            <a:r>
              <a:rPr lang="it-IT" altLang="it-IT" sz="2400" b="1">
                <a:solidFill>
                  <a:schemeClr val="tx1"/>
                </a:solidFill>
              </a:rPr>
              <a:t>=h</a:t>
            </a:r>
            <a:r>
              <a:rPr lang="it-IT" altLang="it-IT" sz="2400" b="1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400" b="1">
                <a:solidFill>
                  <a:schemeClr val="tx1"/>
                </a:solidFill>
              </a:rPr>
              <a:t>=hc/</a:t>
            </a:r>
            <a:r>
              <a:rPr lang="it-IT" altLang="it-IT" sz="2400" b="1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40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964612" cy="850900"/>
          </a:xfrm>
        </p:spPr>
        <p:txBody>
          <a:bodyPr/>
          <a:lstStyle/>
          <a:p>
            <a:r>
              <a:rPr lang="it-IT" altLang="it-IT" dirty="0" smtClean="0"/>
              <a:t>LED blu (1993): </a:t>
            </a:r>
            <a:r>
              <a:rPr lang="it-IT" altLang="it-IT" dirty="0" err="1" smtClean="0"/>
              <a:t>eterostrutture</a:t>
            </a:r>
            <a:r>
              <a:rPr lang="it-IT" altLang="it-IT" dirty="0"/>
              <a:t> </a:t>
            </a:r>
            <a:r>
              <a:rPr lang="it-IT" altLang="it-IT" dirty="0" smtClean="0"/>
              <a:t>(</a:t>
            </a:r>
            <a:r>
              <a:rPr lang="it-IT" altLang="it-IT" dirty="0" err="1" smtClean="0"/>
              <a:t>nanostrutture</a:t>
            </a:r>
            <a:r>
              <a:rPr lang="it-IT" altLang="it-IT" dirty="0" smtClean="0"/>
              <a:t>)</a:t>
            </a:r>
            <a:br>
              <a:rPr lang="it-IT" altLang="it-IT" dirty="0" smtClean="0"/>
            </a:br>
            <a:r>
              <a:rPr lang="it-IT" altLang="it-IT" sz="2800" dirty="0" smtClean="0"/>
              <a:t>basate su </a:t>
            </a:r>
            <a:r>
              <a:rPr lang="it-IT" altLang="it-IT" sz="2800" dirty="0" err="1" smtClean="0"/>
              <a:t>GaN</a:t>
            </a:r>
            <a:r>
              <a:rPr lang="it-IT" altLang="it-IT" sz="2800" dirty="0" smtClean="0"/>
              <a:t> e leghe ternarie </a:t>
            </a:r>
            <a:r>
              <a:rPr lang="it-IT" altLang="it-IT" sz="2800" dirty="0" err="1" smtClean="0"/>
              <a:t>InGaN</a:t>
            </a:r>
            <a:r>
              <a:rPr lang="it-IT" altLang="it-IT" sz="2800" dirty="0" smtClean="0"/>
              <a:t>, </a:t>
            </a:r>
            <a:r>
              <a:rPr lang="it-IT" altLang="it-IT" sz="2800" dirty="0" err="1" smtClean="0"/>
              <a:t>AlGaN</a:t>
            </a:r>
            <a:r>
              <a:rPr lang="it-IT" altLang="it-IT" sz="2800" dirty="0" smtClean="0"/>
              <a:t/>
            </a:r>
            <a:br>
              <a:rPr lang="it-IT" altLang="it-IT" sz="2800" dirty="0" smtClean="0"/>
            </a:br>
            <a:r>
              <a:rPr lang="it-IT" altLang="it-IT" sz="2800" dirty="0" smtClean="0"/>
              <a:t> </a:t>
            </a:r>
            <a:r>
              <a:rPr lang="it-IT" altLang="it-IT" sz="2200" b="0" dirty="0" smtClean="0">
                <a:sym typeface="Symbol" panose="05050102010706020507" pitchFamily="18" charset="2"/>
              </a:rPr>
              <a:t> problema di </a:t>
            </a:r>
            <a:r>
              <a:rPr lang="it-IT" altLang="it-IT" sz="2200" i="1" dirty="0" err="1" smtClean="0">
                <a:sym typeface="Symbol" panose="05050102010706020507" pitchFamily="18" charset="2"/>
              </a:rPr>
              <a:t>strain</a:t>
            </a:r>
            <a:r>
              <a:rPr lang="it-IT" altLang="it-IT" sz="2200" b="0" dirty="0" smtClean="0">
                <a:sym typeface="Symbol" panose="05050102010706020507" pitchFamily="18" charset="2"/>
              </a:rPr>
              <a:t> fra materiali con passi reticolari diversi</a:t>
            </a:r>
          </a:p>
        </p:txBody>
      </p:sp>
      <p:pic>
        <p:nvPicPr>
          <p:cNvPr id="972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7838"/>
            <a:ext cx="85344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611188" y="6021388"/>
            <a:ext cx="7993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/>
              <a:t>Premio Nobel per la Fisica 2014: </a:t>
            </a:r>
            <a:r>
              <a:rPr lang="it-IT" altLang="it-IT" sz="1800" dirty="0"/>
              <a:t>http://www.nobelprize.org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LED a luce bianca</a:t>
            </a:r>
          </a:p>
        </p:txBody>
      </p:sp>
      <p:pic>
        <p:nvPicPr>
          <p:cNvPr id="1013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r="2347" b="19336"/>
          <a:stretch>
            <a:fillRect/>
          </a:stretch>
        </p:blipFill>
        <p:spPr bwMode="auto">
          <a:xfrm>
            <a:off x="4897438" y="1054100"/>
            <a:ext cx="406717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2867" b="17667"/>
          <a:stretch>
            <a:fillRect/>
          </a:stretch>
        </p:blipFill>
        <p:spPr bwMode="auto">
          <a:xfrm>
            <a:off x="107950" y="981075"/>
            <a:ext cx="4535488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3" name="Text Box 5"/>
          <p:cNvSpPr txBox="1">
            <a:spLocks noChangeArrowheads="1"/>
          </p:cNvSpPr>
          <p:nvPr/>
        </p:nvSpPr>
        <p:spPr bwMode="auto">
          <a:xfrm>
            <a:off x="468313" y="3392488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LED RGB (Red-Green-Blue)</a:t>
            </a:r>
          </a:p>
        </p:txBody>
      </p:sp>
      <p:sp>
        <p:nvSpPr>
          <p:cNvPr id="101384" name="Text Box 6"/>
          <p:cNvSpPr txBox="1">
            <a:spLocks noChangeArrowheads="1"/>
          </p:cNvSpPr>
          <p:nvPr/>
        </p:nvSpPr>
        <p:spPr bwMode="auto">
          <a:xfrm>
            <a:off x="4787900" y="3382963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LED a fosfori</a:t>
            </a:r>
          </a:p>
        </p:txBody>
      </p:sp>
      <p:pic>
        <p:nvPicPr>
          <p:cNvPr id="101385" name="Picture 7" descr="colortri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98900"/>
            <a:ext cx="23764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8" descr="LED-la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21451" r="23833"/>
          <a:stretch>
            <a:fillRect/>
          </a:stretch>
        </p:blipFill>
        <p:spPr bwMode="auto">
          <a:xfrm>
            <a:off x="4572000" y="4267200"/>
            <a:ext cx="24479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9" descr="led-lamp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18557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8" name="Text Box 10"/>
          <p:cNvSpPr txBox="1">
            <a:spLocks noChangeArrowheads="1"/>
          </p:cNvSpPr>
          <p:nvPr/>
        </p:nvSpPr>
        <p:spPr bwMode="auto">
          <a:xfrm>
            <a:off x="468313" y="6083300"/>
            <a:ext cx="3382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i="1"/>
              <a:t>il “triangolo dei colori”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8229600" cy="649287"/>
          </a:xfrm>
        </p:spPr>
        <p:txBody>
          <a:bodyPr/>
          <a:lstStyle/>
          <a:p>
            <a:r>
              <a:rPr lang="it-IT" altLang="it-IT" sz="2800" smtClean="0"/>
              <a:t>Illuminazione a LED: risparmio energetico</a:t>
            </a:r>
          </a:p>
        </p:txBody>
      </p:sp>
      <p:pic>
        <p:nvPicPr>
          <p:cNvPr id="1034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2"/>
          <a:stretch>
            <a:fillRect/>
          </a:stretch>
        </p:blipFill>
        <p:spPr bwMode="auto">
          <a:xfrm>
            <a:off x="1042988" y="1052513"/>
            <a:ext cx="7759700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0" name="Text Box 4"/>
          <p:cNvSpPr txBox="1">
            <a:spLocks noChangeArrowheads="1"/>
          </p:cNvSpPr>
          <p:nvPr/>
        </p:nvSpPr>
        <p:spPr bwMode="auto">
          <a:xfrm>
            <a:off x="728663" y="5876925"/>
            <a:ext cx="7993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Fonte: US DoE, Solid State Lighting: Multi-year Program Plan, 2012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22300"/>
          </a:xfrm>
        </p:spPr>
        <p:txBody>
          <a:bodyPr/>
          <a:lstStyle/>
          <a:p>
            <a:r>
              <a:rPr lang="it-IT" altLang="it-IT" dirty="0" smtClean="0"/>
              <a:t>Illuminazione dinamica</a:t>
            </a:r>
          </a:p>
        </p:txBody>
      </p:sp>
      <p:pic>
        <p:nvPicPr>
          <p:cNvPr id="105477" name="Picture 3" descr="Screen Shot 2014-05-11 at 17.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"/>
          <a:stretch>
            <a:fillRect/>
          </a:stretch>
        </p:blipFill>
        <p:spPr bwMode="auto">
          <a:xfrm>
            <a:off x="1476375" y="1196975"/>
            <a:ext cx="6335713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Rectangle 4"/>
          <p:cNvSpPr>
            <a:spLocks noChangeArrowheads="1"/>
          </p:cNvSpPr>
          <p:nvPr/>
        </p:nvSpPr>
        <p:spPr bwMode="auto">
          <a:xfrm>
            <a:off x="971550" y="523875"/>
            <a:ext cx="7200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/>
              <a:t>può seguire il ritmo naturale delle attività, grazie a LED RGB con controllo indipendente della corrente</a:t>
            </a:r>
          </a:p>
        </p:txBody>
      </p:sp>
      <p:sp>
        <p:nvSpPr>
          <p:cNvPr id="105479" name="Text Box 5"/>
          <p:cNvSpPr txBox="1">
            <a:spLocks noChangeArrowheads="1"/>
          </p:cNvSpPr>
          <p:nvPr/>
        </p:nvSpPr>
        <p:spPr bwMode="auto">
          <a:xfrm>
            <a:off x="2195513" y="6092825"/>
            <a:ext cx="3240087" cy="346075"/>
          </a:xfrm>
          <a:prstGeom prst="rect">
            <a:avLst/>
          </a:prstGeom>
          <a:noFill/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>
                <a:solidFill>
                  <a:schemeClr val="tx1"/>
                </a:solidFill>
              </a:rPr>
              <a:t>Courtesy of Claude Weisbuch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44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45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49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E820DB-8AE6-413F-B481-146CAAA3A3DE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46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1621" name="Group 55"/>
          <p:cNvGrpSpPr>
            <a:grpSpLocks/>
          </p:cNvGrpSpPr>
          <p:nvPr/>
        </p:nvGrpSpPr>
        <p:grpSpPr bwMode="auto">
          <a:xfrm>
            <a:off x="1979613" y="2120900"/>
            <a:ext cx="5260975" cy="1668463"/>
            <a:chOff x="1829" y="1041"/>
            <a:chExt cx="2097" cy="665"/>
          </a:xfrm>
        </p:grpSpPr>
        <p:sp>
          <p:nvSpPr>
            <p:cNvPr id="111650" name="Rectangle 12"/>
            <p:cNvSpPr>
              <a:spLocks noChangeArrowheads="1"/>
            </p:cNvSpPr>
            <p:nvPr/>
          </p:nvSpPr>
          <p:spPr bwMode="auto">
            <a:xfrm>
              <a:off x="2847" y="1041"/>
              <a:ext cx="1079" cy="66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300" b="1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11651" name="Rectangle 13"/>
            <p:cNvSpPr>
              <a:spLocks noChangeArrowheads="1"/>
            </p:cNvSpPr>
            <p:nvPr/>
          </p:nvSpPr>
          <p:spPr bwMode="auto">
            <a:xfrm>
              <a:off x="1829" y="1041"/>
              <a:ext cx="1048" cy="6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520" tIns="41027" rIns="83520" bIns="41027" anchor="ctr"/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3300" b="1">
                  <a:solidFill>
                    <a:srgbClr val="FFFFFF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11652" name="Rectangle 14" descr="70%"/>
            <p:cNvSpPr>
              <a:spLocks noChangeArrowheads="1"/>
            </p:cNvSpPr>
            <p:nvPr/>
          </p:nvSpPr>
          <p:spPr bwMode="auto">
            <a:xfrm>
              <a:off x="2681" y="1047"/>
              <a:ext cx="194" cy="651"/>
            </a:xfrm>
            <a:prstGeom prst="rect">
              <a:avLst/>
            </a:prstGeom>
            <a:pattFill prst="pct70">
              <a:fgClr>
                <a:srgbClr val="0000FF"/>
              </a:fgClr>
              <a:bgClr>
                <a:srgbClr val="050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111653" name="Rectangle 15"/>
            <p:cNvSpPr>
              <a:spLocks noChangeArrowheads="1"/>
            </p:cNvSpPr>
            <p:nvPr/>
          </p:nvSpPr>
          <p:spPr bwMode="auto">
            <a:xfrm>
              <a:off x="2880" y="1047"/>
              <a:ext cx="195" cy="65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grpSp>
          <p:nvGrpSpPr>
            <p:cNvPr id="111654" name="Group 16"/>
            <p:cNvGrpSpPr>
              <a:grpSpLocks/>
            </p:cNvGrpSpPr>
            <p:nvPr/>
          </p:nvGrpSpPr>
          <p:grpSpPr bwMode="auto">
            <a:xfrm>
              <a:off x="1841" y="1098"/>
              <a:ext cx="2082" cy="549"/>
              <a:chOff x="1994" y="762"/>
              <a:chExt cx="2256" cy="594"/>
            </a:xfrm>
          </p:grpSpPr>
          <p:sp>
            <p:nvSpPr>
              <p:cNvPr id="111655" name="Line 17"/>
              <p:cNvSpPr>
                <a:spLocks noChangeShapeType="1"/>
              </p:cNvSpPr>
              <p:nvPr/>
            </p:nvSpPr>
            <p:spPr bwMode="auto">
              <a:xfrm>
                <a:off x="1994" y="1347"/>
                <a:ext cx="901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1656" name="Line 18"/>
              <p:cNvSpPr>
                <a:spLocks noChangeShapeType="1"/>
              </p:cNvSpPr>
              <p:nvPr/>
            </p:nvSpPr>
            <p:spPr bwMode="auto">
              <a:xfrm>
                <a:off x="3349" y="762"/>
                <a:ext cx="901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1657" name="Line 19"/>
              <p:cNvSpPr>
                <a:spLocks noChangeShapeType="1"/>
              </p:cNvSpPr>
              <p:nvPr/>
            </p:nvSpPr>
            <p:spPr bwMode="auto">
              <a:xfrm flipV="1">
                <a:off x="2896" y="763"/>
                <a:ext cx="455" cy="593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</p:grpSp>
      <p:sp>
        <p:nvSpPr>
          <p:cNvPr id="111622" name="Rectangle 54"/>
          <p:cNvSpPr>
            <a:spLocks noGrp="1" noChangeArrowheads="1"/>
          </p:cNvSpPr>
          <p:nvPr>
            <p:ph type="title"/>
          </p:nvPr>
        </p:nvSpPr>
        <p:spPr>
          <a:xfrm>
            <a:off x="323850" y="84138"/>
            <a:ext cx="857885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Cella fotovoltaica: giunzione p-n illuminata</a:t>
            </a:r>
          </a:p>
        </p:txBody>
      </p:sp>
      <p:grpSp>
        <p:nvGrpSpPr>
          <p:cNvPr id="111623" name="Group 56"/>
          <p:cNvGrpSpPr>
            <a:grpSpLocks/>
          </p:cNvGrpSpPr>
          <p:nvPr/>
        </p:nvGrpSpPr>
        <p:grpSpPr bwMode="auto">
          <a:xfrm>
            <a:off x="2987675" y="1412875"/>
            <a:ext cx="3609975" cy="503238"/>
            <a:chOff x="1882" y="890"/>
            <a:chExt cx="2274" cy="317"/>
          </a:xfrm>
        </p:grpSpPr>
        <p:sp>
          <p:nvSpPr>
            <p:cNvPr id="111648" name="Line 57"/>
            <p:cNvSpPr>
              <a:spLocks noChangeShapeType="1"/>
            </p:cNvSpPr>
            <p:nvPr/>
          </p:nvSpPr>
          <p:spPr bwMode="auto">
            <a:xfrm flipH="1">
              <a:off x="2426" y="1207"/>
              <a:ext cx="9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649" name="Rectangle 58"/>
            <p:cNvSpPr>
              <a:spLocks noChangeArrowheads="1"/>
            </p:cNvSpPr>
            <p:nvPr/>
          </p:nvSpPr>
          <p:spPr bwMode="auto">
            <a:xfrm>
              <a:off x="1882" y="890"/>
              <a:ext cx="227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>
                  <a:solidFill>
                    <a:srgbClr val="008000"/>
                  </a:solidFill>
                  <a:cs typeface="Arial" panose="020B0604020202020204" pitchFamily="34" charset="0"/>
                </a:rPr>
                <a:t>campo elettrico</a:t>
              </a:r>
            </a:p>
          </p:txBody>
        </p:sp>
      </p:grpSp>
      <p:sp>
        <p:nvSpPr>
          <p:cNvPr id="111624" name="Freeform 60"/>
          <p:cNvSpPr>
            <a:spLocks/>
          </p:cNvSpPr>
          <p:nvPr/>
        </p:nvSpPr>
        <p:spPr bwMode="auto">
          <a:xfrm>
            <a:off x="1619250" y="2924175"/>
            <a:ext cx="1944688" cy="1944688"/>
          </a:xfrm>
          <a:custGeom>
            <a:avLst/>
            <a:gdLst>
              <a:gd name="T0" fmla="*/ 2147483646 w 1225"/>
              <a:gd name="T1" fmla="*/ 0 h 1225"/>
              <a:gd name="T2" fmla="*/ 0 w 1225"/>
              <a:gd name="T3" fmla="*/ 0 h 1225"/>
              <a:gd name="T4" fmla="*/ 0 w 1225"/>
              <a:gd name="T5" fmla="*/ 2147483646 h 1225"/>
              <a:gd name="T6" fmla="*/ 2147483646 w 1225"/>
              <a:gd name="T7" fmla="*/ 2147483646 h 1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5" h="1225">
                <a:moveTo>
                  <a:pt x="136" y="0"/>
                </a:moveTo>
                <a:lnTo>
                  <a:pt x="0" y="0"/>
                </a:lnTo>
                <a:lnTo>
                  <a:pt x="0" y="1225"/>
                </a:lnTo>
                <a:lnTo>
                  <a:pt x="1225" y="122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5" name="Freeform 61"/>
          <p:cNvSpPr>
            <a:spLocks/>
          </p:cNvSpPr>
          <p:nvPr/>
        </p:nvSpPr>
        <p:spPr bwMode="auto">
          <a:xfrm flipH="1">
            <a:off x="5651500" y="2924175"/>
            <a:ext cx="1944688" cy="1944688"/>
          </a:xfrm>
          <a:custGeom>
            <a:avLst/>
            <a:gdLst>
              <a:gd name="T0" fmla="*/ 2147483646 w 1225"/>
              <a:gd name="T1" fmla="*/ 0 h 1225"/>
              <a:gd name="T2" fmla="*/ 0 w 1225"/>
              <a:gd name="T3" fmla="*/ 0 h 1225"/>
              <a:gd name="T4" fmla="*/ 0 w 1225"/>
              <a:gd name="T5" fmla="*/ 2147483646 h 1225"/>
              <a:gd name="T6" fmla="*/ 2147483646 w 1225"/>
              <a:gd name="T7" fmla="*/ 2147483646 h 1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25" h="1225">
                <a:moveTo>
                  <a:pt x="136" y="0"/>
                </a:moveTo>
                <a:lnTo>
                  <a:pt x="0" y="0"/>
                </a:lnTo>
                <a:lnTo>
                  <a:pt x="0" y="1225"/>
                </a:lnTo>
                <a:lnTo>
                  <a:pt x="1225" y="1225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1626" name="Rectangle 62"/>
          <p:cNvSpPr>
            <a:spLocks noChangeArrowheads="1"/>
          </p:cNvSpPr>
          <p:nvPr/>
        </p:nvSpPr>
        <p:spPr bwMode="auto">
          <a:xfrm>
            <a:off x="1835150" y="2119313"/>
            <a:ext cx="144463" cy="16700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1627" name="Rectangle 63"/>
          <p:cNvSpPr>
            <a:spLocks noChangeArrowheads="1"/>
          </p:cNvSpPr>
          <p:nvPr/>
        </p:nvSpPr>
        <p:spPr bwMode="auto">
          <a:xfrm>
            <a:off x="7235825" y="2119313"/>
            <a:ext cx="144463" cy="167005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11628" name="Text Box 65"/>
          <p:cNvSpPr txBox="1">
            <a:spLocks noChangeArrowheads="1"/>
          </p:cNvSpPr>
          <p:nvPr/>
        </p:nvSpPr>
        <p:spPr bwMode="auto">
          <a:xfrm>
            <a:off x="3563938" y="4595813"/>
            <a:ext cx="20875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6600"/>
                </a:solidFill>
              </a:rPr>
              <a:t>LOAD</a:t>
            </a:r>
          </a:p>
        </p:txBody>
      </p:sp>
      <p:grpSp>
        <p:nvGrpSpPr>
          <p:cNvPr id="187458" name="Group 66"/>
          <p:cNvGrpSpPr>
            <a:grpSpLocks/>
          </p:cNvGrpSpPr>
          <p:nvPr/>
        </p:nvGrpSpPr>
        <p:grpSpPr bwMode="auto">
          <a:xfrm>
            <a:off x="4046538" y="2852738"/>
            <a:ext cx="1101725" cy="312737"/>
            <a:chOff x="4828" y="2277"/>
            <a:chExt cx="751" cy="214"/>
          </a:xfrm>
        </p:grpSpPr>
        <p:sp>
          <p:nvSpPr>
            <p:cNvPr id="111646" name="Freeform 67"/>
            <p:cNvSpPr>
              <a:spLocks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647" name="Oval 68"/>
            <p:cNvSpPr>
              <a:spLocks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87471" name="Group 79"/>
          <p:cNvGrpSpPr>
            <a:grpSpLocks/>
          </p:cNvGrpSpPr>
          <p:nvPr/>
        </p:nvGrpSpPr>
        <p:grpSpPr bwMode="auto">
          <a:xfrm>
            <a:off x="4454525" y="2286000"/>
            <a:ext cx="333375" cy="360363"/>
            <a:chOff x="2690" y="1597"/>
            <a:chExt cx="227" cy="246"/>
          </a:xfrm>
        </p:grpSpPr>
        <p:sp>
          <p:nvSpPr>
            <p:cNvPr id="111644" name="Oval 80"/>
            <p:cNvSpPr>
              <a:spLocks noChangeArrowheads="1"/>
            </p:cNvSpPr>
            <p:nvPr/>
          </p:nvSpPr>
          <p:spPr bwMode="auto">
            <a:xfrm>
              <a:off x="2725" y="1657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111645" name="Text Box 81"/>
            <p:cNvSpPr txBox="1">
              <a:spLocks noChangeArrowheads="1"/>
            </p:cNvSpPr>
            <p:nvPr/>
          </p:nvSpPr>
          <p:spPr bwMode="auto">
            <a:xfrm>
              <a:off x="2690" y="1597"/>
              <a:ext cx="22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399" tIns="42200" rIns="84399" bIns="42200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87475" name="Group 83"/>
          <p:cNvGrpSpPr>
            <a:grpSpLocks/>
          </p:cNvGrpSpPr>
          <p:nvPr/>
        </p:nvGrpSpPr>
        <p:grpSpPr bwMode="auto">
          <a:xfrm>
            <a:off x="4516438" y="3244850"/>
            <a:ext cx="207962" cy="207963"/>
            <a:chOff x="3172" y="1617"/>
            <a:chExt cx="142" cy="142"/>
          </a:xfrm>
        </p:grpSpPr>
        <p:sp>
          <p:nvSpPr>
            <p:cNvPr id="111642" name="Oval 84"/>
            <p:cNvSpPr>
              <a:spLocks noChangeArrowheads="1"/>
            </p:cNvSpPr>
            <p:nvPr/>
          </p:nvSpPr>
          <p:spPr bwMode="auto">
            <a:xfrm>
              <a:off x="3172" y="1617"/>
              <a:ext cx="142" cy="14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111643" name="Line 85"/>
            <p:cNvSpPr>
              <a:spLocks noChangeShapeType="1"/>
            </p:cNvSpPr>
            <p:nvPr/>
          </p:nvSpPr>
          <p:spPr bwMode="auto">
            <a:xfrm>
              <a:off x="3197" y="169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7487" name="Text Box 95"/>
          <p:cNvSpPr txBox="1">
            <a:spLocks noChangeArrowheads="1"/>
          </p:cNvSpPr>
          <p:nvPr/>
        </p:nvSpPr>
        <p:spPr bwMode="auto">
          <a:xfrm>
            <a:off x="468313" y="5373688"/>
            <a:ext cx="82081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</a:rPr>
              <a:t>Una cella fotovoltaica funziona in maniera opposta a un LED o un laser a semiconduttore: quando viene illuminata, la corrente prodotta ha il verso della corrente inversa del diodo</a:t>
            </a:r>
          </a:p>
        </p:txBody>
      </p:sp>
      <p:grpSp>
        <p:nvGrpSpPr>
          <p:cNvPr id="187491" name="Group 99"/>
          <p:cNvGrpSpPr>
            <a:grpSpLocks/>
          </p:cNvGrpSpPr>
          <p:nvPr/>
        </p:nvGrpSpPr>
        <p:grpSpPr bwMode="auto">
          <a:xfrm rot="-2700000">
            <a:off x="6278563" y="1316038"/>
            <a:ext cx="1101725" cy="312737"/>
            <a:chOff x="4828" y="2277"/>
            <a:chExt cx="751" cy="214"/>
          </a:xfrm>
        </p:grpSpPr>
        <p:sp>
          <p:nvSpPr>
            <p:cNvPr id="111640" name="Freeform 100"/>
            <p:cNvSpPr>
              <a:spLocks/>
            </p:cNvSpPr>
            <p:nvPr/>
          </p:nvSpPr>
          <p:spPr bwMode="auto">
            <a:xfrm flipH="1">
              <a:off x="4868" y="2277"/>
              <a:ext cx="711" cy="214"/>
            </a:xfrm>
            <a:custGeom>
              <a:avLst/>
              <a:gdLst>
                <a:gd name="T0" fmla="*/ 0 w 1420"/>
                <a:gd name="T1" fmla="*/ 181 h 214"/>
                <a:gd name="T2" fmla="*/ 1 w 1420"/>
                <a:gd name="T3" fmla="*/ 12 h 214"/>
                <a:gd name="T4" fmla="*/ 2 w 1420"/>
                <a:gd name="T5" fmla="*/ 211 h 214"/>
                <a:gd name="T6" fmla="*/ 2 w 1420"/>
                <a:gd name="T7" fmla="*/ 12 h 214"/>
                <a:gd name="T8" fmla="*/ 3 w 1420"/>
                <a:gd name="T9" fmla="*/ 211 h 214"/>
                <a:gd name="T10" fmla="*/ 3 w 1420"/>
                <a:gd name="T11" fmla="*/ 22 h 214"/>
                <a:gd name="T12" fmla="*/ 4 w 1420"/>
                <a:gd name="T13" fmla="*/ 211 h 214"/>
                <a:gd name="T14" fmla="*/ 4 w 1420"/>
                <a:gd name="T15" fmla="*/ 2 h 214"/>
                <a:gd name="T16" fmla="*/ 5 w 1420"/>
                <a:gd name="T17" fmla="*/ 211 h 214"/>
                <a:gd name="T18" fmla="*/ 5 w 1420"/>
                <a:gd name="T19" fmla="*/ 2 h 214"/>
                <a:gd name="T20" fmla="*/ 6 w 1420"/>
                <a:gd name="T21" fmla="*/ 201 h 214"/>
                <a:gd name="T22" fmla="*/ 6 w 1420"/>
                <a:gd name="T23" fmla="*/ 32 h 2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0" h="214">
                  <a:moveTo>
                    <a:pt x="0" y="181"/>
                  </a:moveTo>
                  <a:cubicBezTo>
                    <a:pt x="49" y="94"/>
                    <a:pt x="99" y="7"/>
                    <a:pt x="149" y="12"/>
                  </a:cubicBezTo>
                  <a:cubicBezTo>
                    <a:pt x="199" y="17"/>
                    <a:pt x="250" y="211"/>
                    <a:pt x="298" y="211"/>
                  </a:cubicBezTo>
                  <a:cubicBezTo>
                    <a:pt x="346" y="211"/>
                    <a:pt x="391" y="12"/>
                    <a:pt x="437" y="12"/>
                  </a:cubicBezTo>
                  <a:cubicBezTo>
                    <a:pt x="483" y="12"/>
                    <a:pt x="531" y="209"/>
                    <a:pt x="576" y="211"/>
                  </a:cubicBezTo>
                  <a:cubicBezTo>
                    <a:pt x="621" y="213"/>
                    <a:pt x="662" y="22"/>
                    <a:pt x="705" y="22"/>
                  </a:cubicBezTo>
                  <a:cubicBezTo>
                    <a:pt x="748" y="22"/>
                    <a:pt x="791" y="214"/>
                    <a:pt x="834" y="211"/>
                  </a:cubicBezTo>
                  <a:cubicBezTo>
                    <a:pt x="877" y="208"/>
                    <a:pt x="923" y="2"/>
                    <a:pt x="963" y="2"/>
                  </a:cubicBezTo>
                  <a:cubicBezTo>
                    <a:pt x="1003" y="2"/>
                    <a:pt x="1032" y="211"/>
                    <a:pt x="1073" y="211"/>
                  </a:cubicBezTo>
                  <a:cubicBezTo>
                    <a:pt x="1114" y="211"/>
                    <a:pt x="1172" y="4"/>
                    <a:pt x="1212" y="2"/>
                  </a:cubicBezTo>
                  <a:cubicBezTo>
                    <a:pt x="1252" y="0"/>
                    <a:pt x="1276" y="196"/>
                    <a:pt x="1311" y="201"/>
                  </a:cubicBezTo>
                  <a:cubicBezTo>
                    <a:pt x="1346" y="206"/>
                    <a:pt x="1383" y="119"/>
                    <a:pt x="1420" y="32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641" name="Oval 101"/>
            <p:cNvSpPr>
              <a:spLocks noChangeArrowheads="1"/>
            </p:cNvSpPr>
            <p:nvPr/>
          </p:nvSpPr>
          <p:spPr bwMode="auto">
            <a:xfrm flipH="1">
              <a:off x="4828" y="2296"/>
              <a:ext cx="77" cy="12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87499" name="Group 107"/>
          <p:cNvGrpSpPr>
            <a:grpSpLocks/>
          </p:cNvGrpSpPr>
          <p:nvPr/>
        </p:nvGrpSpPr>
        <p:grpSpPr bwMode="auto">
          <a:xfrm>
            <a:off x="1476375" y="3789363"/>
            <a:ext cx="6264275" cy="1223962"/>
            <a:chOff x="930" y="2387"/>
            <a:chExt cx="3946" cy="771"/>
          </a:xfrm>
        </p:grpSpPr>
        <p:sp>
          <p:nvSpPr>
            <p:cNvPr id="111636" name="Line 103"/>
            <p:cNvSpPr>
              <a:spLocks noChangeShapeType="1"/>
            </p:cNvSpPr>
            <p:nvPr/>
          </p:nvSpPr>
          <p:spPr bwMode="auto">
            <a:xfrm>
              <a:off x="930" y="2387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637" name="Line 104"/>
            <p:cNvSpPr>
              <a:spLocks noChangeShapeType="1"/>
            </p:cNvSpPr>
            <p:nvPr/>
          </p:nvSpPr>
          <p:spPr bwMode="auto">
            <a:xfrm flipV="1">
              <a:off x="4876" y="2387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638" name="Line 105"/>
            <p:cNvSpPr>
              <a:spLocks noChangeShapeType="1"/>
            </p:cNvSpPr>
            <p:nvPr/>
          </p:nvSpPr>
          <p:spPr bwMode="auto">
            <a:xfrm rot="-5400000">
              <a:off x="1565" y="3022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639" name="Line 106"/>
            <p:cNvSpPr>
              <a:spLocks noChangeShapeType="1"/>
            </p:cNvSpPr>
            <p:nvPr/>
          </p:nvSpPr>
          <p:spPr bwMode="auto">
            <a:xfrm rot="-5400000">
              <a:off x="4105" y="3022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7500" name="Text Box 108"/>
          <p:cNvSpPr txBox="1">
            <a:spLocks noChangeArrowheads="1"/>
          </p:cNvSpPr>
          <p:nvPr/>
        </p:nvSpPr>
        <p:spPr bwMode="auto">
          <a:xfrm>
            <a:off x="979488" y="367665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46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87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8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8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2858E-6 L -0.29375 -1.12858E-6 L -0.29375 0.06915 L -0.32534 0.06915 L -0.32534 0.35407 L -0.11527 0.35245 " pathEditMode="relative" ptsTypes="AAAAAA">
                                      <p:cBhvr>
                                        <p:cTn id="22" dur="2000" fill="hold"/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3469E-6 L 0.29496 2.53469E-6 L 0.29496 -0.06568 L 0.33038 -0.06406 L 0.32795 0.22595 L 0.11649 0.22595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8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87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8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8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8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87" grpId="0"/>
      <p:bldP spid="1875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7014B1-B836-44F1-9847-D4B0C75221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381000" y="912813"/>
          <a:ext cx="2949575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4" name="Fotografia Photo Editor" r:id="rId4" imgW="3195638" imgH="2344738" progId="MSPhotoEd.3">
                  <p:embed/>
                </p:oleObj>
              </mc:Choice>
              <mc:Fallback>
                <p:oleObj name="Fotografia Photo Editor" r:id="rId4" imgW="3195638" imgH="234473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41" t="2458" b="2919"/>
                      <a:stretch>
                        <a:fillRect/>
                      </a:stretch>
                    </p:blipFill>
                    <p:spPr bwMode="auto">
                      <a:xfrm>
                        <a:off x="381000" y="912813"/>
                        <a:ext cx="2949575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596900" y="3781425"/>
          <a:ext cx="3630613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5" name="Fotografia Photo Editor" r:id="rId6" imgW="4014788" imgH="2203450" progId="MSPhotoEd.3">
                  <p:embed/>
                </p:oleObj>
              </mc:Choice>
              <mc:Fallback>
                <p:oleObj name="Fotografia Photo Editor" r:id="rId6" imgW="4014788" imgH="22034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781425"/>
                        <a:ext cx="3630613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833438" y="3314700"/>
            <a:ext cx="94456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Wafer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757613" y="2127250"/>
            <a:ext cx="247015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Silicio ultra-puro 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3492500" y="1030288"/>
            <a:ext cx="1290638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Lingotto</a:t>
            </a:r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7994"/>
          <a:stretch>
            <a:fillRect/>
          </a:stretch>
        </p:blipFill>
        <p:spPr bwMode="auto">
          <a:xfrm>
            <a:off x="7100888" y="836613"/>
            <a:ext cx="1935162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9689" name="Object 9"/>
          <p:cNvGraphicFramePr>
            <a:graphicFrameLocks noChangeAspect="1"/>
          </p:cNvGraphicFramePr>
          <p:nvPr/>
        </p:nvGraphicFramePr>
        <p:xfrm>
          <a:off x="4643438" y="3213100"/>
          <a:ext cx="221138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6" name="Fotografia Photo Editor" r:id="rId9" imgW="2857500" imgH="2459038" progId="MSPhotoEd.3">
                  <p:embed/>
                </p:oleObj>
              </mc:Choice>
              <mc:Fallback>
                <p:oleObj name="Fotografia Photo Editor" r:id="rId9" imgW="2857500" imgH="2459038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13100"/>
                        <a:ext cx="2211387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5364163" y="2781300"/>
            <a:ext cx="79057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113677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Il silicio: dalla sabbia ai micro-processori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898525" y="5800725"/>
            <a:ext cx="734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La tecnologia delle celle fotovoltaiche di semiconduttori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è molto vicina alle tecnologie della microelettronica </a:t>
            </a:r>
          </a:p>
        </p:txBody>
      </p:sp>
      <p:sp>
        <p:nvSpPr>
          <p:cNvPr id="199693" name="AutoShape 13"/>
          <p:cNvSpPr>
            <a:spLocks noChangeArrowheads="1"/>
          </p:cNvSpPr>
          <p:nvPr/>
        </p:nvSpPr>
        <p:spPr bwMode="auto">
          <a:xfrm>
            <a:off x="6300788" y="2244725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99694" name="AutoShape 14"/>
          <p:cNvSpPr>
            <a:spLocks noChangeArrowheads="1"/>
          </p:cNvSpPr>
          <p:nvPr/>
        </p:nvSpPr>
        <p:spPr bwMode="auto">
          <a:xfrm>
            <a:off x="3995738" y="1484313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99695" name="AutoShape 15"/>
          <p:cNvSpPr>
            <a:spLocks noChangeArrowheads="1"/>
          </p:cNvSpPr>
          <p:nvPr/>
        </p:nvSpPr>
        <p:spPr bwMode="auto">
          <a:xfrm flipH="1" flipV="1">
            <a:off x="2339975" y="3068638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99696" name="AutoShape 16"/>
          <p:cNvSpPr>
            <a:spLocks noChangeArrowheads="1"/>
          </p:cNvSpPr>
          <p:nvPr/>
        </p:nvSpPr>
        <p:spPr bwMode="auto">
          <a:xfrm rot="-7500000" flipH="1" flipV="1">
            <a:off x="4175919" y="3537744"/>
            <a:ext cx="215900" cy="576262"/>
          </a:xfrm>
          <a:prstGeom prst="up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pic>
        <p:nvPicPr>
          <p:cNvPr id="199697" name="Picture 17" descr="mono-c-Si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r="8582" b="8188"/>
          <a:stretch>
            <a:fillRect/>
          </a:stretch>
        </p:blipFill>
        <p:spPr bwMode="auto">
          <a:xfrm>
            <a:off x="7092950" y="3789363"/>
            <a:ext cx="19113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4395788" y="5241925"/>
            <a:ext cx="11842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oppure</a:t>
            </a:r>
          </a:p>
        </p:txBody>
      </p:sp>
      <p:sp>
        <p:nvSpPr>
          <p:cNvPr id="199699" name="AutoShape 19"/>
          <p:cNvSpPr>
            <a:spLocks noChangeArrowheads="1"/>
          </p:cNvSpPr>
          <p:nvPr/>
        </p:nvSpPr>
        <p:spPr bwMode="auto">
          <a:xfrm flipH="1">
            <a:off x="5724525" y="5373688"/>
            <a:ext cx="863600" cy="2159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7131050" y="3441700"/>
            <a:ext cx="2051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</a:rPr>
              <a:t>Cella solare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47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utoUpdateAnimBg="0"/>
      <p:bldP spid="199685" grpId="0" autoUpdateAnimBg="0"/>
      <p:bldP spid="199687" grpId="0" autoUpdateAnimBg="0"/>
      <p:bldP spid="199690" grpId="0" autoUpdateAnimBg="0"/>
      <p:bldP spid="199693" grpId="0" animBg="1"/>
      <p:bldP spid="199694" grpId="0" animBg="1"/>
      <p:bldP spid="199695" grpId="0" animBg="1"/>
      <p:bldP spid="199696" grpId="0" animBg="1"/>
      <p:bldP spid="199698" grpId="0"/>
      <p:bldP spid="199699" grpId="0" animBg="1"/>
      <p:bldP spid="19970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6A9EA2C-8D1D-4B0C-BAD4-8DABFD0BE104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57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993776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Struttura di una cella fotovoltaica</a:t>
            </a:r>
          </a:p>
        </p:txBody>
      </p:sp>
      <p:grpSp>
        <p:nvGrpSpPr>
          <p:cNvPr id="115718" name="Group 24"/>
          <p:cNvGrpSpPr>
            <a:grpSpLocks/>
          </p:cNvGrpSpPr>
          <p:nvPr/>
        </p:nvGrpSpPr>
        <p:grpSpPr bwMode="auto">
          <a:xfrm>
            <a:off x="827584" y="1190263"/>
            <a:ext cx="7200900" cy="3856037"/>
            <a:chOff x="1202" y="527"/>
            <a:chExt cx="4536" cy="2429"/>
          </a:xfrm>
        </p:grpSpPr>
        <p:grpSp>
          <p:nvGrpSpPr>
            <p:cNvPr id="115721" name="Group 20"/>
            <p:cNvGrpSpPr>
              <a:grpSpLocks/>
            </p:cNvGrpSpPr>
            <p:nvPr/>
          </p:nvGrpSpPr>
          <p:grpSpPr bwMode="auto">
            <a:xfrm>
              <a:off x="1202" y="527"/>
              <a:ext cx="4536" cy="2429"/>
              <a:chOff x="1202" y="527"/>
              <a:chExt cx="4536" cy="2429"/>
            </a:xfrm>
          </p:grpSpPr>
          <p:pic>
            <p:nvPicPr>
              <p:cNvPr id="115728" name="Picture 3" descr="pv-cell-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17" r="6705"/>
              <a:stretch>
                <a:fillRect/>
              </a:stretch>
            </p:blipFill>
            <p:spPr bwMode="auto">
              <a:xfrm>
                <a:off x="1202" y="527"/>
                <a:ext cx="4536" cy="2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29" name="Rectangle 8"/>
              <p:cNvSpPr>
                <a:spLocks noChangeArrowheads="1"/>
              </p:cNvSpPr>
              <p:nvPr/>
            </p:nvSpPr>
            <p:spPr bwMode="auto">
              <a:xfrm>
                <a:off x="1247" y="1242"/>
                <a:ext cx="1134" cy="10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5730" name="Rectangle 14"/>
              <p:cNvSpPr>
                <a:spLocks noChangeArrowheads="1"/>
              </p:cNvSpPr>
              <p:nvPr/>
            </p:nvSpPr>
            <p:spPr bwMode="auto">
              <a:xfrm>
                <a:off x="5049" y="1368"/>
                <a:ext cx="622" cy="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722" name="Group 16"/>
            <p:cNvGrpSpPr>
              <a:grpSpLocks/>
            </p:cNvGrpSpPr>
            <p:nvPr/>
          </p:nvGrpSpPr>
          <p:grpSpPr bwMode="auto">
            <a:xfrm>
              <a:off x="1701" y="1205"/>
              <a:ext cx="862" cy="910"/>
              <a:chOff x="1701" y="1205"/>
              <a:chExt cx="862" cy="910"/>
            </a:xfrm>
          </p:grpSpPr>
          <p:sp>
            <p:nvSpPr>
              <p:cNvPr id="115725" name="Text Box 7"/>
              <p:cNvSpPr txBox="1">
                <a:spLocks noChangeArrowheads="1"/>
              </p:cNvSpPr>
              <p:nvPr/>
            </p:nvSpPr>
            <p:spPr bwMode="auto">
              <a:xfrm>
                <a:off x="1701" y="1205"/>
                <a:ext cx="771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400" b="1">
                    <a:solidFill>
                      <a:schemeClr val="tx1"/>
                    </a:solidFill>
                  </a:rPr>
                  <a:t>Strato anti-riflettente</a:t>
                </a:r>
              </a:p>
            </p:txBody>
          </p:sp>
          <p:sp>
            <p:nvSpPr>
              <p:cNvPr id="115726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627"/>
                <a:ext cx="8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400" b="1">
                    <a:solidFill>
                      <a:schemeClr val="tx1"/>
                    </a:solidFill>
                  </a:rPr>
                  <a:t>Silicio tipo n</a:t>
                </a:r>
              </a:p>
            </p:txBody>
          </p:sp>
          <p:sp>
            <p:nvSpPr>
              <p:cNvPr id="115727" name="Text Box 11"/>
              <p:cNvSpPr txBox="1">
                <a:spLocks noChangeArrowheads="1"/>
              </p:cNvSpPr>
              <p:nvPr/>
            </p:nvSpPr>
            <p:spPr bwMode="auto">
              <a:xfrm>
                <a:off x="1701" y="1923"/>
                <a:ext cx="8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400" b="1">
                    <a:solidFill>
                      <a:schemeClr val="tx1"/>
                    </a:solidFill>
                  </a:rPr>
                  <a:t>Silicio tipo p</a:t>
                </a:r>
              </a:p>
            </p:txBody>
          </p:sp>
        </p:grpSp>
        <p:sp>
          <p:nvSpPr>
            <p:cNvPr id="115723" name="Text Box 21"/>
            <p:cNvSpPr txBox="1">
              <a:spLocks noChangeArrowheads="1"/>
            </p:cNvSpPr>
            <p:nvPr/>
          </p:nvSpPr>
          <p:spPr bwMode="auto">
            <a:xfrm>
              <a:off x="4470" y="1426"/>
              <a:ext cx="59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400" b="1">
                  <a:solidFill>
                    <a:schemeClr val="tx1"/>
                  </a:solidFill>
                </a:rPr>
                <a:t>External load</a:t>
              </a:r>
            </a:p>
          </p:txBody>
        </p:sp>
        <p:sp>
          <p:nvSpPr>
            <p:cNvPr id="115724" name="Freeform 23"/>
            <p:cNvSpPr>
              <a:spLocks/>
            </p:cNvSpPr>
            <p:nvPr/>
          </p:nvSpPr>
          <p:spPr bwMode="auto">
            <a:xfrm>
              <a:off x="4548" y="1736"/>
              <a:ext cx="226" cy="46"/>
            </a:xfrm>
            <a:custGeom>
              <a:avLst/>
              <a:gdLst>
                <a:gd name="T0" fmla="*/ 0 w 226"/>
                <a:gd name="T1" fmla="*/ 0 h 91"/>
                <a:gd name="T2" fmla="*/ 0 w 226"/>
                <a:gd name="T3" fmla="*/ 1 h 91"/>
                <a:gd name="T4" fmla="*/ 226 w 226"/>
                <a:gd name="T5" fmla="*/ 1 h 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" h="91">
                  <a:moveTo>
                    <a:pt x="0" y="0"/>
                  </a:moveTo>
                  <a:lnTo>
                    <a:pt x="0" y="91"/>
                  </a:lnTo>
                  <a:lnTo>
                    <a:pt x="226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5719" name="Text Box 4"/>
          <p:cNvSpPr txBox="1">
            <a:spLocks noChangeArrowheads="1"/>
          </p:cNvSpPr>
          <p:nvPr/>
        </p:nvSpPr>
        <p:spPr bwMode="auto">
          <a:xfrm>
            <a:off x="318913" y="5532681"/>
            <a:ext cx="86410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100" dirty="0">
                <a:solidFill>
                  <a:schemeClr val="tx1"/>
                </a:solidFill>
              </a:rPr>
              <a:t>La conversione fotovoltaica dell’ energia solare si basa sull’assorbimento di luce e sulla separazione di carica in giunzioni p-n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48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45762B-4980-483D-BF80-03E127DA1A15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Lo spettro solare</a:t>
            </a:r>
          </a:p>
        </p:txBody>
      </p:sp>
      <p:pic>
        <p:nvPicPr>
          <p:cNvPr id="29702" name="Picture 5" descr="solar_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/>
          <a:stretch>
            <a:fillRect/>
          </a:stretch>
        </p:blipFill>
        <p:spPr bwMode="auto">
          <a:xfrm>
            <a:off x="1116013" y="1450975"/>
            <a:ext cx="63531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Hot_metal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4" t="14455" r="19197" b="21878"/>
          <a:stretch>
            <a:fillRect/>
          </a:stretch>
        </p:blipFill>
        <p:spPr bwMode="auto">
          <a:xfrm>
            <a:off x="7380288" y="260350"/>
            <a:ext cx="1511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s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525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3850" y="5734050"/>
            <a:ext cx="8351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La radiazione elettromagnetica emessa dal Sole ha lo spettro simile a quello di un </a:t>
            </a:r>
            <a:r>
              <a:rPr lang="it-IT" altLang="it-IT" sz="2000" b="1" i="1">
                <a:solidFill>
                  <a:schemeClr val="tx1"/>
                </a:solidFill>
              </a:rPr>
              <a:t>corpo nero</a:t>
            </a:r>
            <a:r>
              <a:rPr lang="it-IT" altLang="it-IT" sz="2000">
                <a:solidFill>
                  <a:schemeClr val="tx1"/>
                </a:solidFill>
              </a:rPr>
              <a:t> alla temperatura T=5800 K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49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6425B2-6418-48D0-B1D8-11B474E34C3D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323850" y="1450975"/>
            <a:ext cx="2341563" cy="21669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3558" name="Freeform 9"/>
          <p:cNvSpPr>
            <a:spLocks/>
          </p:cNvSpPr>
          <p:nvPr/>
        </p:nvSpPr>
        <p:spPr bwMode="auto">
          <a:xfrm>
            <a:off x="1444625" y="2979738"/>
            <a:ext cx="14288" cy="347662"/>
          </a:xfrm>
          <a:custGeom>
            <a:avLst/>
            <a:gdLst>
              <a:gd name="T0" fmla="*/ 2147483646 w 10"/>
              <a:gd name="T1" fmla="*/ 2147483646 h 238"/>
              <a:gd name="T2" fmla="*/ 0 w 10"/>
              <a:gd name="T3" fmla="*/ 0 h 2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" h="238">
                <a:moveTo>
                  <a:pt x="10" y="238"/>
                </a:moveTo>
                <a:cubicBezTo>
                  <a:pt x="5" y="136"/>
                  <a:pt x="0" y="35"/>
                  <a:pt x="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8906" name="Freeform 10"/>
          <p:cNvSpPr>
            <a:spLocks/>
          </p:cNvSpPr>
          <p:nvPr/>
        </p:nvSpPr>
        <p:spPr bwMode="auto">
          <a:xfrm>
            <a:off x="942975" y="3111500"/>
            <a:ext cx="989013" cy="1730375"/>
          </a:xfrm>
          <a:custGeom>
            <a:avLst/>
            <a:gdLst>
              <a:gd name="T0" fmla="*/ 24 w 675"/>
              <a:gd name="T1" fmla="*/ 1132 h 1181"/>
              <a:gd name="T2" fmla="*/ 64 w 675"/>
              <a:gd name="T3" fmla="*/ 595 h 1181"/>
              <a:gd name="T4" fmla="*/ 24 w 675"/>
              <a:gd name="T5" fmla="*/ 129 h 1181"/>
              <a:gd name="T6" fmla="*/ 54 w 675"/>
              <a:gd name="T7" fmla="*/ 0 h 1181"/>
              <a:gd name="T8" fmla="*/ 133 w 675"/>
              <a:gd name="T9" fmla="*/ 39 h 1181"/>
              <a:gd name="T10" fmla="*/ 153 w 675"/>
              <a:gd name="T11" fmla="*/ 79 h 1181"/>
              <a:gd name="T12" fmla="*/ 242 w 675"/>
              <a:gd name="T13" fmla="*/ 129 h 1181"/>
              <a:gd name="T14" fmla="*/ 540 w 675"/>
              <a:gd name="T15" fmla="*/ 218 h 1181"/>
              <a:gd name="T16" fmla="*/ 550 w 675"/>
              <a:gd name="T17" fmla="*/ 248 h 1181"/>
              <a:gd name="T18" fmla="*/ 570 w 675"/>
              <a:gd name="T19" fmla="*/ 278 h 1181"/>
              <a:gd name="T20" fmla="*/ 600 w 675"/>
              <a:gd name="T21" fmla="*/ 446 h 1181"/>
              <a:gd name="T22" fmla="*/ 620 w 675"/>
              <a:gd name="T23" fmla="*/ 486 h 1181"/>
              <a:gd name="T24" fmla="*/ 649 w 675"/>
              <a:gd name="T25" fmla="*/ 576 h 1181"/>
              <a:gd name="T26" fmla="*/ 669 w 675"/>
              <a:gd name="T27" fmla="*/ 635 h 1181"/>
              <a:gd name="T28" fmla="*/ 600 w 675"/>
              <a:gd name="T29" fmla="*/ 754 h 1181"/>
              <a:gd name="T30" fmla="*/ 580 w 675"/>
              <a:gd name="T31" fmla="*/ 1112 h 1181"/>
              <a:gd name="T32" fmla="*/ 520 w 675"/>
              <a:gd name="T33" fmla="*/ 1161 h 1181"/>
              <a:gd name="T34" fmla="*/ 461 w 675"/>
              <a:gd name="T35" fmla="*/ 1181 h 1181"/>
              <a:gd name="T36" fmla="*/ 93 w 675"/>
              <a:gd name="T37" fmla="*/ 1171 h 1181"/>
              <a:gd name="T38" fmla="*/ 24 w 675"/>
              <a:gd name="T39" fmla="*/ 1132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5" h="1181">
                <a:moveTo>
                  <a:pt x="24" y="1132"/>
                </a:moveTo>
                <a:cubicBezTo>
                  <a:pt x="81" y="1047"/>
                  <a:pt x="57" y="727"/>
                  <a:pt x="64" y="595"/>
                </a:cubicBezTo>
                <a:cubicBezTo>
                  <a:pt x="60" y="437"/>
                  <a:pt x="116" y="262"/>
                  <a:pt x="24" y="129"/>
                </a:cubicBezTo>
                <a:cubicBezTo>
                  <a:pt x="5" y="72"/>
                  <a:pt x="0" y="34"/>
                  <a:pt x="54" y="0"/>
                </a:cubicBezTo>
                <a:cubicBezTo>
                  <a:pt x="91" y="9"/>
                  <a:pt x="105" y="6"/>
                  <a:pt x="133" y="39"/>
                </a:cubicBezTo>
                <a:cubicBezTo>
                  <a:pt x="143" y="50"/>
                  <a:pt x="143" y="68"/>
                  <a:pt x="153" y="79"/>
                </a:cubicBezTo>
                <a:cubicBezTo>
                  <a:pt x="169" y="98"/>
                  <a:pt x="220" y="118"/>
                  <a:pt x="242" y="129"/>
                </a:cubicBezTo>
                <a:cubicBezTo>
                  <a:pt x="335" y="175"/>
                  <a:pt x="446" y="171"/>
                  <a:pt x="540" y="218"/>
                </a:cubicBezTo>
                <a:cubicBezTo>
                  <a:pt x="543" y="228"/>
                  <a:pt x="545" y="239"/>
                  <a:pt x="550" y="248"/>
                </a:cubicBezTo>
                <a:cubicBezTo>
                  <a:pt x="555" y="259"/>
                  <a:pt x="566" y="267"/>
                  <a:pt x="570" y="278"/>
                </a:cubicBezTo>
                <a:cubicBezTo>
                  <a:pt x="588" y="331"/>
                  <a:pt x="585" y="393"/>
                  <a:pt x="600" y="446"/>
                </a:cubicBezTo>
                <a:cubicBezTo>
                  <a:pt x="604" y="460"/>
                  <a:pt x="614" y="472"/>
                  <a:pt x="620" y="486"/>
                </a:cubicBezTo>
                <a:cubicBezTo>
                  <a:pt x="637" y="528"/>
                  <a:pt x="637" y="539"/>
                  <a:pt x="649" y="576"/>
                </a:cubicBezTo>
                <a:cubicBezTo>
                  <a:pt x="655" y="596"/>
                  <a:pt x="669" y="635"/>
                  <a:pt x="669" y="635"/>
                </a:cubicBezTo>
                <a:cubicBezTo>
                  <a:pt x="659" y="715"/>
                  <a:pt x="675" y="735"/>
                  <a:pt x="600" y="754"/>
                </a:cubicBezTo>
                <a:cubicBezTo>
                  <a:pt x="553" y="895"/>
                  <a:pt x="614" y="701"/>
                  <a:pt x="580" y="1112"/>
                </a:cubicBezTo>
                <a:cubicBezTo>
                  <a:pt x="578" y="1141"/>
                  <a:pt x="539" y="1153"/>
                  <a:pt x="520" y="1161"/>
                </a:cubicBezTo>
                <a:cubicBezTo>
                  <a:pt x="501" y="1169"/>
                  <a:pt x="461" y="1181"/>
                  <a:pt x="461" y="1181"/>
                </a:cubicBezTo>
                <a:cubicBezTo>
                  <a:pt x="338" y="1178"/>
                  <a:pt x="216" y="1177"/>
                  <a:pt x="93" y="1171"/>
                </a:cubicBezTo>
                <a:cubicBezTo>
                  <a:pt x="65" y="1170"/>
                  <a:pt x="24" y="1162"/>
                  <a:pt x="24" y="113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23560" name="Oval 11"/>
          <p:cNvSpPr>
            <a:spLocks noChangeArrowheads="1"/>
          </p:cNvSpPr>
          <p:nvPr/>
        </p:nvSpPr>
        <p:spPr bwMode="auto">
          <a:xfrm>
            <a:off x="1328738" y="3094038"/>
            <a:ext cx="246062" cy="1746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08908" name="AutoShape 12"/>
          <p:cNvSpPr>
            <a:spLocks noChangeArrowheads="1"/>
          </p:cNvSpPr>
          <p:nvPr/>
        </p:nvSpPr>
        <p:spPr bwMode="auto">
          <a:xfrm rot="10800000">
            <a:off x="1254125" y="1654175"/>
            <a:ext cx="406400" cy="15716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39000"/>
                </a:scheme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23562" name="Oval 14"/>
          <p:cNvSpPr>
            <a:spLocks noChangeArrowheads="1"/>
          </p:cNvSpPr>
          <p:nvPr/>
        </p:nvSpPr>
        <p:spPr bwMode="auto">
          <a:xfrm>
            <a:off x="3668713" y="2479675"/>
            <a:ext cx="158750" cy="1762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3563" name="AutoShape 15"/>
          <p:cNvSpPr>
            <a:spLocks noChangeArrowheads="1"/>
          </p:cNvSpPr>
          <p:nvPr/>
        </p:nvSpPr>
        <p:spPr bwMode="auto">
          <a:xfrm rot="-2049982">
            <a:off x="4060825" y="3678238"/>
            <a:ext cx="481013" cy="1528762"/>
          </a:xfrm>
          <a:prstGeom prst="can">
            <a:avLst>
              <a:gd name="adj" fmla="val 3107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3564" name="Oval 16"/>
          <p:cNvSpPr>
            <a:spLocks noChangeArrowheads="1"/>
          </p:cNvSpPr>
          <p:nvPr/>
        </p:nvSpPr>
        <p:spPr bwMode="auto">
          <a:xfrm>
            <a:off x="3395663" y="2949575"/>
            <a:ext cx="160337" cy="17621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3565" name="Oval 17"/>
          <p:cNvSpPr>
            <a:spLocks noChangeArrowheads="1"/>
          </p:cNvSpPr>
          <p:nvPr/>
        </p:nvSpPr>
        <p:spPr bwMode="auto">
          <a:xfrm>
            <a:off x="3636963" y="3440113"/>
            <a:ext cx="160337" cy="17621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3566" name="Freeform 18"/>
          <p:cNvSpPr>
            <a:spLocks/>
          </p:cNvSpPr>
          <p:nvPr/>
        </p:nvSpPr>
        <p:spPr bwMode="auto">
          <a:xfrm>
            <a:off x="2260600" y="2454275"/>
            <a:ext cx="1470025" cy="312738"/>
          </a:xfrm>
          <a:custGeom>
            <a:avLst/>
            <a:gdLst>
              <a:gd name="T0" fmla="*/ 0 w 1420"/>
              <a:gd name="T1" fmla="*/ 2147483646 h 214"/>
              <a:gd name="T2" fmla="*/ 2147483646 w 1420"/>
              <a:gd name="T3" fmla="*/ 2147483646 h 214"/>
              <a:gd name="T4" fmla="*/ 2147483646 w 1420"/>
              <a:gd name="T5" fmla="*/ 2147483646 h 214"/>
              <a:gd name="T6" fmla="*/ 2147483646 w 1420"/>
              <a:gd name="T7" fmla="*/ 2147483646 h 214"/>
              <a:gd name="T8" fmla="*/ 2147483646 w 1420"/>
              <a:gd name="T9" fmla="*/ 2147483646 h 214"/>
              <a:gd name="T10" fmla="*/ 2147483646 w 1420"/>
              <a:gd name="T11" fmla="*/ 2147483646 h 214"/>
              <a:gd name="T12" fmla="*/ 2147483646 w 1420"/>
              <a:gd name="T13" fmla="*/ 2147483646 h 214"/>
              <a:gd name="T14" fmla="*/ 2147483646 w 1420"/>
              <a:gd name="T15" fmla="*/ 2147483646 h 214"/>
              <a:gd name="T16" fmla="*/ 2147483646 w 1420"/>
              <a:gd name="T17" fmla="*/ 2147483646 h 214"/>
              <a:gd name="T18" fmla="*/ 2147483646 w 1420"/>
              <a:gd name="T19" fmla="*/ 2147483646 h 214"/>
              <a:gd name="T20" fmla="*/ 2147483646 w 1420"/>
              <a:gd name="T21" fmla="*/ 2147483646 h 214"/>
              <a:gd name="T22" fmla="*/ 2147483646 w 1420"/>
              <a:gd name="T23" fmla="*/ 2147483646 h 2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20" h="214">
                <a:moveTo>
                  <a:pt x="0" y="181"/>
                </a:moveTo>
                <a:cubicBezTo>
                  <a:pt x="49" y="94"/>
                  <a:pt x="99" y="7"/>
                  <a:pt x="149" y="12"/>
                </a:cubicBezTo>
                <a:cubicBezTo>
                  <a:pt x="199" y="17"/>
                  <a:pt x="250" y="211"/>
                  <a:pt x="298" y="211"/>
                </a:cubicBezTo>
                <a:cubicBezTo>
                  <a:pt x="346" y="211"/>
                  <a:pt x="391" y="12"/>
                  <a:pt x="437" y="12"/>
                </a:cubicBezTo>
                <a:cubicBezTo>
                  <a:pt x="483" y="12"/>
                  <a:pt x="531" y="209"/>
                  <a:pt x="576" y="211"/>
                </a:cubicBezTo>
                <a:cubicBezTo>
                  <a:pt x="621" y="213"/>
                  <a:pt x="662" y="22"/>
                  <a:pt x="705" y="22"/>
                </a:cubicBezTo>
                <a:cubicBezTo>
                  <a:pt x="748" y="22"/>
                  <a:pt x="791" y="214"/>
                  <a:pt x="834" y="211"/>
                </a:cubicBezTo>
                <a:cubicBezTo>
                  <a:pt x="877" y="208"/>
                  <a:pt x="923" y="2"/>
                  <a:pt x="963" y="2"/>
                </a:cubicBezTo>
                <a:cubicBezTo>
                  <a:pt x="1003" y="2"/>
                  <a:pt x="1032" y="211"/>
                  <a:pt x="1073" y="211"/>
                </a:cubicBezTo>
                <a:cubicBezTo>
                  <a:pt x="1114" y="211"/>
                  <a:pt x="1172" y="4"/>
                  <a:pt x="1212" y="2"/>
                </a:cubicBezTo>
                <a:cubicBezTo>
                  <a:pt x="1252" y="0"/>
                  <a:pt x="1276" y="196"/>
                  <a:pt x="1311" y="201"/>
                </a:cubicBezTo>
                <a:cubicBezTo>
                  <a:pt x="1346" y="206"/>
                  <a:pt x="1383" y="119"/>
                  <a:pt x="1420" y="3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7" name="Freeform 19"/>
          <p:cNvSpPr>
            <a:spLocks/>
          </p:cNvSpPr>
          <p:nvPr/>
        </p:nvSpPr>
        <p:spPr bwMode="auto">
          <a:xfrm>
            <a:off x="2066925" y="2914650"/>
            <a:ext cx="1366838" cy="328613"/>
          </a:xfrm>
          <a:custGeom>
            <a:avLst/>
            <a:gdLst>
              <a:gd name="T0" fmla="*/ 0 w 1420"/>
              <a:gd name="T1" fmla="*/ 2147483646 h 214"/>
              <a:gd name="T2" fmla="*/ 2147483646 w 1420"/>
              <a:gd name="T3" fmla="*/ 2147483646 h 214"/>
              <a:gd name="T4" fmla="*/ 2147483646 w 1420"/>
              <a:gd name="T5" fmla="*/ 2147483646 h 214"/>
              <a:gd name="T6" fmla="*/ 2147483646 w 1420"/>
              <a:gd name="T7" fmla="*/ 2147483646 h 214"/>
              <a:gd name="T8" fmla="*/ 2147483646 w 1420"/>
              <a:gd name="T9" fmla="*/ 2147483646 h 214"/>
              <a:gd name="T10" fmla="*/ 2147483646 w 1420"/>
              <a:gd name="T11" fmla="*/ 2147483646 h 214"/>
              <a:gd name="T12" fmla="*/ 2147483646 w 1420"/>
              <a:gd name="T13" fmla="*/ 2147483646 h 214"/>
              <a:gd name="T14" fmla="*/ 2147483646 w 1420"/>
              <a:gd name="T15" fmla="*/ 2147483646 h 214"/>
              <a:gd name="T16" fmla="*/ 2147483646 w 1420"/>
              <a:gd name="T17" fmla="*/ 2147483646 h 214"/>
              <a:gd name="T18" fmla="*/ 2147483646 w 1420"/>
              <a:gd name="T19" fmla="*/ 2147483646 h 214"/>
              <a:gd name="T20" fmla="*/ 2147483646 w 1420"/>
              <a:gd name="T21" fmla="*/ 2147483646 h 214"/>
              <a:gd name="T22" fmla="*/ 2147483646 w 1420"/>
              <a:gd name="T23" fmla="*/ 2147483646 h 2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20" h="214">
                <a:moveTo>
                  <a:pt x="0" y="181"/>
                </a:moveTo>
                <a:cubicBezTo>
                  <a:pt x="49" y="94"/>
                  <a:pt x="99" y="7"/>
                  <a:pt x="149" y="12"/>
                </a:cubicBezTo>
                <a:cubicBezTo>
                  <a:pt x="199" y="17"/>
                  <a:pt x="250" y="211"/>
                  <a:pt x="298" y="211"/>
                </a:cubicBezTo>
                <a:cubicBezTo>
                  <a:pt x="346" y="211"/>
                  <a:pt x="391" y="12"/>
                  <a:pt x="437" y="12"/>
                </a:cubicBezTo>
                <a:cubicBezTo>
                  <a:pt x="483" y="12"/>
                  <a:pt x="531" y="209"/>
                  <a:pt x="576" y="211"/>
                </a:cubicBezTo>
                <a:cubicBezTo>
                  <a:pt x="621" y="213"/>
                  <a:pt x="662" y="22"/>
                  <a:pt x="705" y="22"/>
                </a:cubicBezTo>
                <a:cubicBezTo>
                  <a:pt x="748" y="22"/>
                  <a:pt x="791" y="214"/>
                  <a:pt x="834" y="211"/>
                </a:cubicBezTo>
                <a:cubicBezTo>
                  <a:pt x="877" y="208"/>
                  <a:pt x="923" y="2"/>
                  <a:pt x="963" y="2"/>
                </a:cubicBezTo>
                <a:cubicBezTo>
                  <a:pt x="1003" y="2"/>
                  <a:pt x="1032" y="211"/>
                  <a:pt x="1073" y="211"/>
                </a:cubicBezTo>
                <a:cubicBezTo>
                  <a:pt x="1114" y="211"/>
                  <a:pt x="1172" y="4"/>
                  <a:pt x="1212" y="2"/>
                </a:cubicBezTo>
                <a:cubicBezTo>
                  <a:pt x="1252" y="0"/>
                  <a:pt x="1276" y="196"/>
                  <a:pt x="1311" y="201"/>
                </a:cubicBezTo>
                <a:cubicBezTo>
                  <a:pt x="1346" y="206"/>
                  <a:pt x="1383" y="119"/>
                  <a:pt x="1420" y="3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Freeform 20"/>
          <p:cNvSpPr>
            <a:spLocks/>
          </p:cNvSpPr>
          <p:nvPr/>
        </p:nvSpPr>
        <p:spPr bwMode="auto">
          <a:xfrm>
            <a:off x="2328863" y="3408363"/>
            <a:ext cx="1338262" cy="227012"/>
          </a:xfrm>
          <a:custGeom>
            <a:avLst/>
            <a:gdLst>
              <a:gd name="T0" fmla="*/ 0 w 1420"/>
              <a:gd name="T1" fmla="*/ 2147483646 h 214"/>
              <a:gd name="T2" fmla="*/ 2147483646 w 1420"/>
              <a:gd name="T3" fmla="*/ 2147483646 h 214"/>
              <a:gd name="T4" fmla="*/ 2147483646 w 1420"/>
              <a:gd name="T5" fmla="*/ 2147483646 h 214"/>
              <a:gd name="T6" fmla="*/ 2147483646 w 1420"/>
              <a:gd name="T7" fmla="*/ 2147483646 h 214"/>
              <a:gd name="T8" fmla="*/ 2147483646 w 1420"/>
              <a:gd name="T9" fmla="*/ 2147483646 h 214"/>
              <a:gd name="T10" fmla="*/ 2147483646 w 1420"/>
              <a:gd name="T11" fmla="*/ 2147483646 h 214"/>
              <a:gd name="T12" fmla="*/ 2147483646 w 1420"/>
              <a:gd name="T13" fmla="*/ 2147483646 h 214"/>
              <a:gd name="T14" fmla="*/ 2147483646 w 1420"/>
              <a:gd name="T15" fmla="*/ 2147483646 h 214"/>
              <a:gd name="T16" fmla="*/ 2147483646 w 1420"/>
              <a:gd name="T17" fmla="*/ 2147483646 h 214"/>
              <a:gd name="T18" fmla="*/ 2147483646 w 1420"/>
              <a:gd name="T19" fmla="*/ 2147483646 h 214"/>
              <a:gd name="T20" fmla="*/ 2147483646 w 1420"/>
              <a:gd name="T21" fmla="*/ 2147483646 h 214"/>
              <a:gd name="T22" fmla="*/ 2147483646 w 1420"/>
              <a:gd name="T23" fmla="*/ 2147483646 h 2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20" h="214">
                <a:moveTo>
                  <a:pt x="0" y="181"/>
                </a:moveTo>
                <a:cubicBezTo>
                  <a:pt x="49" y="94"/>
                  <a:pt x="99" y="7"/>
                  <a:pt x="149" y="12"/>
                </a:cubicBezTo>
                <a:cubicBezTo>
                  <a:pt x="199" y="17"/>
                  <a:pt x="250" y="211"/>
                  <a:pt x="298" y="211"/>
                </a:cubicBezTo>
                <a:cubicBezTo>
                  <a:pt x="346" y="211"/>
                  <a:pt x="391" y="12"/>
                  <a:pt x="437" y="12"/>
                </a:cubicBezTo>
                <a:cubicBezTo>
                  <a:pt x="483" y="12"/>
                  <a:pt x="531" y="209"/>
                  <a:pt x="576" y="211"/>
                </a:cubicBezTo>
                <a:cubicBezTo>
                  <a:pt x="621" y="213"/>
                  <a:pt x="662" y="22"/>
                  <a:pt x="705" y="22"/>
                </a:cubicBezTo>
                <a:cubicBezTo>
                  <a:pt x="748" y="22"/>
                  <a:pt x="791" y="214"/>
                  <a:pt x="834" y="211"/>
                </a:cubicBezTo>
                <a:cubicBezTo>
                  <a:pt x="877" y="208"/>
                  <a:pt x="923" y="2"/>
                  <a:pt x="963" y="2"/>
                </a:cubicBezTo>
                <a:cubicBezTo>
                  <a:pt x="1003" y="2"/>
                  <a:pt x="1032" y="211"/>
                  <a:pt x="1073" y="211"/>
                </a:cubicBezTo>
                <a:cubicBezTo>
                  <a:pt x="1114" y="211"/>
                  <a:pt x="1172" y="4"/>
                  <a:pt x="1212" y="2"/>
                </a:cubicBezTo>
                <a:cubicBezTo>
                  <a:pt x="1252" y="0"/>
                  <a:pt x="1276" y="196"/>
                  <a:pt x="1311" y="201"/>
                </a:cubicBezTo>
                <a:cubicBezTo>
                  <a:pt x="1346" y="206"/>
                  <a:pt x="1383" y="119"/>
                  <a:pt x="1420" y="32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9" name="AutoShape 21"/>
          <p:cNvSpPr>
            <a:spLocks noChangeArrowheads="1"/>
          </p:cNvSpPr>
          <p:nvPr/>
        </p:nvSpPr>
        <p:spPr bwMode="auto">
          <a:xfrm>
            <a:off x="2041525" y="1873250"/>
            <a:ext cx="2343150" cy="22272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46" y="10800"/>
                </a:moveTo>
                <a:cubicBezTo>
                  <a:pt x="1346" y="16021"/>
                  <a:pt x="5579" y="20254"/>
                  <a:pt x="10800" y="20254"/>
                </a:cubicBezTo>
                <a:cubicBezTo>
                  <a:pt x="16021" y="20254"/>
                  <a:pt x="20254" y="16021"/>
                  <a:pt x="20254" y="10800"/>
                </a:cubicBezTo>
                <a:cubicBezTo>
                  <a:pt x="20254" y="5579"/>
                  <a:pt x="16021" y="1346"/>
                  <a:pt x="10800" y="1346"/>
                </a:cubicBezTo>
                <a:cubicBezTo>
                  <a:pt x="5579" y="1346"/>
                  <a:pt x="1346" y="5579"/>
                  <a:pt x="1346" y="10800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Text Box 22"/>
          <p:cNvSpPr txBox="1">
            <a:spLocks noChangeArrowheads="1"/>
          </p:cNvSpPr>
          <p:nvPr/>
        </p:nvSpPr>
        <p:spPr bwMode="auto">
          <a:xfrm>
            <a:off x="4572000" y="1763713"/>
            <a:ext cx="417671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quanto di energia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elettromagnetica (fotone):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40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E = h</a:t>
            </a:r>
            <a:r>
              <a:rPr lang="it-IT" altLang="it-IT" sz="24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=</a:t>
            </a:r>
            <a:r>
              <a:rPr lang="it-IT" altLang="it-IT" sz="2400">
                <a:solidFill>
                  <a:schemeClr val="tx1"/>
                </a:solidFill>
                <a:sym typeface="Symbol" panose="05050102010706020507" pitchFamily="18" charset="2"/>
              </a:rPr>
              <a:t>hc</a:t>
            </a:r>
            <a:r>
              <a:rPr lang="it-IT" altLang="it-IT" sz="240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/l</a:t>
            </a:r>
            <a:endParaRPr lang="it-IT" altLang="it-IT" sz="240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23571" name="Text Box 24"/>
          <p:cNvSpPr txBox="1">
            <a:spLocks noChangeArrowheads="1"/>
          </p:cNvSpPr>
          <p:nvPr/>
        </p:nvSpPr>
        <p:spPr bwMode="auto">
          <a:xfrm>
            <a:off x="4859338" y="3886200"/>
            <a:ext cx="38893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399" tIns="42200" rIns="84399" bIns="42200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anche la luce (così come la materia) è onda/particella!</a:t>
            </a:r>
          </a:p>
        </p:txBody>
      </p:sp>
      <p:sp>
        <p:nvSpPr>
          <p:cNvPr id="23572" name="AutoShape 25"/>
          <p:cNvSpPr>
            <a:spLocks noChangeArrowheads="1"/>
          </p:cNvSpPr>
          <p:nvPr/>
        </p:nvSpPr>
        <p:spPr bwMode="auto">
          <a:xfrm rot="5400000">
            <a:off x="6472238" y="3186113"/>
            <a:ext cx="584200" cy="495300"/>
          </a:xfrm>
          <a:prstGeom prst="rightArrow">
            <a:avLst>
              <a:gd name="adj1" fmla="val 50000"/>
              <a:gd name="adj2" fmla="val 29487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23573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Quantizzazione dell’energia</a:t>
            </a:r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360363" y="981075"/>
            <a:ext cx="867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L’energia viene emessa, trasportata ed assorbita in “pacchetti” detti </a:t>
            </a:r>
            <a:r>
              <a:rPr lang="it-IT" altLang="it-IT" sz="2000" b="1" i="1">
                <a:solidFill>
                  <a:schemeClr val="tx1"/>
                </a:solidFill>
              </a:rPr>
              <a:t>quanti</a:t>
            </a:r>
          </a:p>
        </p:txBody>
      </p:sp>
      <p:sp>
        <p:nvSpPr>
          <p:cNvPr id="23575" name="Rectangle 29"/>
          <p:cNvSpPr>
            <a:spLocks noChangeArrowheads="1"/>
          </p:cNvSpPr>
          <p:nvPr/>
        </p:nvSpPr>
        <p:spPr bwMode="auto">
          <a:xfrm>
            <a:off x="539750" y="5300663"/>
            <a:ext cx="7920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La </a:t>
            </a:r>
            <a:r>
              <a:rPr lang="it-IT" altLang="it-IT" sz="2000" b="1" i="1">
                <a:solidFill>
                  <a:schemeClr val="tx1"/>
                </a:solidFill>
              </a:rPr>
              <a:t>radiazione elettromagnetica</a:t>
            </a:r>
            <a:r>
              <a:rPr lang="it-IT" altLang="it-IT" sz="2000">
                <a:solidFill>
                  <a:schemeClr val="tx1"/>
                </a:solidFill>
              </a:rPr>
              <a:t> ha simultaneamente natura 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>
                <a:solidFill>
                  <a:schemeClr val="tx1"/>
                </a:solidFill>
              </a:rPr>
              <a:t>  ondulatoria: </a:t>
            </a:r>
            <a:r>
              <a:rPr lang="it-IT" altLang="it-IT" sz="2000" i="1">
                <a:solidFill>
                  <a:schemeClr val="tx1"/>
                </a:solidFill>
              </a:rPr>
              <a:t>onde elettromagnetiche</a:t>
            </a:r>
            <a:r>
              <a:rPr lang="it-IT" altLang="it-IT" sz="2000">
                <a:solidFill>
                  <a:schemeClr val="tx1"/>
                </a:solidFill>
              </a:rPr>
              <a:t> (interferenza, diffrazione, …)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2000">
                <a:solidFill>
                  <a:schemeClr val="tx1"/>
                </a:solidFill>
              </a:rPr>
              <a:t>  corpuscolare: </a:t>
            </a:r>
            <a:r>
              <a:rPr lang="it-IT" altLang="it-IT" sz="2000" i="1">
                <a:solidFill>
                  <a:schemeClr val="tx1"/>
                </a:solidFill>
              </a:rPr>
              <a:t>fotoni</a:t>
            </a:r>
            <a:r>
              <a:rPr lang="it-IT" altLang="it-IT" sz="2000">
                <a:solidFill>
                  <a:schemeClr val="tx1"/>
                </a:solidFill>
              </a:rPr>
              <a:t> (effetto fotoelettrico, gap di energia, …)</a:t>
            </a:r>
            <a:endParaRPr lang="en-US" altLang="it-IT" sz="200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A707F6-8636-4FBE-BDAA-7083AAC8F245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Irraggiamento solare annuo (Italia)</a:t>
            </a:r>
          </a:p>
        </p:txBody>
      </p:sp>
      <p:pic>
        <p:nvPicPr>
          <p:cNvPr id="31750" name="Picture 5" descr="solar_irradiance_ita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6385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solar_irradiance_it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5" t="25092" r="9964" b="53424"/>
          <a:stretch>
            <a:fillRect/>
          </a:stretch>
        </p:blipFill>
        <p:spPr bwMode="auto">
          <a:xfrm>
            <a:off x="3348038" y="1125538"/>
            <a:ext cx="13573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 descr="solar_irradiance_it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3087" r="5402" b="87061"/>
          <a:stretch>
            <a:fillRect/>
          </a:stretch>
        </p:blipFill>
        <p:spPr bwMode="auto">
          <a:xfrm>
            <a:off x="468313" y="1125538"/>
            <a:ext cx="28082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" descr="solar_irradiance_it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89505" r="67897" b="877"/>
          <a:stretch>
            <a:fillRect/>
          </a:stretch>
        </p:blipFill>
        <p:spPr bwMode="auto">
          <a:xfrm>
            <a:off x="215900" y="2636838"/>
            <a:ext cx="3419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468313" y="4797425"/>
            <a:ext cx="3887787" cy="13223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Milano:		1376 kWh/m</a:t>
            </a:r>
            <a:r>
              <a:rPr lang="it-IT" altLang="it-IT" sz="2000" baseline="30000">
                <a:solidFill>
                  <a:schemeClr val="tx1"/>
                </a:solidFill>
              </a:rPr>
              <a:t>2</a:t>
            </a:r>
            <a:r>
              <a:rPr lang="it-IT" altLang="it-IT" sz="2000">
                <a:solidFill>
                  <a:schemeClr val="tx1"/>
                </a:solidFill>
              </a:rPr>
              <a:t>/y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Roma:		1522 kWh/m</a:t>
            </a:r>
            <a:r>
              <a:rPr lang="it-IT" altLang="it-IT" sz="2000" baseline="30000">
                <a:solidFill>
                  <a:schemeClr val="tx1"/>
                </a:solidFill>
              </a:rPr>
              <a:t>2</a:t>
            </a:r>
            <a:r>
              <a:rPr lang="it-IT" altLang="it-IT" sz="2000">
                <a:solidFill>
                  <a:schemeClr val="tx1"/>
                </a:solidFill>
              </a:rPr>
              <a:t>/y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</a:rPr>
              <a:t>Trapani:	1639 kWh/m</a:t>
            </a:r>
            <a:r>
              <a:rPr lang="it-IT" altLang="it-IT" sz="2000" baseline="30000">
                <a:solidFill>
                  <a:schemeClr val="tx1"/>
                </a:solidFill>
              </a:rPr>
              <a:t>2</a:t>
            </a:r>
            <a:r>
              <a:rPr lang="it-IT" altLang="it-IT" sz="2000">
                <a:solidFill>
                  <a:schemeClr val="tx1"/>
                </a:solidFill>
              </a:rPr>
              <a:t>/y</a:t>
            </a:r>
          </a:p>
        </p:txBody>
      </p:sp>
      <p:sp>
        <p:nvSpPr>
          <p:cNvPr id="31755" name="Rectangle 8"/>
          <p:cNvSpPr>
            <a:spLocks noChangeArrowheads="1"/>
          </p:cNvSpPr>
          <p:nvPr/>
        </p:nvSpPr>
        <p:spPr bwMode="auto">
          <a:xfrm>
            <a:off x="4643438" y="5876925"/>
            <a:ext cx="424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EU: http://re.jrc.ec.europa.eu/pvgis/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50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L’unità di energia: il kilo-Watt-ora (kWh)</a:t>
            </a:r>
          </a:p>
        </p:txBody>
      </p:sp>
      <p:sp>
        <p:nvSpPr>
          <p:cNvPr id="140293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41052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/>
              <a:t>1 kWh=1000 Watt </a:t>
            </a:r>
            <a:r>
              <a:rPr lang="en-US" altLang="it-IT" sz="2000">
                <a:cs typeface="Arial" panose="020B0604020202020204" pitchFamily="34" charset="0"/>
              </a:rPr>
              <a:t>· 1 ora  =       = 1000 W · 3600 s=3.6·10</a:t>
            </a:r>
            <a:r>
              <a:rPr lang="en-US" altLang="it-IT" sz="2000" baseline="30000">
                <a:cs typeface="Arial" panose="020B0604020202020204" pitchFamily="34" charset="0"/>
              </a:rPr>
              <a:t>6 </a:t>
            </a:r>
            <a:r>
              <a:rPr lang="en-US" altLang="it-IT" sz="2000">
                <a:cs typeface="Arial" panose="020B0604020202020204" pitchFamily="34" charset="0"/>
              </a:rPr>
              <a:t>J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it-IT" sz="2000">
                <a:cs typeface="Arial" panose="020B0604020202020204" pitchFamily="34" charset="0"/>
              </a:rPr>
              <a:t>1 kWh=Energia necessaria per sollevare 367 kg di un dislivello di 1000 m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it-IT" sz="2000">
                <a:cs typeface="Arial" panose="020B0604020202020204" pitchFamily="34" charset="0"/>
              </a:rPr>
              <a:t>Un uomo di 70 kg, con uno zaino di 20 kg, che sale per 2000 m compie un lavoro pari a 0.5 kWh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395288" y="4149725"/>
            <a:ext cx="82804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1 kWh è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il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lavoro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che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può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compiere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un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uomo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robusto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, in due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giornate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lavorative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1 kWh vale </a:t>
            </a:r>
            <a:r>
              <a:rPr lang="en-US" altLang="it-IT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tantissimo</a:t>
            </a:r>
            <a:r>
              <a:rPr lang="en-US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endParaRPr lang="en-US" altLang="it-IT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1 kWh costa circa da </a:t>
            </a:r>
            <a:r>
              <a:rPr lang="en-US" altLang="it-IT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0.15 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€ </a:t>
            </a:r>
            <a:r>
              <a:rPr lang="en-US" altLang="it-IT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a 0.50 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€ (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prezzo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di </a:t>
            </a:r>
            <a:r>
              <a:rPr lang="en-US" altLang="it-IT" sz="20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vendita</a:t>
            </a:r>
            <a:r>
              <a:rPr lang="en-US" altLang="it-IT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, </a:t>
            </a:r>
            <a:r>
              <a:rPr lang="en-US" altLang="it-IT" sz="20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fasce</a:t>
            </a:r>
            <a:r>
              <a:rPr lang="en-US" altLang="it-IT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orarie</a:t>
            </a:r>
            <a:r>
              <a:rPr lang="en-US" altLang="it-IT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, con </a:t>
            </a:r>
            <a:r>
              <a:rPr lang="en-US" altLang="it-IT" sz="2000" dirty="0" err="1" smtClean="0">
                <a:solidFill>
                  <a:schemeClr val="accent2"/>
                </a:solidFill>
                <a:cs typeface="Arial" panose="020B0604020202020204" pitchFamily="34" charset="0"/>
              </a:rPr>
              <a:t>oneri</a:t>
            </a:r>
            <a:r>
              <a:rPr lang="en-US" altLang="it-IT" sz="2000" dirty="0" smtClean="0">
                <a:solidFill>
                  <a:schemeClr val="accent2"/>
                </a:solidFill>
                <a:cs typeface="Arial" panose="020B0604020202020204" pitchFamily="34" charset="0"/>
              </a:rPr>
              <a:t>) 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1 kWh costa </a:t>
            </a:r>
            <a:r>
              <a:rPr lang="en-US" altLang="it-IT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pochissimo</a:t>
            </a:r>
            <a:r>
              <a:rPr lang="en-US" alt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Il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consumo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medio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di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energia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elettrica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di un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italiano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è di 15 kWh/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</a:rPr>
              <a:t>giorno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pari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al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lavoro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sviluppato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in 30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giornate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t-IT" sz="2000" dirty="0" err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lavorative</a:t>
            </a:r>
            <a:r>
              <a:rPr lang="en-US" altLang="it-IT" sz="2000" dirty="0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!</a:t>
            </a:r>
            <a:endParaRPr lang="en-US" altLang="it-IT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40295" name="Picture 5" descr="man with heavy back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7"/>
          <a:stretch>
            <a:fillRect/>
          </a:stretch>
        </p:blipFill>
        <p:spPr bwMode="auto">
          <a:xfrm>
            <a:off x="4716463" y="1052513"/>
            <a:ext cx="1854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6" name="Picture 6" descr="montag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25538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7" name="Line 7"/>
          <p:cNvSpPr>
            <a:spLocks noChangeShapeType="1"/>
          </p:cNvSpPr>
          <p:nvPr/>
        </p:nvSpPr>
        <p:spPr bwMode="auto">
          <a:xfrm>
            <a:off x="6753225" y="1125538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0298" name="Line 8"/>
          <p:cNvSpPr>
            <a:spLocks noChangeShapeType="1"/>
          </p:cNvSpPr>
          <p:nvPr/>
        </p:nvSpPr>
        <p:spPr bwMode="auto">
          <a:xfrm rot="10800000">
            <a:off x="6753225" y="3117850"/>
            <a:ext cx="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0299" name="Text Box 9"/>
          <p:cNvSpPr txBox="1">
            <a:spLocks noChangeArrowheads="1"/>
          </p:cNvSpPr>
          <p:nvPr/>
        </p:nvSpPr>
        <p:spPr bwMode="auto">
          <a:xfrm>
            <a:off x="6651625" y="1573213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2000 m</a:t>
            </a:r>
          </a:p>
        </p:txBody>
      </p:sp>
      <p:sp>
        <p:nvSpPr>
          <p:cNvPr id="140300" name="Text Box 10"/>
          <p:cNvSpPr txBox="1">
            <a:spLocks noChangeArrowheads="1"/>
          </p:cNvSpPr>
          <p:nvPr/>
        </p:nvSpPr>
        <p:spPr bwMode="auto">
          <a:xfrm>
            <a:off x="5148263" y="31416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90 kg</a:t>
            </a:r>
          </a:p>
        </p:txBody>
      </p:sp>
      <p:sp>
        <p:nvSpPr>
          <p:cNvPr id="140301" name="Text Box 11"/>
          <p:cNvSpPr txBox="1">
            <a:spLocks noChangeArrowheads="1"/>
          </p:cNvSpPr>
          <p:nvPr/>
        </p:nvSpPr>
        <p:spPr bwMode="auto">
          <a:xfrm>
            <a:off x="5494338" y="3582988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it-IT" altLang="it-IT" sz="2000" b="1">
                <a:solidFill>
                  <a:srgbClr val="FF0000"/>
                </a:solidFill>
              </a:rPr>
              <a:t>0.5 kWh !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Celle fotovoltaiche di silicio (wafer)</a:t>
            </a:r>
          </a:p>
        </p:txBody>
      </p:sp>
      <p:pic>
        <p:nvPicPr>
          <p:cNvPr id="119813" name="Picture 3" descr="poly-c-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4084"/>
          <a:stretch>
            <a:fillRect/>
          </a:stretch>
        </p:blipFill>
        <p:spPr bwMode="auto">
          <a:xfrm>
            <a:off x="5651500" y="1635125"/>
            <a:ext cx="2663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Picture 4" descr="mono-c-S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>
            <a:fillRect/>
          </a:stretch>
        </p:blipFill>
        <p:spPr bwMode="auto">
          <a:xfrm>
            <a:off x="1116013" y="1917700"/>
            <a:ext cx="35290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5" name="Text Box 5"/>
          <p:cNvSpPr txBox="1">
            <a:spLocks noChangeArrowheads="1"/>
          </p:cNvSpPr>
          <p:nvPr/>
        </p:nvSpPr>
        <p:spPr bwMode="auto">
          <a:xfrm>
            <a:off x="900113" y="1052513"/>
            <a:ext cx="3816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/>
              <a:t>Silicio mono-cristallino</a:t>
            </a:r>
          </a:p>
        </p:txBody>
      </p:sp>
      <p:sp>
        <p:nvSpPr>
          <p:cNvPr id="119816" name="Text Box 6"/>
          <p:cNvSpPr txBox="1">
            <a:spLocks noChangeArrowheads="1"/>
          </p:cNvSpPr>
          <p:nvPr/>
        </p:nvSpPr>
        <p:spPr bwMode="auto">
          <a:xfrm>
            <a:off x="5364163" y="1052513"/>
            <a:ext cx="32400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/>
              <a:t>Silicio poli-cristallino</a:t>
            </a:r>
          </a:p>
        </p:txBody>
      </p:sp>
      <p:sp>
        <p:nvSpPr>
          <p:cNvPr id="119817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8424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</a:rPr>
              <a:t>Le celle fotovoltaiche basate su fette (wafer) di silicio coprono circa il </a:t>
            </a:r>
            <a:r>
              <a:rPr lang="it-IT" altLang="it-IT" sz="2200" dirty="0" smtClean="0">
                <a:solidFill>
                  <a:schemeClr val="tx1"/>
                </a:solidFill>
              </a:rPr>
              <a:t>95% </a:t>
            </a:r>
            <a:r>
              <a:rPr lang="it-IT" altLang="it-IT" sz="2200" dirty="0">
                <a:solidFill>
                  <a:schemeClr val="tx1"/>
                </a:solidFill>
              </a:rPr>
              <a:t>del mercato mondiale del fotovoltaico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7EFFC6-0A59-4E6D-91F9-AE96ABA08E77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18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008063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Celle fotovoltaiche a film sottile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977580" y="777875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CIGS – CuInGaSe</a:t>
            </a:r>
            <a:r>
              <a:rPr lang="it-IT" altLang="it-IT" sz="2000" baseline="-25000"/>
              <a:t>2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-108520" y="777875"/>
            <a:ext cx="288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Telluriuro di Cadmio</a:t>
            </a:r>
          </a:p>
        </p:txBody>
      </p:sp>
      <p:pic>
        <p:nvPicPr>
          <p:cNvPr id="12186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8891"/>
          <a:stretch>
            <a:fillRect/>
          </a:stretch>
        </p:blipFill>
        <p:spPr bwMode="auto">
          <a:xfrm>
            <a:off x="2917255" y="1412875"/>
            <a:ext cx="2881312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6" name="Text Box 56"/>
          <p:cNvSpPr txBox="1">
            <a:spLocks noChangeArrowheads="1"/>
          </p:cNvSpPr>
          <p:nvPr/>
        </p:nvSpPr>
        <p:spPr bwMode="auto">
          <a:xfrm>
            <a:off x="4252342" y="3167063"/>
            <a:ext cx="1582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chemeClr val="tx1"/>
                </a:solidFill>
              </a:rPr>
              <a:t>CIGS su Al</a:t>
            </a:r>
          </a:p>
        </p:txBody>
      </p:sp>
      <p:grpSp>
        <p:nvGrpSpPr>
          <p:cNvPr id="121867" name="Group 68"/>
          <p:cNvGrpSpPr>
            <a:grpSpLocks/>
          </p:cNvGrpSpPr>
          <p:nvPr/>
        </p:nvGrpSpPr>
        <p:grpSpPr bwMode="auto">
          <a:xfrm>
            <a:off x="35942" y="1341438"/>
            <a:ext cx="2160588" cy="2160587"/>
            <a:chOff x="2426" y="845"/>
            <a:chExt cx="1361" cy="1361"/>
          </a:xfrm>
        </p:grpSpPr>
        <p:pic>
          <p:nvPicPr>
            <p:cNvPr id="121873" name="Picture 57" descr="First_Solar_95x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845"/>
              <a:ext cx="136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74" name="Text Box 58"/>
            <p:cNvSpPr txBox="1">
              <a:spLocks noChangeArrowheads="1"/>
            </p:cNvSpPr>
            <p:nvPr/>
          </p:nvSpPr>
          <p:spPr bwMode="auto">
            <a:xfrm>
              <a:off x="2970" y="1752"/>
              <a:ext cx="6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305175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3305175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3305175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3305175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3305175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3305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3305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3305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33051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solidFill>
                    <a:schemeClr val="tx1"/>
                  </a:solidFill>
                </a:rPr>
                <a:t>CdTe</a:t>
              </a:r>
            </a:p>
          </p:txBody>
        </p:sp>
      </p:grpSp>
      <p:sp>
        <p:nvSpPr>
          <p:cNvPr id="121870" name="Text Box 69"/>
          <p:cNvSpPr txBox="1">
            <a:spLocks noChangeArrowheads="1"/>
          </p:cNvSpPr>
          <p:nvPr/>
        </p:nvSpPr>
        <p:spPr bwMode="auto">
          <a:xfrm>
            <a:off x="179388" y="3741738"/>
            <a:ext cx="6168152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Questi tipi di celle fotovoltaiche si avvalgono di tecnologie diverse, ma in tutti i casi utilizzano strati molto sottili (1-2 </a:t>
            </a:r>
            <a:r>
              <a:rPr lang="it-IT" altLang="it-IT" sz="1800" dirty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1800" dirty="0">
                <a:solidFill>
                  <a:schemeClr val="tx1"/>
                </a:solidFill>
              </a:rPr>
              <a:t>m o anche meno) di </a:t>
            </a:r>
            <a:r>
              <a:rPr lang="it-IT" altLang="it-IT" sz="1800" dirty="0" smtClean="0">
                <a:solidFill>
                  <a:schemeClr val="tx1"/>
                </a:solidFill>
              </a:rPr>
              <a:t>semiconduttori o di materiali ibridi organico-inorganico.</a:t>
            </a:r>
            <a:endParaRPr lang="it-IT" altLang="it-IT" sz="1800" dirty="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tx1"/>
                </a:solidFill>
              </a:rPr>
              <a:t>Gran parte della ricerca </a:t>
            </a:r>
            <a:r>
              <a:rPr lang="it-IT" altLang="it-IT" sz="1800" dirty="0" smtClean="0">
                <a:solidFill>
                  <a:schemeClr val="tx1"/>
                </a:solidFill>
              </a:rPr>
              <a:t>di base sul </a:t>
            </a:r>
            <a:r>
              <a:rPr lang="it-IT" altLang="it-IT" sz="1800" dirty="0">
                <a:solidFill>
                  <a:schemeClr val="tx1"/>
                </a:solidFill>
              </a:rPr>
              <a:t>fotovoltaico è orientata allo sviluppo di nuovi concetti, anche basati sulle </a:t>
            </a:r>
            <a:r>
              <a:rPr lang="it-IT" altLang="it-IT" sz="1800" b="1" dirty="0">
                <a:solidFill>
                  <a:schemeClr val="tx1"/>
                </a:solidFill>
              </a:rPr>
              <a:t>nanotecnologie</a:t>
            </a:r>
            <a:r>
              <a:rPr lang="it-IT" altLang="it-IT" sz="1800" dirty="0">
                <a:solidFill>
                  <a:schemeClr val="tx1"/>
                </a:solidFill>
              </a:rPr>
              <a:t>, per aumentare l’efficienza e ridurre i costi dei moduli. Le celle a film sottile hanno notevoli margini di miglioramento – </a:t>
            </a:r>
            <a:r>
              <a:rPr lang="it-IT" altLang="it-IT" sz="1800" dirty="0" smtClean="0">
                <a:solidFill>
                  <a:schemeClr val="tx1"/>
                </a:solidFill>
              </a:rPr>
              <a:t>e </a:t>
            </a:r>
            <a:r>
              <a:rPr lang="it-IT" altLang="it-IT" sz="1800" dirty="0">
                <a:solidFill>
                  <a:schemeClr val="tx1"/>
                </a:solidFill>
              </a:rPr>
              <a:t>la ricerca è essenziale!</a:t>
            </a:r>
          </a:p>
        </p:txBody>
      </p:sp>
      <p:pic>
        <p:nvPicPr>
          <p:cNvPr id="121871" name="Picture 4" descr="ds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1584324"/>
            <a:ext cx="274796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2" name="Text Box 6"/>
          <p:cNvSpPr txBox="1">
            <a:spLocks noChangeArrowheads="1"/>
          </p:cNvSpPr>
          <p:nvPr/>
        </p:nvSpPr>
        <p:spPr bwMode="auto">
          <a:xfrm>
            <a:off x="6500018" y="777875"/>
            <a:ext cx="2181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err="1"/>
              <a:t>Dye-sensitized</a:t>
            </a:r>
            <a:endParaRPr lang="it-IT" altLang="it-IT" sz="2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pic>
        <p:nvPicPr>
          <p:cNvPr id="18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8846"/>
          <a:stretch>
            <a:fillRect/>
          </a:stretch>
        </p:blipFill>
        <p:spPr bwMode="auto">
          <a:xfrm>
            <a:off x="6605339" y="4211217"/>
            <a:ext cx="214312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552327" y="3695863"/>
            <a:ext cx="2181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smtClean="0"/>
              <a:t>Perovskite</a:t>
            </a:r>
            <a:endParaRPr lang="it-IT" altLang="it-IT" sz="2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piè di pagina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>
                <a:solidFill>
                  <a:schemeClr val="tx1"/>
                </a:solidFill>
              </a:rPr>
              <a:t>Luce ed energia - Lucio C. Andreani - Dipartimento di Fisica, Università di Pavia</a:t>
            </a:r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7638"/>
            <a:ext cx="3348037" cy="850900"/>
          </a:xfrm>
        </p:spPr>
        <p:txBody>
          <a:bodyPr/>
          <a:lstStyle/>
          <a:p>
            <a:r>
              <a:rPr lang="it-IT" altLang="it-IT" sz="2800" smtClean="0"/>
              <a:t>Solar PV energy on the Earth…</a:t>
            </a:r>
          </a:p>
        </p:txBody>
      </p:sp>
      <p:grpSp>
        <p:nvGrpSpPr>
          <p:cNvPr id="13" name="Gruppo 12"/>
          <p:cNvGrpSpPr>
            <a:grpSpLocks/>
          </p:cNvGrpSpPr>
          <p:nvPr/>
        </p:nvGrpSpPr>
        <p:grpSpPr bwMode="auto">
          <a:xfrm>
            <a:off x="250825" y="3146425"/>
            <a:ext cx="4318000" cy="3233738"/>
            <a:chOff x="251520" y="3146569"/>
            <a:chExt cx="4316741" cy="3233986"/>
          </a:xfrm>
        </p:grpSpPr>
        <p:pic>
          <p:nvPicPr>
            <p:cNvPr id="123916" name="Picture 4" descr="solar-impul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46569"/>
              <a:ext cx="4316741" cy="323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7" name="Text Box 5"/>
            <p:cNvSpPr txBox="1">
              <a:spLocks noChangeArrowheads="1"/>
            </p:cNvSpPr>
            <p:nvPr/>
          </p:nvSpPr>
          <p:spPr bwMode="auto">
            <a:xfrm>
              <a:off x="683568" y="3214716"/>
              <a:ext cx="3096344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1600" i="1"/>
                <a:t>Solar impulse</a:t>
              </a:r>
              <a:r>
                <a:rPr lang="it-IT" altLang="it-IT" sz="1600"/>
                <a:t>: the solar airplane</a:t>
              </a:r>
            </a:p>
          </p:txBody>
        </p:sp>
      </p:grpSp>
      <p:pic>
        <p:nvPicPr>
          <p:cNvPr id="12391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47638"/>
            <a:ext cx="49307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39725" y="1628775"/>
            <a:ext cx="324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/>
              <a:t>and above...</a:t>
            </a: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4787900" y="3149600"/>
            <a:ext cx="4248150" cy="3232150"/>
            <a:chOff x="4788024" y="3149178"/>
            <a:chExt cx="4248150" cy="3232150"/>
          </a:xfrm>
        </p:grpSpPr>
        <p:pic>
          <p:nvPicPr>
            <p:cNvPr id="123914" name="Picture 6" descr="Satellit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6" t="7994" r="3912" b="21864"/>
            <a:stretch>
              <a:fillRect/>
            </a:stretch>
          </p:blipFill>
          <p:spPr bwMode="auto">
            <a:xfrm>
              <a:off x="4788024" y="3149178"/>
              <a:ext cx="4248150" cy="323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5" name="Text Box 5"/>
            <p:cNvSpPr txBox="1">
              <a:spLocks noChangeArrowheads="1"/>
            </p:cNvSpPr>
            <p:nvPr/>
          </p:nvSpPr>
          <p:spPr bwMode="auto">
            <a:xfrm>
              <a:off x="6372200" y="3214717"/>
              <a:ext cx="1008273" cy="338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1600"/>
                <a:t>Satellites</a:t>
              </a:r>
            </a:p>
          </p:txBody>
        </p:sp>
      </p:grpSp>
      <p:sp>
        <p:nvSpPr>
          <p:cNvPr id="123913" name="CasellaDiTesto 8"/>
          <p:cNvSpPr txBox="1">
            <a:spLocks noChangeArrowheads="1"/>
          </p:cNvSpPr>
          <p:nvPr/>
        </p:nvSpPr>
        <p:spPr bwMode="auto">
          <a:xfrm>
            <a:off x="4572000" y="174625"/>
            <a:ext cx="40941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600"/>
              <a:t>Copper Mountain Solar Facility, Nevada</a:t>
            </a:r>
            <a:endParaRPr lang="it-IT" altLang="it-IT" sz="160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928E8-EFB3-4F77-AD2E-80D5EE051E58}" type="slidenum">
              <a:rPr lang="it-IT" altLang="it-IT" smtClean="0"/>
              <a:pPr>
                <a:defRPr/>
              </a:pPr>
              <a:t>54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667" y="236915"/>
            <a:ext cx="8210104" cy="576263"/>
          </a:xfrm>
        </p:spPr>
        <p:txBody>
          <a:bodyPr/>
          <a:lstStyle/>
          <a:p>
            <a:r>
              <a:rPr lang="it-IT" altLang="it-IT" dirty="0" smtClean="0"/>
              <a:t>Potenza fotovoltaica installata: evoluzione storica</a:t>
            </a:r>
            <a:endParaRPr lang="it-IT" altLang="it-IT" i="1" dirty="0" smtClean="0"/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79388" y="5861050"/>
            <a:ext cx="8856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solidFill>
                  <a:schemeClr val="tx1"/>
                </a:solidFill>
              </a:rPr>
              <a:t>Il tasso di crescita annuo è fra il 24% e il 39%, con un tempo di raddoppio fra 2 e 3 anni e una continua riduzione dei costi grazie all’economia di scala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55</a:t>
            </a:fld>
            <a:r>
              <a:rPr lang="it-IT" altLang="it-IT" smtClean="0"/>
              <a:t> </a:t>
            </a:r>
            <a:endParaRPr lang="it-IT" altLang="it-IT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9388" y="1046063"/>
            <a:ext cx="760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/>
              <a:t>GWp</a:t>
            </a:r>
            <a:endParaRPr lang="it-IT" altLang="it-IT" sz="18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0" y="1326594"/>
            <a:ext cx="9144000" cy="4214793"/>
            <a:chOff x="0" y="1326594"/>
            <a:chExt cx="9144000" cy="421479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/>
            <a:srcRect l="7475" t="27600" r="20075" b="13600"/>
            <a:stretch/>
          </p:blipFill>
          <p:spPr>
            <a:xfrm>
              <a:off x="0" y="1326594"/>
              <a:ext cx="9044740" cy="4032448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7485498" y="4521320"/>
              <a:ext cx="1658502" cy="1020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2987539" y="1700808"/>
            <a:ext cx="2808597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Fonte: </a:t>
            </a:r>
            <a:r>
              <a:rPr lang="it-IT" dirty="0" err="1" smtClean="0"/>
              <a:t>Fraunhofer</a:t>
            </a:r>
            <a:r>
              <a:rPr lang="it-IT" dirty="0" smtClean="0"/>
              <a:t>-ISE PV report, 02/2023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26988"/>
            <a:ext cx="8713788" cy="850901"/>
          </a:xfrm>
        </p:spPr>
        <p:txBody>
          <a:bodyPr/>
          <a:lstStyle/>
          <a:p>
            <a:r>
              <a:rPr lang="it-IT" altLang="it-IT" smtClean="0"/>
              <a:t>Fotovoltaico in Italia</a:t>
            </a: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396875" y="4437063"/>
            <a:ext cx="849630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</a:rPr>
              <a:t>L’Italia </a:t>
            </a:r>
            <a:r>
              <a:rPr lang="it-IT" altLang="it-IT" sz="2200" dirty="0" smtClean="0">
                <a:solidFill>
                  <a:schemeClr val="tx1"/>
                </a:solidFill>
              </a:rPr>
              <a:t>è fra </a:t>
            </a:r>
            <a:r>
              <a:rPr lang="it-IT" altLang="it-IT" sz="2200" dirty="0">
                <a:solidFill>
                  <a:schemeClr val="tx1"/>
                </a:solidFill>
              </a:rPr>
              <a:t>i primi paesi al mondo per potenza fotovoltaica installata </a:t>
            </a:r>
            <a:r>
              <a:rPr lang="it-IT" altLang="it-IT" sz="2200" dirty="0" smtClean="0">
                <a:solidFill>
                  <a:schemeClr val="tx1"/>
                </a:solidFill>
              </a:rPr>
              <a:t>(</a:t>
            </a:r>
            <a:r>
              <a:rPr lang="it-IT" altLang="it-IT" sz="2200" dirty="0" smtClean="0">
                <a:solidFill>
                  <a:schemeClr val="tx1"/>
                </a:solidFill>
              </a:rPr>
              <a:t>circa</a:t>
            </a:r>
            <a:r>
              <a:rPr lang="it-IT" altLang="it-IT" sz="2200" dirty="0" smtClean="0">
                <a:solidFill>
                  <a:schemeClr val="tx1"/>
                </a:solidFill>
              </a:rPr>
              <a:t> </a:t>
            </a:r>
            <a:r>
              <a:rPr lang="it-IT" altLang="it-IT" sz="2200" dirty="0" smtClean="0">
                <a:solidFill>
                  <a:schemeClr val="tx1"/>
                </a:solidFill>
              </a:rPr>
              <a:t>30</a:t>
            </a:r>
            <a:r>
              <a:rPr lang="it-IT" altLang="it-IT" sz="2200" dirty="0" smtClean="0">
                <a:solidFill>
                  <a:schemeClr val="tx1"/>
                </a:solidFill>
              </a:rPr>
              <a:t> </a:t>
            </a:r>
            <a:r>
              <a:rPr lang="it-IT" altLang="it-IT" sz="2200" dirty="0">
                <a:solidFill>
                  <a:schemeClr val="tx1"/>
                </a:solidFill>
              </a:rPr>
              <a:t>GW: vedi www.gse.it).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200" dirty="0">
                <a:solidFill>
                  <a:schemeClr val="tx1"/>
                </a:solidFill>
              </a:rPr>
              <a:t>Con questi numeri, il fotovoltaico in Italia contribuisce fino al </a:t>
            </a:r>
            <a:r>
              <a:rPr lang="it-IT" altLang="it-IT" sz="2200" dirty="0" smtClean="0">
                <a:solidFill>
                  <a:schemeClr val="tx1"/>
                </a:solidFill>
              </a:rPr>
              <a:t>50</a:t>
            </a:r>
            <a:r>
              <a:rPr lang="it-IT" altLang="it-IT" sz="2200" dirty="0">
                <a:solidFill>
                  <a:schemeClr val="tx1"/>
                </a:solidFill>
              </a:rPr>
              <a:t>% della potenza di picco (</a:t>
            </a:r>
            <a:r>
              <a:rPr lang="it-IT" alt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~</a:t>
            </a:r>
            <a:r>
              <a:rPr lang="it-IT" altLang="it-IT" sz="2200" dirty="0">
                <a:solidFill>
                  <a:schemeClr val="tx1"/>
                </a:solidFill>
              </a:rPr>
              <a:t>56 GW) e circa il </a:t>
            </a:r>
            <a:r>
              <a:rPr lang="it-IT" altLang="it-IT" sz="2200" dirty="0" smtClean="0">
                <a:solidFill>
                  <a:schemeClr val="tx1"/>
                </a:solidFill>
              </a:rPr>
              <a:t>10% </a:t>
            </a:r>
            <a:r>
              <a:rPr lang="it-IT" altLang="it-IT" sz="2200" dirty="0">
                <a:solidFill>
                  <a:schemeClr val="tx1"/>
                </a:solidFill>
              </a:rPr>
              <a:t>dell’energia elettrica prodotta in un anno (</a:t>
            </a:r>
            <a:r>
              <a:rPr lang="it-IT" altLang="it-IT" sz="2200" dirty="0">
                <a:solidFill>
                  <a:schemeClr val="tx1"/>
                </a:solidFill>
                <a:cs typeface="Arial" panose="020B0604020202020204" pitchFamily="34" charset="0"/>
              </a:rPr>
              <a:t>~</a:t>
            </a:r>
            <a:r>
              <a:rPr lang="it-IT" altLang="it-IT" sz="2200" dirty="0">
                <a:solidFill>
                  <a:schemeClr val="tx1"/>
                </a:solidFill>
              </a:rPr>
              <a:t>300 </a:t>
            </a:r>
            <a:r>
              <a:rPr lang="it-IT" altLang="it-IT" sz="2200" dirty="0" err="1">
                <a:solidFill>
                  <a:schemeClr val="tx1"/>
                </a:solidFill>
              </a:rPr>
              <a:t>TWh</a:t>
            </a:r>
            <a:r>
              <a:rPr lang="it-IT" altLang="it-IT" sz="2200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30054" name="Picture 4" descr="riciclo_pannelli_sola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017588"/>
            <a:ext cx="59975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56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94172"/>
          </a:xfrm>
        </p:spPr>
        <p:txBody>
          <a:bodyPr>
            <a:noAutofit/>
          </a:bodyPr>
          <a:lstStyle/>
          <a:p>
            <a:pPr algn="ctr"/>
            <a: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 di produzione di energia elettrica </a:t>
            </a:r>
            <a:b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Stated</a:t>
            </a:r>
            <a: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Scenario)</a:t>
            </a:r>
            <a: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 b="11737"/>
          <a:stretch>
            <a:fillRect/>
          </a:stretch>
        </p:blipFill>
        <p:spPr bwMode="auto">
          <a:xfrm>
            <a:off x="199820" y="1182812"/>
            <a:ext cx="8933860" cy="40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5"/>
          <p:cNvSpPr>
            <a:spLocks noChangeArrowheads="1"/>
          </p:cNvSpPr>
          <p:nvPr/>
        </p:nvSpPr>
        <p:spPr bwMode="auto">
          <a:xfrm>
            <a:off x="2813189" y="1475428"/>
            <a:ext cx="34762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dirty="0"/>
              <a:t>IEA World Energy Outlook, 2020 </a:t>
            </a: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1547664" y="5455537"/>
            <a:ext cx="6552728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dirty="0">
                <a:solidFill>
                  <a:srgbClr val="333399"/>
                </a:solidFill>
              </a:rPr>
              <a:t>La quota di energie rinnovabili sull’energia elettrica, specialmente dell’energia solare,  è in rapida crescita</a:t>
            </a:r>
            <a:endParaRPr lang="it-IT" altLang="it-IT" sz="2000" dirty="0">
              <a:solidFill>
                <a:srgbClr val="33339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928E8-EFB3-4F77-AD2E-80D5EE051E58}" type="slidenum">
              <a:rPr lang="it-IT" altLang="it-IT" smtClean="0"/>
              <a:pPr>
                <a:defRPr/>
              </a:pPr>
              <a:t>57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50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396034-5E00-4B8D-94AB-93DF89227936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58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210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50901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Ricerca pura o ricerca applicata?</a:t>
            </a: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710613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 b="1" i="1">
                <a:solidFill>
                  <a:schemeClr val="tx1"/>
                </a:solidFill>
              </a:rPr>
              <a:t> LED e celle fotovoltaiche</a:t>
            </a:r>
            <a:r>
              <a:rPr lang="it-IT" altLang="it-IT" sz="2000">
                <a:solidFill>
                  <a:schemeClr val="tx1"/>
                </a:solidFill>
              </a:rPr>
              <a:t> sono dispositivi basati sui semiconduttori. Il loro comportamento dipende in maniera cruciale dalle proprietà quantistiche della materia e della radiazione elettromagnetica (luce).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chemeClr val="tx1"/>
                </a:solidFill>
              </a:rPr>
              <a:t> La comprensione profonda di queste proprietà è alla base dello sviluppo della conoscenza in fisica della materia, così come di tutte le applicazioni.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chemeClr val="tx1"/>
                </a:solidFill>
              </a:rPr>
              <a:t> Fisica dei semiconduttori, microelettronica, optoelettronica, fotonica, fotovoltaico sono campi di ricerca strettamente collegati.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chemeClr val="tx1"/>
                </a:solidFill>
              </a:rPr>
              <a:t> Nuovi concetti e applicazioni vengono sempre più spesso sviluppati in relazione alle </a:t>
            </a:r>
            <a:r>
              <a:rPr lang="it-IT" altLang="it-IT" sz="2000" b="1" i="1">
                <a:solidFill>
                  <a:schemeClr val="tx1"/>
                </a:solidFill>
              </a:rPr>
              <a:t>nanotecnologie</a:t>
            </a:r>
            <a:r>
              <a:rPr lang="it-IT" altLang="it-IT" sz="2000">
                <a:solidFill>
                  <a:schemeClr val="tx1"/>
                </a:solidFill>
              </a:rPr>
              <a:t>, che dipendono dalle proprietà della materia e della luce su scala submicrometrica (1 </a:t>
            </a:r>
            <a:r>
              <a:rPr lang="it-IT" altLang="it-IT" sz="200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>
                <a:solidFill>
                  <a:schemeClr val="tx1"/>
                </a:solidFill>
              </a:rPr>
              <a:t>m=10</a:t>
            </a:r>
            <a:r>
              <a:rPr lang="it-IT" altLang="it-IT" sz="2000" baseline="30000">
                <a:solidFill>
                  <a:schemeClr val="tx1"/>
                </a:solidFill>
              </a:rPr>
              <a:t>-6 </a:t>
            </a:r>
            <a:r>
              <a:rPr lang="it-IT" altLang="it-IT" sz="2000">
                <a:solidFill>
                  <a:schemeClr val="tx1"/>
                </a:solidFill>
              </a:rPr>
              <a:t>m, 1 nm=10</a:t>
            </a:r>
            <a:r>
              <a:rPr lang="it-IT" altLang="it-IT" sz="2000" baseline="30000">
                <a:solidFill>
                  <a:schemeClr val="tx1"/>
                </a:solidFill>
              </a:rPr>
              <a:t>-9</a:t>
            </a:r>
            <a:r>
              <a:rPr lang="it-IT" altLang="it-IT" sz="2000">
                <a:solidFill>
                  <a:schemeClr val="tx1"/>
                </a:solidFill>
              </a:rPr>
              <a:t> m).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chemeClr val="tx1"/>
                </a:solidFill>
              </a:rPr>
              <a:t> L’illuminazione a stato solido (LED) e l’utilizzo dell’energia solare (fotovoltaico) sono una parte importante del mix energetico del futuro, in vista di una soluzione sostenibile del problema energetico.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>
                <a:solidFill>
                  <a:schemeClr val="tx1"/>
                </a:solidFill>
              </a:rPr>
              <a:t> </a:t>
            </a:r>
            <a:r>
              <a:rPr lang="it-IT" altLang="it-IT" sz="2000" b="1" i="1">
                <a:solidFill>
                  <a:schemeClr val="tx1"/>
                </a:solidFill>
              </a:rPr>
              <a:t>Ricerca pura e ricerca applicata formano un binomio inscindibile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 smtClean="0"/>
              <a:t>Luce ed energia - Lucio C. Andreani - Dipartimento di Fisica, Università di Pavia</a:t>
            </a: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58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CFFDB8-73B7-4ECE-B005-9C14E20ABA7A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59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414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344613"/>
            <a:ext cx="3884613" cy="388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Il legame covalente nel silicio</a:t>
            </a:r>
          </a:p>
        </p:txBody>
      </p:sp>
      <p:sp>
        <p:nvSpPr>
          <p:cNvPr id="134151" name="Text Box 5"/>
          <p:cNvSpPr txBox="1">
            <a:spLocks noChangeArrowheads="1"/>
          </p:cNvSpPr>
          <p:nvPr/>
        </p:nvSpPr>
        <p:spPr bwMode="auto">
          <a:xfrm>
            <a:off x="250825" y="5445125"/>
            <a:ext cx="864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Ogni atomo forma quattro legami covalenti con i quattro primi vicini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chemeClr val="tx1"/>
                </a:solidFill>
              </a:rPr>
              <a:t>(i legami sono in tre dimensioni, con disposizione tetraedrica)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59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57E027F-8444-4423-A7FA-970A1D7AC0A2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Lo spettro delle onde elettromagnetiche</a:t>
            </a:r>
          </a:p>
        </p:txBody>
      </p:sp>
      <p:pic>
        <p:nvPicPr>
          <p:cNvPr id="27654" name="Picture 5" descr="EM 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377112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724525" y="5300663"/>
            <a:ext cx="2743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Verdana" panose="020B0604030504040204" pitchFamily="34" charset="0"/>
              </a:rPr>
              <a:t>E=h</a:t>
            </a:r>
            <a:r>
              <a:rPr lang="it-IT" altLang="it-IT" sz="200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it-IT" altLang="it-IT" sz="2000">
                <a:solidFill>
                  <a:schemeClr val="tx1"/>
                </a:solidFill>
                <a:latin typeface="Verdana" panose="020B0604030504040204" pitchFamily="34" charset="0"/>
              </a:rPr>
              <a:t>=hc/</a:t>
            </a:r>
            <a:r>
              <a:rPr lang="it-IT" altLang="it-IT" sz="200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Verdana" panose="020B0604030504040204" pitchFamily="34" charset="0"/>
              </a:rPr>
              <a:t>1 eV=1.6</a:t>
            </a:r>
            <a:r>
              <a:rPr lang="it-IT" altLang="it-IT" sz="2000">
                <a:solidFill>
                  <a:schemeClr val="tx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it-IT" altLang="it-IT" sz="2000">
                <a:solidFill>
                  <a:schemeClr val="tx1"/>
                </a:solidFill>
                <a:latin typeface="Verdana" panose="020B0604030504040204" pitchFamily="34" charset="0"/>
              </a:rPr>
              <a:t>10</a:t>
            </a:r>
            <a:r>
              <a:rPr lang="it-IT" altLang="it-IT" sz="2000" baseline="30000">
                <a:solidFill>
                  <a:schemeClr val="tx1"/>
                </a:solidFill>
                <a:latin typeface="Verdana" panose="020B0604030504040204" pitchFamily="34" charset="0"/>
              </a:rPr>
              <a:t>-19</a:t>
            </a:r>
            <a:r>
              <a:rPr lang="it-IT" altLang="it-IT" sz="2000">
                <a:solidFill>
                  <a:schemeClr val="tx1"/>
                </a:solidFill>
                <a:latin typeface="Verdana" panose="020B0604030504040204" pitchFamily="34" charset="0"/>
              </a:rPr>
              <a:t> J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E132A75-F28E-4136-A643-B55A19B6DCC7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60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41288" y="1633538"/>
            <a:ext cx="81026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 L’elettrone in eccesso può saltare nella banda di conduzione e diventare un portatore di carica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179388" y="1090613"/>
            <a:ext cx="73215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 Introduce stati vicino alla banda di conduzione</a:t>
            </a:r>
          </a:p>
        </p:txBody>
      </p:sp>
      <p:sp>
        <p:nvSpPr>
          <p:cNvPr id="136199" name="Rectangle 5"/>
          <p:cNvSpPr>
            <a:spLocks noChangeArrowheads="1"/>
          </p:cNvSpPr>
          <p:nvPr/>
        </p:nvSpPr>
        <p:spPr bwMode="auto">
          <a:xfrm>
            <a:off x="725488" y="3563938"/>
            <a:ext cx="47783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36200" name="Rectangle 6"/>
          <p:cNvSpPr>
            <a:spLocks noChangeArrowheads="1"/>
          </p:cNvSpPr>
          <p:nvPr/>
        </p:nvSpPr>
        <p:spPr bwMode="auto">
          <a:xfrm>
            <a:off x="620713" y="3440113"/>
            <a:ext cx="490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000" b="1" baseline="-2500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36201" name="Rectangle 7"/>
          <p:cNvSpPr>
            <a:spLocks noChangeArrowheads="1"/>
          </p:cNvSpPr>
          <p:nvPr/>
        </p:nvSpPr>
        <p:spPr bwMode="auto">
          <a:xfrm>
            <a:off x="636588" y="4706938"/>
            <a:ext cx="5064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400" b="1" baseline="-25000">
                <a:solidFill>
                  <a:schemeClr val="tx1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136202" name="Rectangle 8"/>
          <p:cNvSpPr>
            <a:spLocks noChangeArrowheads="1"/>
          </p:cNvSpPr>
          <p:nvPr/>
        </p:nvSpPr>
        <p:spPr bwMode="auto">
          <a:xfrm>
            <a:off x="1225550" y="4867275"/>
            <a:ext cx="2125663" cy="668338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200" b="1">
              <a:solidFill>
                <a:srgbClr val="0033CC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1233488" y="3027363"/>
            <a:ext cx="2109787" cy="7381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sz="22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29034" name="Group 10"/>
          <p:cNvGrpSpPr>
            <a:grpSpLocks/>
          </p:cNvGrpSpPr>
          <p:nvPr/>
        </p:nvGrpSpPr>
        <p:grpSpPr bwMode="auto">
          <a:xfrm>
            <a:off x="584200" y="3765550"/>
            <a:ext cx="2765425" cy="449263"/>
            <a:chOff x="399" y="2642"/>
            <a:chExt cx="1887" cy="306"/>
          </a:xfrm>
        </p:grpSpPr>
        <p:sp>
          <p:nvSpPr>
            <p:cNvPr id="136214" name="Line 11"/>
            <p:cNvSpPr>
              <a:spLocks noChangeShapeType="1"/>
            </p:cNvSpPr>
            <p:nvPr/>
          </p:nvSpPr>
          <p:spPr bwMode="auto">
            <a:xfrm>
              <a:off x="840" y="2834"/>
              <a:ext cx="144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215" name="Rectangle 12"/>
            <p:cNvSpPr>
              <a:spLocks noChangeArrowheads="1"/>
            </p:cNvSpPr>
            <p:nvPr/>
          </p:nvSpPr>
          <p:spPr bwMode="auto">
            <a:xfrm>
              <a:off x="399" y="2642"/>
              <a:ext cx="43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FF0000"/>
                  </a:solidFill>
                  <a:cs typeface="Arial" panose="020B0604020202020204" pitchFamily="34" charset="0"/>
                </a:rPr>
                <a:t>E</a:t>
              </a:r>
              <a:r>
                <a:rPr lang="it-IT" altLang="it-IT" sz="2400" b="1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1585913" y="3743325"/>
            <a:ext cx="0" cy="1089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1628775" y="4464050"/>
            <a:ext cx="6381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000" baseline="-25000">
                <a:solidFill>
                  <a:schemeClr val="tx1"/>
                </a:solidFill>
                <a:cs typeface="Arial" panose="020B0604020202020204" pitchFamily="34" charset="0"/>
              </a:rPr>
              <a:t>gap</a:t>
            </a:r>
            <a:endParaRPr lang="it-IT" altLang="it-IT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1443038" y="5749925"/>
            <a:ext cx="16557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2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n-type Si </a:t>
            </a:r>
          </a:p>
        </p:txBody>
      </p:sp>
      <p:grpSp>
        <p:nvGrpSpPr>
          <p:cNvPr id="136208" name="Group 16"/>
          <p:cNvGrpSpPr>
            <a:grpSpLocks/>
          </p:cNvGrpSpPr>
          <p:nvPr/>
        </p:nvGrpSpPr>
        <p:grpSpPr bwMode="auto">
          <a:xfrm>
            <a:off x="4460875" y="2690813"/>
            <a:ext cx="3654425" cy="3654425"/>
            <a:chOff x="3158" y="1848"/>
            <a:chExt cx="2494" cy="2494"/>
          </a:xfrm>
        </p:grpSpPr>
        <p:sp>
          <p:nvSpPr>
            <p:cNvPr id="13621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158" y="1848"/>
              <a:ext cx="2494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6212" name="Rectangle 18"/>
            <p:cNvSpPr>
              <a:spLocks noChangeArrowheads="1"/>
            </p:cNvSpPr>
            <p:nvPr/>
          </p:nvSpPr>
          <p:spPr bwMode="auto">
            <a:xfrm>
              <a:off x="3176" y="1868"/>
              <a:ext cx="2452" cy="2447"/>
            </a:xfrm>
            <a:prstGeom prst="rect">
              <a:avLst/>
            </a:prstGeom>
            <a:noFill/>
            <a:ln w="539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solidFill>
                  <a:schemeClr val="tx1"/>
                </a:solidFill>
              </a:endParaRPr>
            </a:p>
          </p:txBody>
        </p:sp>
        <p:pic>
          <p:nvPicPr>
            <p:cNvPr id="136213" name="Picture 19" descr="n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887"/>
              <a:ext cx="2403" cy="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44" name="Oval 20"/>
          <p:cNvSpPr>
            <a:spLocks noChangeArrowheads="1"/>
          </p:cNvSpPr>
          <p:nvPr/>
        </p:nvSpPr>
        <p:spPr bwMode="auto">
          <a:xfrm>
            <a:off x="2233613" y="3932238"/>
            <a:ext cx="201612" cy="201612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36210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Il drogaggio di tipo 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60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1992E-6 2.93564E-6 C 0.0165 -0.03015 0.03332 -0.06008 0.04389 -0.06949 C 0.05446 -0.0789 0.06038 -0.05944 0.06327 -0.05645 " pathEditMode="relative" rAng="435795" ptsTypes="aaA">
                                      <p:cBhvr>
                                        <p:cTn id="23" dur="2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" y="-3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  <p:bldP spid="129028" grpId="0" autoUpdateAnimBg="0"/>
      <p:bldP spid="129044" grpId="0" animBg="1"/>
      <p:bldP spid="129044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Segnaposto numero diapositiva 3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AD6CA7-E70E-4974-A416-FB88C334ED5A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61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490538" y="1655763"/>
            <a:ext cx="75374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 La lacuna in eccesso può saltare nella banda di valenza e diventare un portatore di carica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488950" y="1114425"/>
            <a:ext cx="682148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it-IT" altLang="it-IT" sz="2200">
                <a:solidFill>
                  <a:schemeClr val="tx1"/>
                </a:solidFill>
                <a:cs typeface="Arial" panose="020B0604020202020204" pitchFamily="34" charset="0"/>
              </a:rPr>
              <a:t> Introduce stati vicino alla banda di valenza</a:t>
            </a:r>
          </a:p>
        </p:txBody>
      </p:sp>
      <p:pic>
        <p:nvPicPr>
          <p:cNvPr id="13824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692400"/>
            <a:ext cx="3654425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8" name="Rectangle 6"/>
          <p:cNvSpPr>
            <a:spLocks noChangeArrowheads="1"/>
          </p:cNvSpPr>
          <p:nvPr/>
        </p:nvSpPr>
        <p:spPr bwMode="auto">
          <a:xfrm>
            <a:off x="725488" y="3563938"/>
            <a:ext cx="47783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38249" name="Rectangle 7"/>
          <p:cNvSpPr>
            <a:spLocks noChangeArrowheads="1"/>
          </p:cNvSpPr>
          <p:nvPr/>
        </p:nvSpPr>
        <p:spPr bwMode="auto">
          <a:xfrm>
            <a:off x="620713" y="3405188"/>
            <a:ext cx="49053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000" b="1" baseline="-2500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38250" name="Rectangle 8"/>
          <p:cNvSpPr>
            <a:spLocks noChangeArrowheads="1"/>
          </p:cNvSpPr>
          <p:nvPr/>
        </p:nvSpPr>
        <p:spPr bwMode="auto">
          <a:xfrm>
            <a:off x="604838" y="4754563"/>
            <a:ext cx="506412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400" b="1" baseline="-25000">
                <a:solidFill>
                  <a:schemeClr val="tx1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138251" name="Rectangle 9"/>
          <p:cNvSpPr>
            <a:spLocks noChangeArrowheads="1"/>
          </p:cNvSpPr>
          <p:nvPr/>
        </p:nvSpPr>
        <p:spPr bwMode="auto">
          <a:xfrm>
            <a:off x="1225550" y="4867275"/>
            <a:ext cx="2125663" cy="668338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2200" b="1">
              <a:solidFill>
                <a:srgbClr val="0033CC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233488" y="3027363"/>
            <a:ext cx="2109787" cy="73818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 anchor="ctr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sz="22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1083" name="Group 11"/>
          <p:cNvGrpSpPr>
            <a:grpSpLocks/>
          </p:cNvGrpSpPr>
          <p:nvPr/>
        </p:nvGrpSpPr>
        <p:grpSpPr bwMode="auto">
          <a:xfrm>
            <a:off x="584200" y="4368800"/>
            <a:ext cx="2765425" cy="447675"/>
            <a:chOff x="399" y="2642"/>
            <a:chExt cx="1887" cy="306"/>
          </a:xfrm>
        </p:grpSpPr>
        <p:sp>
          <p:nvSpPr>
            <p:cNvPr id="138259" name="Line 12"/>
            <p:cNvSpPr>
              <a:spLocks noChangeShapeType="1"/>
            </p:cNvSpPr>
            <p:nvPr/>
          </p:nvSpPr>
          <p:spPr bwMode="auto">
            <a:xfrm>
              <a:off x="840" y="2834"/>
              <a:ext cx="144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8260" name="Rectangle 13"/>
            <p:cNvSpPr>
              <a:spLocks noChangeArrowheads="1"/>
            </p:cNvSpPr>
            <p:nvPr/>
          </p:nvSpPr>
          <p:spPr bwMode="auto">
            <a:xfrm>
              <a:off x="399" y="2642"/>
              <a:ext cx="43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520" tIns="41027" rIns="83520" bIns="41027">
              <a:spAutoFit/>
            </a:bodyPr>
            <a:lstStyle>
              <a:lvl1pPr defTabSz="84455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 defTabSz="844550">
                <a:spcBef>
                  <a:spcPct val="20000"/>
                </a:spcBef>
                <a:buChar char="–"/>
                <a:defRPr sz="2800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 defTabSz="84455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 defTabSz="84455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 defTabSz="844550">
                <a:spcBef>
                  <a:spcPct val="20000"/>
                </a:spcBef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defTabSz="844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FF0000"/>
                  </a:solidFill>
                  <a:cs typeface="Arial" panose="020B0604020202020204" pitchFamily="34" charset="0"/>
                </a:rPr>
                <a:t>E</a:t>
              </a:r>
              <a:r>
                <a:rPr lang="it-IT" altLang="it-IT" sz="2400" b="1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1444625" y="3743325"/>
            <a:ext cx="1588" cy="1089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1487488" y="3873500"/>
            <a:ext cx="8175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20" tIns="41027" rIns="83520" bIns="41027">
            <a:spAutoFit/>
          </a:bodyPr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it-IT" altLang="it-IT" sz="2000" baseline="-25000">
                <a:solidFill>
                  <a:schemeClr val="tx1"/>
                </a:solidFill>
                <a:cs typeface="Arial" panose="020B0604020202020204" pitchFamily="34" charset="0"/>
              </a:rPr>
              <a:t>gap</a:t>
            </a:r>
            <a:endParaRPr lang="it-IT" altLang="it-IT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1444625" y="5749925"/>
            <a:ext cx="15636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520" tIns="41027" rIns="83520" bIns="41027">
            <a:spAutoFit/>
          </a:bodyPr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2275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44550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65238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7513" defTabSz="844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447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19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91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16313" defTabSz="844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2600" b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p-type Si</a:t>
            </a:r>
          </a:p>
        </p:txBody>
      </p:sp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2079625" y="4537075"/>
            <a:ext cx="201613" cy="20161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</a:endParaRPr>
          </a:p>
        </p:txBody>
      </p:sp>
      <p:sp>
        <p:nvSpPr>
          <p:cNvPr id="138258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vert="horz"/>
          <a:lstStyle/>
          <a:p>
            <a:pPr eaLnBrk="1" hangingPunct="1"/>
            <a:r>
              <a:rPr lang="it-IT" altLang="it-IT" smtClean="0"/>
              <a:t>Il drogaggio di tipo p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61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205E-7 9.63469E-7 C 0.01745 0.02051 0.03507 0.04123 0.04548 0.05063 C 0.05589 0.06003 0.05941 0.05832 0.06293 0.05661 " pathEditMode="relative" ptsTypes="aaA">
                                      <p:cBhvr>
                                        <p:cTn id="23" dur="2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131076" grpId="0" autoUpdateAnimBg="0"/>
      <p:bldP spid="131089" grpId="0" animBg="1"/>
      <p:bldP spid="131089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7150"/>
            <a:ext cx="8229600" cy="8509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it-IT" altLang="it-IT" sz="3600" smtClean="0"/>
              <a:t>Radianza solare annua</a:t>
            </a:r>
            <a:endParaRPr lang="it-IT" altLang="it-IT" sz="3600" smtClean="0">
              <a:cs typeface="Arial" panose="020B0604020202020204" pitchFamily="34" charset="0"/>
            </a:endParaRPr>
          </a:p>
        </p:txBody>
      </p:sp>
      <p:pic>
        <p:nvPicPr>
          <p:cNvPr id="144389" name="Picture 3" descr="irradianc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63663"/>
            <a:ext cx="8856662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62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201613"/>
            <a:ext cx="9109075" cy="850900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it-IT" altLang="it-IT" sz="2800" smtClean="0"/>
              <a:t>PV solar electricity potential in european countries</a:t>
            </a:r>
            <a:br>
              <a:rPr lang="it-IT" altLang="it-IT" sz="2800" smtClean="0"/>
            </a:br>
            <a:r>
              <a:rPr lang="it-IT" altLang="it-IT" sz="2400" smtClean="0"/>
              <a:t> </a:t>
            </a:r>
            <a:r>
              <a:rPr lang="it-IT" altLang="it-IT" sz="2400" b="0" smtClean="0"/>
              <a:t>http://re.jrc.ec.europa.eu/pvgis/</a:t>
            </a:r>
            <a:endParaRPr lang="it-IT" altLang="it-IT" sz="2400" smtClean="0">
              <a:cs typeface="Arial" panose="020B0604020202020204" pitchFamily="34" charset="0"/>
            </a:endParaRPr>
          </a:p>
        </p:txBody>
      </p:sp>
      <p:pic>
        <p:nvPicPr>
          <p:cNvPr id="146437" name="Picture 2" descr="http://re.jrc.ec.europa.eu/pvgis/cmaps/eu_cmsaf_opt/PVGIS_EU_201204_presen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/>
          <a:stretch>
            <a:fillRect/>
          </a:stretch>
        </p:blipFill>
        <p:spPr bwMode="auto">
          <a:xfrm>
            <a:off x="139700" y="1196975"/>
            <a:ext cx="6303963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Text Box 7"/>
          <p:cNvSpPr txBox="1">
            <a:spLocks noChangeArrowheads="1"/>
          </p:cNvSpPr>
          <p:nvPr/>
        </p:nvSpPr>
        <p:spPr bwMode="auto">
          <a:xfrm>
            <a:off x="6588125" y="1452563"/>
            <a:ext cx="24130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</a:rPr>
              <a:t>This official EU map report directly the energy produced in 1 year by a 1 kWp system with optimal inclination and considering the overall efficiency. In the lower scale, the annual irradiation is already multiplied by 0.75.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63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smtClean="0"/>
              <a:t>Il problema energetico: la realtà…</a:t>
            </a: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353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/>
              <a:t> Per contenere il riscaldamento globale è necessario ridurre le emissioni di CO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, dovute in gran parte alla produzione di energia da fonti fossili.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/>
              <a:t> Non esiste una sola fonte energetica in grado di risolvere il problema. La società futura “</a:t>
            </a:r>
            <a:r>
              <a:rPr lang="it-IT" altLang="it-IT" sz="2000" dirty="0" err="1"/>
              <a:t>low</a:t>
            </a:r>
            <a:r>
              <a:rPr lang="it-IT" altLang="it-IT" sz="2000" dirty="0"/>
              <a:t> carbon” dovrà basarsi su un mix energetico comprendente una ampia quota di energie rinnovabili (solare, eolico, biomasse, geotermia…) ed energia nucleare, riducendo al minimo l’uso di fonti fossili.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/>
              <a:t> Ogni tecnologia ha un impatto ambientale.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/>
              <a:t> Energia solare e energia eolica sono di natura </a:t>
            </a:r>
            <a:r>
              <a:rPr lang="it-IT" altLang="it-IT" sz="2000" i="1" dirty="0"/>
              <a:t>intermittente</a:t>
            </a:r>
            <a:r>
              <a:rPr lang="it-IT" altLang="it-IT" sz="2000" dirty="0"/>
              <a:t> e richiedono sistemi di stoccaggio dell’energia, interconnessioni, sistemi avanzati di controllo e gestione dell’energia (“</a:t>
            </a:r>
            <a:r>
              <a:rPr lang="it-IT" altLang="it-IT" sz="2000" dirty="0" err="1"/>
              <a:t>smart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grids</a:t>
            </a:r>
            <a:r>
              <a:rPr lang="it-IT" altLang="it-IT" sz="2000" dirty="0"/>
              <a:t>”). Ciò richiederà enormi interventi su tutte le infrastrutture energetiche.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it-IT" altLang="it-IT" sz="2000" dirty="0"/>
              <a:t> Il solare fotovoltaico è una parte essenziale di questo scenario.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64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720725"/>
          </a:xfrm>
        </p:spPr>
        <p:txBody>
          <a:bodyPr/>
          <a:lstStyle/>
          <a:p>
            <a:r>
              <a:rPr lang="it-IT" altLang="it-IT" smtClean="0"/>
              <a:t>… e il sogno</a:t>
            </a:r>
          </a:p>
        </p:txBody>
      </p:sp>
      <p:pic>
        <p:nvPicPr>
          <p:cNvPr id="150533" name="Picture 3" descr="18mm1fwo6xlc1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6125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65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/>
          <a:lstStyle/>
          <a:p>
            <a:r>
              <a:rPr lang="it-IT" dirty="0" smtClean="0"/>
              <a:t>Stati di polarizzazione della luce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8"/>
          <a:stretch/>
        </p:blipFill>
        <p:spPr>
          <a:xfrm>
            <a:off x="179512" y="836712"/>
            <a:ext cx="5777897" cy="329958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28" y="3548048"/>
            <a:ext cx="4754915" cy="309582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12798" y="1916832"/>
            <a:ext cx="3164345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Polarizzazione lineare: il campo elettrico oscilla lungo una direzione, nel piano perpendicolare alla direzione di propagazione</a:t>
            </a:r>
            <a:endParaRPr lang="it-IT" sz="2000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4572000" y="2636912"/>
            <a:ext cx="124079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95536" y="4769857"/>
            <a:ext cx="3164345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Polarizzazione circolare: il campo elettrico ruota nel piano perpendicolare alla direzione di propagazione</a:t>
            </a:r>
            <a:endParaRPr lang="it-IT" sz="2000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3582785" y="5378025"/>
            <a:ext cx="1192671" cy="112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928E8-EFB3-4F77-AD2E-80D5EE051E58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66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5"/>
    </mc:Choice>
    <mc:Fallback xmlns="">
      <p:transition spd="slow" advTm="55145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numero diapositiva 4"/>
          <p:cNvSpPr txBox="1">
            <a:spLocks noGrp="1"/>
          </p:cNvSpPr>
          <p:nvPr/>
        </p:nvSpPr>
        <p:spPr bwMode="auto">
          <a:xfrm>
            <a:off x="8521700" y="6570663"/>
            <a:ext cx="442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621593-6A53-492C-80E1-87C2D7F2C36F}" type="slidenum">
              <a:rPr lang="it-IT" altLang="it-IT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r>
              <a:rPr lang="it-IT" altLang="it-IT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Indice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2819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Luce: onde elettromagnetiche e fotoni, polarizzazione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Fotovoltaico e LED: cenni storici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Isolanti, semiconduttori, metalli. Resistenza elettrica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bande e gap, portatori, assorbimento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Semiconduttori: drogaggio, giunzione p-n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LED in luce blu e in luce bianca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200" dirty="0" smtClean="0">
                <a:solidFill>
                  <a:schemeClr val="tx1"/>
                </a:solidFill>
              </a:rPr>
              <a:t>Celle fotovoltaiche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200" dirty="0" smtClean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smtClean="0"/>
              <a:t>Luce ed energia - Lucio C. Andreani - Dipartimento di Fisica, Università di Pavia</a:t>
            </a:r>
            <a:endParaRPr lang="it-IT" alt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0DADB-A232-4085-9323-DCC0C19837A8}" type="slidenum">
              <a:rPr lang="it-IT" altLang="it-IT" smtClean="0"/>
              <a:pPr>
                <a:defRPr/>
              </a:pPr>
              <a:t>8</a:t>
            </a:fld>
            <a:r>
              <a:rPr lang="it-IT" altLang="it-IT" smtClean="0"/>
              <a:t>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2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piè di pagina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smtClean="0"/>
              <a:t>Luce ed energia - Lucio C. Andreani - Dipartimento di Fisica, Università di Pavia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sz="3600" b="1" dirty="0" smtClean="0"/>
              <a:t>Volta e fotovoltaico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388" y="1052513"/>
            <a:ext cx="3543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smtClean="0"/>
              <a:t>Effetto Volta </a:t>
            </a:r>
            <a:r>
              <a:rPr lang="it-IT" altLang="it-IT" sz="2000" dirty="0"/>
              <a:t>(Alessandro Volta, Pavia, 1797) = </a:t>
            </a:r>
            <a:r>
              <a:rPr lang="it-IT" altLang="it-IT" sz="2000" dirty="0" smtClean="0"/>
              <a:t>potenziale di contatto fra due metalli diversi</a:t>
            </a:r>
            <a:endParaRPr lang="it-IT" altLang="it-IT" sz="2000" dirty="0"/>
          </a:p>
        </p:txBody>
      </p:sp>
      <p:sp>
        <p:nvSpPr>
          <p:cNvPr id="5125" name="Arc 5"/>
          <p:cNvSpPr>
            <a:spLocks/>
          </p:cNvSpPr>
          <p:nvPr/>
        </p:nvSpPr>
        <p:spPr bwMode="auto">
          <a:xfrm rot="16200000" flipV="1">
            <a:off x="1934369" y="5144294"/>
            <a:ext cx="911225" cy="10048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Arc 6"/>
          <p:cNvSpPr>
            <a:spLocks/>
          </p:cNvSpPr>
          <p:nvPr/>
        </p:nvSpPr>
        <p:spPr bwMode="auto">
          <a:xfrm rot="5400000" flipH="1" flipV="1">
            <a:off x="937419" y="5144294"/>
            <a:ext cx="911225" cy="10048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spect="1" noChangeArrowheads="1"/>
          </p:cNvSpPr>
          <p:nvPr/>
        </p:nvSpPr>
        <p:spPr bwMode="auto">
          <a:xfrm>
            <a:off x="857250" y="6124575"/>
            <a:ext cx="53975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5128" name="Oval 8"/>
          <p:cNvSpPr>
            <a:spLocks noChangeAspect="1" noChangeArrowheads="1"/>
          </p:cNvSpPr>
          <p:nvPr/>
        </p:nvSpPr>
        <p:spPr bwMode="auto">
          <a:xfrm>
            <a:off x="2862263" y="6124575"/>
            <a:ext cx="53975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881063" y="6145213"/>
            <a:ext cx="796925" cy="217487"/>
          </a:xfrm>
          <a:custGeom>
            <a:avLst/>
            <a:gdLst>
              <a:gd name="T0" fmla="*/ 0 w 771"/>
              <a:gd name="T1" fmla="*/ 0 h 227"/>
              <a:gd name="T2" fmla="*/ 0 w 771"/>
              <a:gd name="T3" fmla="*/ 2147483646 h 227"/>
              <a:gd name="T4" fmla="*/ 2147483646 w 771"/>
              <a:gd name="T5" fmla="*/ 2147483646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227">
                <a:moveTo>
                  <a:pt x="0" y="0"/>
                </a:moveTo>
                <a:lnTo>
                  <a:pt x="0" y="227"/>
                </a:lnTo>
                <a:lnTo>
                  <a:pt x="771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 flipH="1">
            <a:off x="2095500" y="6145213"/>
            <a:ext cx="796925" cy="217487"/>
          </a:xfrm>
          <a:custGeom>
            <a:avLst/>
            <a:gdLst>
              <a:gd name="T0" fmla="*/ 0 w 771"/>
              <a:gd name="T1" fmla="*/ 0 h 227"/>
              <a:gd name="T2" fmla="*/ 0 w 771"/>
              <a:gd name="T3" fmla="*/ 2147483646 h 227"/>
              <a:gd name="T4" fmla="*/ 2147483646 w 771"/>
              <a:gd name="T5" fmla="*/ 2147483646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227">
                <a:moveTo>
                  <a:pt x="0" y="0"/>
                </a:moveTo>
                <a:lnTo>
                  <a:pt x="0" y="227"/>
                </a:lnTo>
                <a:lnTo>
                  <a:pt x="771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1" name="Oval 11"/>
          <p:cNvSpPr>
            <a:spLocks noChangeAspect="1" noChangeArrowheads="1"/>
          </p:cNvSpPr>
          <p:nvPr/>
        </p:nvSpPr>
        <p:spPr bwMode="auto">
          <a:xfrm>
            <a:off x="1639888" y="6329363"/>
            <a:ext cx="53975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5132" name="Oval 12"/>
          <p:cNvSpPr>
            <a:spLocks noChangeAspect="1" noChangeArrowheads="1"/>
          </p:cNvSpPr>
          <p:nvPr/>
        </p:nvSpPr>
        <p:spPr bwMode="auto">
          <a:xfrm>
            <a:off x="2057400" y="6329363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692275" y="6237288"/>
            <a:ext cx="3349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V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19138" y="5035550"/>
            <a:ext cx="657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Zn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671763" y="5013325"/>
            <a:ext cx="5318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Cu</a:t>
            </a:r>
          </a:p>
        </p:txBody>
      </p:sp>
      <p:pic>
        <p:nvPicPr>
          <p:cNvPr id="513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8575"/>
            <a:ext cx="167798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Rectangle 4"/>
          <p:cNvSpPr>
            <a:spLocks noChangeArrowheads="1"/>
          </p:cNvSpPr>
          <p:nvPr/>
        </p:nvSpPr>
        <p:spPr bwMode="auto">
          <a:xfrm>
            <a:off x="4344988" y="1052513"/>
            <a:ext cx="447516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 smtClean="0"/>
              <a:t>Effetto fotovoltaico (</a:t>
            </a:r>
            <a:r>
              <a:rPr lang="it-IT" altLang="it-IT" sz="2000" dirty="0" smtClean="0"/>
              <a:t>Alexandre </a:t>
            </a:r>
            <a:r>
              <a:rPr lang="it-IT" altLang="it-IT" sz="2000" dirty="0"/>
              <a:t>E. Becquerel, Paris, 1839) = </a:t>
            </a:r>
            <a:r>
              <a:rPr lang="it-IT" altLang="it-IT" sz="2000" dirty="0" smtClean="0"/>
              <a:t>differenza di potenziale indotta dall’illuminazione in una cella elettrolitica. Oggi: in una giunzione p-n a circuito aperto.</a:t>
            </a:r>
            <a:endParaRPr lang="it-IT" altLang="it-IT" sz="20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smtClean="0"/>
              <a:t>E’ legato all’</a:t>
            </a:r>
            <a:r>
              <a:rPr lang="it-IT" altLang="it-IT" sz="2000" b="1" dirty="0" smtClean="0"/>
              <a:t>effetto fotoelettrico</a:t>
            </a:r>
            <a:r>
              <a:rPr lang="it-IT" altLang="it-IT" sz="2000" dirty="0" smtClean="0"/>
              <a:t>.</a:t>
            </a:r>
            <a:endParaRPr lang="it-IT" altLang="it-IT" sz="2000" dirty="0"/>
          </a:p>
        </p:txBody>
      </p:sp>
      <p:pic>
        <p:nvPicPr>
          <p:cNvPr id="513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357563"/>
            <a:ext cx="18796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02013"/>
            <a:ext cx="329723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0" name="Segnaposto numero diapositiva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10F6-CC0A-4269-B302-5B55D636891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20225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8|2.6|1.9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3|3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5|3.9|5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7|5.8|1.8|1.7|0.8|1.6|1.4|0.8|2.3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|5.1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|5.1|6.2"/>
</p:tagLst>
</file>

<file path=ppt/theme/theme1.xml><?xml version="1.0" encoding="utf-8"?>
<a:theme xmlns:a="http://schemas.openxmlformats.org/drawingml/2006/main" name="1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4591</Words>
  <Application>Microsoft Office PowerPoint</Application>
  <PresentationFormat>Presentazione su schermo (4:3)</PresentationFormat>
  <Paragraphs>788</Paragraphs>
  <Slides>65</Slides>
  <Notes>64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65</vt:i4>
      </vt:variant>
    </vt:vector>
  </HeadingPairs>
  <TitlesOfParts>
    <vt:vector size="76" baseType="lpstr">
      <vt:lpstr>Arial</vt:lpstr>
      <vt:lpstr>Cambria Math</vt:lpstr>
      <vt:lpstr>Comic Sans MS</vt:lpstr>
      <vt:lpstr>Monotype Sorts</vt:lpstr>
      <vt:lpstr>Symbol</vt:lpstr>
      <vt:lpstr>Times New Roman</vt:lpstr>
      <vt:lpstr>Verdana</vt:lpstr>
      <vt:lpstr>Wingdings</vt:lpstr>
      <vt:lpstr>11_Struttura predefinita</vt:lpstr>
      <vt:lpstr>Equation</vt:lpstr>
      <vt:lpstr>Fotografia Photo Editor</vt:lpstr>
      <vt:lpstr>Luce ed energia:  la fisica della materia e le sue applicazioni (LED, fotovoltaico)</vt:lpstr>
      <vt:lpstr>Indice</vt:lpstr>
      <vt:lpstr>Luce e tecnologie</vt:lpstr>
      <vt:lpstr>Luce e onde elettromagnetiche</vt:lpstr>
      <vt:lpstr>Quantizzazione dell’energia</vt:lpstr>
      <vt:lpstr>Lo spettro delle onde elettromagnetiche</vt:lpstr>
      <vt:lpstr>Stati di polarizzazione della luce</vt:lpstr>
      <vt:lpstr>Indice</vt:lpstr>
      <vt:lpstr>Volta e fotovoltaico</vt:lpstr>
      <vt:lpstr>Effetto fotoelettrico</vt:lpstr>
      <vt:lpstr>Luce ed energia</vt:lpstr>
      <vt:lpstr>Celle fotovoltaiche e semiconduttori</vt:lpstr>
      <vt:lpstr>L’illuminazione… a “bright story”</vt:lpstr>
      <vt:lpstr>Efficienza luminosa</vt:lpstr>
      <vt:lpstr>Indice</vt:lpstr>
      <vt:lpstr>Isolanti, semiconduttori e metalli</vt:lpstr>
      <vt:lpstr>Legge di Ohm, resistenza, resistività</vt:lpstr>
      <vt:lpstr>Qual è l’origine della resistenza elettrica?</vt:lpstr>
      <vt:lpstr>Semiconduttori e metalli: resistività</vt:lpstr>
      <vt:lpstr>Indice</vt:lpstr>
      <vt:lpstr>Livelli di energia negli atomi</vt:lpstr>
      <vt:lpstr>Bande di energia nei solidi</vt:lpstr>
      <vt:lpstr>Riempimento dei livelli elettronici:  il principio di Pauli</vt:lpstr>
      <vt:lpstr>Gap di energia e assorbimento ottico</vt:lpstr>
      <vt:lpstr>Semiconduttori: struttura cristallina</vt:lpstr>
      <vt:lpstr>Il ruolo della temperatura</vt:lpstr>
      <vt:lpstr>Elettroni e lacune:  effetto di un campo elettrico</vt:lpstr>
      <vt:lpstr>Fotoeccitazione e fotoconducibilità</vt:lpstr>
      <vt:lpstr>Emissione di luce</vt:lpstr>
      <vt:lpstr>Gap di energia e luce visibile</vt:lpstr>
      <vt:lpstr>Fisica e tecnologia dei semiconduttori…</vt:lpstr>
      <vt:lpstr>… sviluppo della micro- e optoelettronica</vt:lpstr>
      <vt:lpstr>Indice</vt:lpstr>
      <vt:lpstr>Il drogaggio</vt:lpstr>
      <vt:lpstr>La giunzione p-n: il “cuore” dei dispositivi a semiconduttore</vt:lpstr>
      <vt:lpstr>Polarizzazione della giunzione p-n</vt:lpstr>
      <vt:lpstr>Caratteristica I-V del diodo a giunzione</vt:lpstr>
      <vt:lpstr>Indice</vt:lpstr>
      <vt:lpstr>Applicazioni della giunzione p-n:</vt:lpstr>
      <vt:lpstr>LED (Light Emitting Device)</vt:lpstr>
      <vt:lpstr>LED blu (1993): eterostrutture (nanostrutture) basate su GaN e leghe ternarie InGaN, AlGaN   problema di strain fra materiali con passi reticolari diversi</vt:lpstr>
      <vt:lpstr>LED a luce bianca</vt:lpstr>
      <vt:lpstr>Illuminazione a LED: risparmio energetico</vt:lpstr>
      <vt:lpstr>Illuminazione dinamica</vt:lpstr>
      <vt:lpstr>Indice</vt:lpstr>
      <vt:lpstr>Cella fotovoltaica: giunzione p-n illuminata</vt:lpstr>
      <vt:lpstr>Il silicio: dalla sabbia ai micro-processori</vt:lpstr>
      <vt:lpstr>Struttura di una cella fotovoltaica</vt:lpstr>
      <vt:lpstr>Lo spettro solare</vt:lpstr>
      <vt:lpstr>Irraggiamento solare annuo (Italia)</vt:lpstr>
      <vt:lpstr>L’unità di energia: il kilo-Watt-ora (kWh)</vt:lpstr>
      <vt:lpstr>Celle fotovoltaiche di silicio (wafer)</vt:lpstr>
      <vt:lpstr>Celle fotovoltaiche a film sottile</vt:lpstr>
      <vt:lpstr>Solar PV energy on the Earth…</vt:lpstr>
      <vt:lpstr>Potenza fotovoltaica installata: evoluzione storica</vt:lpstr>
      <vt:lpstr>Fotovoltaico in Italia</vt:lpstr>
      <vt:lpstr>Quote di produzione di energia elettrica  (Stated Policies Scenario) </vt:lpstr>
      <vt:lpstr>Ricerca pura o ricerca applicata?</vt:lpstr>
      <vt:lpstr>Il legame covalente nel silicio</vt:lpstr>
      <vt:lpstr>Il drogaggio di tipo n</vt:lpstr>
      <vt:lpstr>Il drogaggio di tipo p</vt:lpstr>
      <vt:lpstr>Radianza solare annua</vt:lpstr>
      <vt:lpstr>PV solar electricity potential in european countries  http://re.jrc.ec.europa.eu/pvgis/</vt:lpstr>
      <vt:lpstr>Il problema energetico: la realtà…</vt:lpstr>
      <vt:lpstr>… e il sogno</vt:lpstr>
    </vt:vector>
  </TitlesOfParts>
  <Company>Dipartimento di Fisica Volta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E FONTI RINNOVABILI</dc:title>
  <dc:creator>Andreani</dc:creator>
  <cp:lastModifiedBy>User</cp:lastModifiedBy>
  <cp:revision>110</cp:revision>
  <cp:lastPrinted>2021-08-31T13:16:10Z</cp:lastPrinted>
  <dcterms:created xsi:type="dcterms:W3CDTF">2010-02-17T12:47:48Z</dcterms:created>
  <dcterms:modified xsi:type="dcterms:W3CDTF">2024-06-09T15:21:22Z</dcterms:modified>
</cp:coreProperties>
</file>