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382" r:id="rId3"/>
    <p:sldId id="365" r:id="rId4"/>
    <p:sldId id="385" r:id="rId5"/>
    <p:sldId id="383" r:id="rId6"/>
    <p:sldId id="367" r:id="rId7"/>
    <p:sldId id="384" r:id="rId8"/>
    <p:sldId id="366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FB2"/>
    <a:srgbClr val="0B5394"/>
    <a:srgbClr val="CCDDFD"/>
    <a:srgbClr val="196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360"/>
  </p:normalViewPr>
  <p:slideViewPr>
    <p:cSldViewPr snapToGrid="0" snapToObjects="1">
      <p:cViewPr varScale="1">
        <p:scale>
          <a:sx n="120" d="100"/>
          <a:sy n="120" d="100"/>
        </p:scale>
        <p:origin x="2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54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150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22C508FB-5707-FC53-D6EA-B7B4B7C7D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E9DF7094-DC4D-AC16-513D-ED8FD724CA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15621FB1-6FE0-B77E-897B-B7FD4756EB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75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9541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436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36205265-CD5C-3E8E-B053-4E47BC524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A8FD450B-4E03-37D7-3449-B6B92FFB5E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4409BE3E-7560-653D-2D00-7DBB41C0BE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391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89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1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iff"/><Relationship Id="rId11" Type="http://schemas.openxmlformats.org/officeDocument/2006/relationships/image" Target="../media/image13.jpeg"/><Relationship Id="rId5" Type="http://schemas.openxmlformats.org/officeDocument/2006/relationships/image" Target="../media/image7.tiff"/><Relationship Id="rId10" Type="http://schemas.openxmlformats.org/officeDocument/2006/relationships/image" Target="../media/image12.png"/><Relationship Id="rId4" Type="http://schemas.openxmlformats.org/officeDocument/2006/relationships/image" Target="../media/image6.tiff"/><Relationship Id="rId9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1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iff"/><Relationship Id="rId11" Type="http://schemas.openxmlformats.org/officeDocument/2006/relationships/image" Target="../media/image13.jpeg"/><Relationship Id="rId5" Type="http://schemas.openxmlformats.org/officeDocument/2006/relationships/image" Target="../media/image7.tiff"/><Relationship Id="rId10" Type="http://schemas.openxmlformats.org/officeDocument/2006/relationships/image" Target="../media/image12.png"/><Relationship Id="rId4" Type="http://schemas.openxmlformats.org/officeDocument/2006/relationships/image" Target="../media/image6.tiff"/><Relationship Id="rId9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58932" y="161364"/>
            <a:ext cx="8520600" cy="47141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200" b="1" dirty="0">
                <a:solidFill>
                  <a:srgbClr val="0B5394"/>
                </a:solidFill>
              </a:rPr>
              <a:t>Master degree in </a:t>
            </a:r>
            <a:br>
              <a:rPr lang="en" sz="4200" b="1" dirty="0">
                <a:solidFill>
                  <a:srgbClr val="0B5394"/>
                </a:solidFill>
              </a:rPr>
            </a:br>
            <a:r>
              <a:rPr lang="en" sz="4200" b="1" dirty="0">
                <a:solidFill>
                  <a:srgbClr val="0B5394"/>
                </a:solidFill>
              </a:rPr>
              <a:t>Physical Sciences</a:t>
            </a:r>
            <a:br>
              <a:rPr lang="en" sz="4400" b="1" dirty="0">
                <a:solidFill>
                  <a:srgbClr val="0B5394"/>
                </a:solidFill>
              </a:rPr>
            </a:br>
            <a:r>
              <a:rPr lang="en" sz="3600" b="1" dirty="0">
                <a:solidFill>
                  <a:srgbClr val="0B5394"/>
                </a:solidFill>
              </a:rPr>
              <a:t>(Laurea Magistrale in </a:t>
            </a:r>
            <a:r>
              <a:rPr lang="en" sz="3600" b="1" dirty="0" err="1">
                <a:solidFill>
                  <a:srgbClr val="0B5394"/>
                </a:solidFill>
              </a:rPr>
              <a:t>Scienze</a:t>
            </a:r>
            <a:r>
              <a:rPr lang="en" sz="3600" b="1" dirty="0">
                <a:solidFill>
                  <a:srgbClr val="0B5394"/>
                </a:solidFill>
              </a:rPr>
              <a:t> </a:t>
            </a:r>
            <a:r>
              <a:rPr lang="en" sz="3600" b="1" dirty="0" err="1">
                <a:solidFill>
                  <a:srgbClr val="0B5394"/>
                </a:solidFill>
              </a:rPr>
              <a:t>Fisiche</a:t>
            </a:r>
            <a:r>
              <a:rPr lang="en" sz="3600" b="1" dirty="0">
                <a:solidFill>
                  <a:srgbClr val="0B5394"/>
                </a:solidFill>
              </a:rPr>
              <a:t>)</a:t>
            </a:r>
            <a:br>
              <a:rPr lang="en" sz="4400" b="1" dirty="0">
                <a:solidFill>
                  <a:srgbClr val="0B5394"/>
                </a:solidFill>
              </a:rPr>
            </a:br>
            <a:br>
              <a:rPr lang="en" sz="4400" b="1" dirty="0">
                <a:solidFill>
                  <a:srgbClr val="0B5394"/>
                </a:solidFill>
              </a:rPr>
            </a:br>
            <a:r>
              <a:rPr lang="en" sz="3000" b="1" dirty="0">
                <a:solidFill>
                  <a:srgbClr val="0B5394"/>
                </a:solidFill>
              </a:rPr>
              <a:t>Prof. Dario Gerace (Coordinator)</a:t>
            </a:r>
            <a:br>
              <a:rPr lang="en" sz="3000" b="1" dirty="0">
                <a:solidFill>
                  <a:srgbClr val="0B5394"/>
                </a:solidFill>
              </a:rPr>
            </a:br>
            <a:br>
              <a:rPr lang="en" sz="4400" b="1" dirty="0">
                <a:solidFill>
                  <a:srgbClr val="0B5394"/>
                </a:solidFill>
              </a:rPr>
            </a:br>
            <a:r>
              <a:rPr lang="en" sz="3200" b="1" i="1" dirty="0">
                <a:solidFill>
                  <a:srgbClr val="0B5394"/>
                </a:solidFill>
              </a:rPr>
              <a:t>Department of Physics “A. Volta”</a:t>
            </a:r>
            <a:br>
              <a:rPr lang="en" sz="3800" b="1" dirty="0">
                <a:solidFill>
                  <a:srgbClr val="0B5394"/>
                </a:solidFill>
              </a:rPr>
            </a:br>
            <a:r>
              <a:rPr lang="it-IT" altLang="it-IT" sz="3200" dirty="0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(website: https://</a:t>
            </a:r>
            <a:r>
              <a:rPr lang="it-IT" altLang="it-IT" sz="3200" dirty="0" err="1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scienzefisiche.cdl.unipv.it</a:t>
            </a:r>
            <a:r>
              <a:rPr lang="it-IT" altLang="it-IT" sz="3200" dirty="0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altLang="it-IT" sz="3200" dirty="0" err="1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altLang="it-IT" sz="3200" dirty="0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4400" b="1" dirty="0">
              <a:solidFill>
                <a:srgbClr val="0B5394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4F329B-EFC3-8E4F-84A0-E0CC9635F383}"/>
              </a:ext>
            </a:extLst>
          </p:cNvPr>
          <p:cNvGrpSpPr/>
          <p:nvPr/>
        </p:nvGrpSpPr>
        <p:grpSpPr>
          <a:xfrm>
            <a:off x="-9428" y="4186"/>
            <a:ext cx="643185" cy="5142849"/>
            <a:chOff x="-9428" y="4186"/>
            <a:chExt cx="643185" cy="5142849"/>
          </a:xfrm>
        </p:grpSpPr>
        <p:pic>
          <p:nvPicPr>
            <p:cNvPr id="9" name="Immagine 2">
              <a:extLst>
                <a:ext uri="{FF2B5EF4-FFF2-40B4-BE49-F238E27FC236}">
                  <a16:creationId xmlns:a16="http://schemas.microsoft.com/office/drawing/2014/main" id="{2CF80F8D-8223-3642-9F2C-06451BF25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6"/>
              <a:ext cx="633757" cy="116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50409C1-8EC8-8B48-BBA5-EE19A77B57CA}"/>
                </a:ext>
              </a:extLst>
            </p:cNvPr>
            <p:cNvSpPr/>
            <p:nvPr/>
          </p:nvSpPr>
          <p:spPr>
            <a:xfrm>
              <a:off x="-9428" y="1055799"/>
              <a:ext cx="638941" cy="4091235"/>
            </a:xfrm>
            <a:custGeom>
              <a:avLst/>
              <a:gdLst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50829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40574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392897 w 631596"/>
                <a:gd name="connsiteY2" fmla="*/ 171340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43992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1"/>
                <a:gd name="connsiteY0" fmla="*/ 0 h 3808429"/>
                <a:gd name="connsiteX1" fmla="*/ 638940 w 638941"/>
                <a:gd name="connsiteY1" fmla="*/ 137155 h 3808429"/>
                <a:gd name="connsiteX2" fmla="*/ 638941 w 638941"/>
                <a:gd name="connsiteY2" fmla="*/ 321750 h 3808429"/>
                <a:gd name="connsiteX3" fmla="*/ 631596 w 638941"/>
                <a:gd name="connsiteY3" fmla="*/ 3808429 h 3808429"/>
                <a:gd name="connsiteX4" fmla="*/ 0 w 638941"/>
                <a:gd name="connsiteY4" fmla="*/ 3808429 h 3808429"/>
                <a:gd name="connsiteX5" fmla="*/ 9427 w 638941"/>
                <a:gd name="connsiteY5" fmla="*/ 0 h 380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941" h="3808429">
                  <a:moveTo>
                    <a:pt x="9427" y="0"/>
                  </a:moveTo>
                  <a:lnTo>
                    <a:pt x="638940" y="137155"/>
                  </a:lnTo>
                  <a:cubicBezTo>
                    <a:pt x="638940" y="198687"/>
                    <a:pt x="638941" y="260218"/>
                    <a:pt x="638941" y="321750"/>
                  </a:cubicBezTo>
                  <a:cubicBezTo>
                    <a:pt x="636493" y="1483976"/>
                    <a:pt x="634044" y="2646203"/>
                    <a:pt x="631596" y="3808429"/>
                  </a:cubicBezTo>
                  <a:lnTo>
                    <a:pt x="0" y="3808429"/>
                  </a:lnTo>
                  <a:cubicBezTo>
                    <a:pt x="3142" y="2538953"/>
                    <a:pt x="6285" y="1269476"/>
                    <a:pt x="9427" y="0"/>
                  </a:cubicBezTo>
                  <a:close/>
                </a:path>
              </a:pathLst>
            </a:custGeom>
            <a:solidFill>
              <a:srgbClr val="166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sellaDiTesto 3">
              <a:extLst>
                <a:ext uri="{FF2B5EF4-FFF2-40B4-BE49-F238E27FC236}">
                  <a16:creationId xmlns:a16="http://schemas.microsoft.com/office/drawing/2014/main" id="{61E617E3-20CF-5C4D-98A7-6537A357D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686488" y="2923682"/>
              <a:ext cx="4015818" cy="430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LM in Scienze Fisiche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C4F329B-EFC3-8E4F-84A0-E0CC9635F383}"/>
              </a:ext>
            </a:extLst>
          </p:cNvPr>
          <p:cNvGrpSpPr/>
          <p:nvPr/>
        </p:nvGrpSpPr>
        <p:grpSpPr>
          <a:xfrm>
            <a:off x="-9428" y="4186"/>
            <a:ext cx="643185" cy="5142849"/>
            <a:chOff x="-9428" y="4186"/>
            <a:chExt cx="643185" cy="5142849"/>
          </a:xfrm>
        </p:grpSpPr>
        <p:pic>
          <p:nvPicPr>
            <p:cNvPr id="9" name="Immagine 2">
              <a:extLst>
                <a:ext uri="{FF2B5EF4-FFF2-40B4-BE49-F238E27FC236}">
                  <a16:creationId xmlns:a16="http://schemas.microsoft.com/office/drawing/2014/main" id="{2CF80F8D-8223-3642-9F2C-06451BF25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6"/>
              <a:ext cx="633757" cy="116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50409C1-8EC8-8B48-BBA5-EE19A77B57CA}"/>
                </a:ext>
              </a:extLst>
            </p:cNvPr>
            <p:cNvSpPr/>
            <p:nvPr/>
          </p:nvSpPr>
          <p:spPr>
            <a:xfrm>
              <a:off x="-9428" y="1055799"/>
              <a:ext cx="638941" cy="4091235"/>
            </a:xfrm>
            <a:custGeom>
              <a:avLst/>
              <a:gdLst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50829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40574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392897 w 631596"/>
                <a:gd name="connsiteY2" fmla="*/ 171340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43992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1"/>
                <a:gd name="connsiteY0" fmla="*/ 0 h 3808429"/>
                <a:gd name="connsiteX1" fmla="*/ 638940 w 638941"/>
                <a:gd name="connsiteY1" fmla="*/ 137155 h 3808429"/>
                <a:gd name="connsiteX2" fmla="*/ 638941 w 638941"/>
                <a:gd name="connsiteY2" fmla="*/ 321750 h 3808429"/>
                <a:gd name="connsiteX3" fmla="*/ 631596 w 638941"/>
                <a:gd name="connsiteY3" fmla="*/ 3808429 h 3808429"/>
                <a:gd name="connsiteX4" fmla="*/ 0 w 638941"/>
                <a:gd name="connsiteY4" fmla="*/ 3808429 h 3808429"/>
                <a:gd name="connsiteX5" fmla="*/ 9427 w 638941"/>
                <a:gd name="connsiteY5" fmla="*/ 0 h 380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941" h="3808429">
                  <a:moveTo>
                    <a:pt x="9427" y="0"/>
                  </a:moveTo>
                  <a:lnTo>
                    <a:pt x="638940" y="137155"/>
                  </a:lnTo>
                  <a:cubicBezTo>
                    <a:pt x="638940" y="198687"/>
                    <a:pt x="638941" y="260218"/>
                    <a:pt x="638941" y="321750"/>
                  </a:cubicBezTo>
                  <a:cubicBezTo>
                    <a:pt x="636493" y="1483976"/>
                    <a:pt x="634044" y="2646203"/>
                    <a:pt x="631596" y="3808429"/>
                  </a:cubicBezTo>
                  <a:lnTo>
                    <a:pt x="0" y="3808429"/>
                  </a:lnTo>
                  <a:cubicBezTo>
                    <a:pt x="3142" y="2538953"/>
                    <a:pt x="6285" y="1269476"/>
                    <a:pt x="9427" y="0"/>
                  </a:cubicBezTo>
                  <a:close/>
                </a:path>
              </a:pathLst>
            </a:custGeom>
            <a:solidFill>
              <a:srgbClr val="166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sellaDiTesto 3">
              <a:extLst>
                <a:ext uri="{FF2B5EF4-FFF2-40B4-BE49-F238E27FC236}">
                  <a16:creationId xmlns:a16="http://schemas.microsoft.com/office/drawing/2014/main" id="{61E617E3-20CF-5C4D-98A7-6537A357D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686488" y="2923682"/>
              <a:ext cx="4015818" cy="430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LM in Scienze Fisiche</a:t>
              </a:r>
            </a:p>
          </p:txBody>
        </p:sp>
      </p:grpSp>
      <p:sp>
        <p:nvSpPr>
          <p:cNvPr id="12" name="CasellaDiTesto 4"/>
          <p:cNvSpPr txBox="1">
            <a:spLocks noChangeArrowheads="1"/>
          </p:cNvSpPr>
          <p:nvPr/>
        </p:nvSpPr>
        <p:spPr bwMode="auto">
          <a:xfrm>
            <a:off x="2273051" y="86147"/>
            <a:ext cx="4758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 err="1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</a:t>
            </a:r>
            <a:r>
              <a:rPr lang="it-IT" altLang="it-IT" dirty="0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pre-requisites</a:t>
            </a:r>
            <a:r>
              <a:rPr lang="it-IT" altLang="it-IT" dirty="0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CasellaDiTesto 18"/>
          <p:cNvSpPr txBox="1">
            <a:spLocks noChangeArrowheads="1"/>
          </p:cNvSpPr>
          <p:nvPr/>
        </p:nvSpPr>
        <p:spPr bwMode="auto">
          <a:xfrm>
            <a:off x="933757" y="656208"/>
            <a:ext cx="653363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Bachelor in STM (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&gt;60 CFU in FIS*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sectors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, &gt;15 in MAT*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sectors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(or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), &gt;3 CFU English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4">
            <a:extLst>
              <a:ext uri="{FF2B5EF4-FFF2-40B4-BE49-F238E27FC236}">
                <a16:creationId xmlns:a16="http://schemas.microsoft.com/office/drawing/2014/main" id="{4885BFA3-61D8-D7B8-F0FA-AB68C00F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984" y="2646917"/>
            <a:ext cx="4758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Goals</a:t>
            </a:r>
          </a:p>
        </p:txBody>
      </p:sp>
      <p:sp>
        <p:nvSpPr>
          <p:cNvPr id="5" name="CasellaDiTesto 18">
            <a:extLst>
              <a:ext uri="{FF2B5EF4-FFF2-40B4-BE49-F238E27FC236}">
                <a16:creationId xmlns:a16="http://schemas.microsoft.com/office/drawing/2014/main" id="{36E23608-BACE-C62A-3FCF-1F6A6253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722" y="2941901"/>
            <a:ext cx="76434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Access to PhD,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specialization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, first and second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Master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18">
            <a:extLst>
              <a:ext uri="{FF2B5EF4-FFF2-40B4-BE49-F238E27FC236}">
                <a16:creationId xmlns:a16="http://schemas.microsoft.com/office/drawing/2014/main" id="{9F4AABC7-0E79-3CF0-56FA-7109DF968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722" y="3947748"/>
            <a:ext cx="76434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Direct access to jobs in the private or public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sectors</a:t>
            </a: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2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C4F329B-EFC3-8E4F-84A0-E0CC9635F383}"/>
              </a:ext>
            </a:extLst>
          </p:cNvPr>
          <p:cNvGrpSpPr/>
          <p:nvPr/>
        </p:nvGrpSpPr>
        <p:grpSpPr>
          <a:xfrm>
            <a:off x="-9428" y="4186"/>
            <a:ext cx="643185" cy="5142849"/>
            <a:chOff x="-9428" y="4186"/>
            <a:chExt cx="643185" cy="5142849"/>
          </a:xfrm>
        </p:grpSpPr>
        <p:pic>
          <p:nvPicPr>
            <p:cNvPr id="9" name="Immagine 2">
              <a:extLst>
                <a:ext uri="{FF2B5EF4-FFF2-40B4-BE49-F238E27FC236}">
                  <a16:creationId xmlns:a16="http://schemas.microsoft.com/office/drawing/2014/main" id="{2CF80F8D-8223-3642-9F2C-06451BF25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6"/>
              <a:ext cx="633757" cy="116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50409C1-8EC8-8B48-BBA5-EE19A77B57CA}"/>
                </a:ext>
              </a:extLst>
            </p:cNvPr>
            <p:cNvSpPr/>
            <p:nvPr/>
          </p:nvSpPr>
          <p:spPr>
            <a:xfrm>
              <a:off x="-9428" y="1055799"/>
              <a:ext cx="638941" cy="4091235"/>
            </a:xfrm>
            <a:custGeom>
              <a:avLst/>
              <a:gdLst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50829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40574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392897 w 631596"/>
                <a:gd name="connsiteY2" fmla="*/ 171340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43992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1"/>
                <a:gd name="connsiteY0" fmla="*/ 0 h 3808429"/>
                <a:gd name="connsiteX1" fmla="*/ 638940 w 638941"/>
                <a:gd name="connsiteY1" fmla="*/ 137155 h 3808429"/>
                <a:gd name="connsiteX2" fmla="*/ 638941 w 638941"/>
                <a:gd name="connsiteY2" fmla="*/ 321750 h 3808429"/>
                <a:gd name="connsiteX3" fmla="*/ 631596 w 638941"/>
                <a:gd name="connsiteY3" fmla="*/ 3808429 h 3808429"/>
                <a:gd name="connsiteX4" fmla="*/ 0 w 638941"/>
                <a:gd name="connsiteY4" fmla="*/ 3808429 h 3808429"/>
                <a:gd name="connsiteX5" fmla="*/ 9427 w 638941"/>
                <a:gd name="connsiteY5" fmla="*/ 0 h 380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941" h="3808429">
                  <a:moveTo>
                    <a:pt x="9427" y="0"/>
                  </a:moveTo>
                  <a:lnTo>
                    <a:pt x="638940" y="137155"/>
                  </a:lnTo>
                  <a:cubicBezTo>
                    <a:pt x="638940" y="198687"/>
                    <a:pt x="638941" y="260218"/>
                    <a:pt x="638941" y="321750"/>
                  </a:cubicBezTo>
                  <a:cubicBezTo>
                    <a:pt x="636493" y="1483976"/>
                    <a:pt x="634044" y="2646203"/>
                    <a:pt x="631596" y="3808429"/>
                  </a:cubicBezTo>
                  <a:lnTo>
                    <a:pt x="0" y="3808429"/>
                  </a:lnTo>
                  <a:cubicBezTo>
                    <a:pt x="3142" y="2538953"/>
                    <a:pt x="6285" y="1269476"/>
                    <a:pt x="9427" y="0"/>
                  </a:cubicBezTo>
                  <a:close/>
                </a:path>
              </a:pathLst>
            </a:custGeom>
            <a:solidFill>
              <a:srgbClr val="166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sellaDiTesto 3">
              <a:extLst>
                <a:ext uri="{FF2B5EF4-FFF2-40B4-BE49-F238E27FC236}">
                  <a16:creationId xmlns:a16="http://schemas.microsoft.com/office/drawing/2014/main" id="{61E617E3-20CF-5C4D-98A7-6537A357D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686488" y="2923682"/>
              <a:ext cx="4015818" cy="430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LM in Scienze Fisiche</a:t>
              </a: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1224937" y="-71124"/>
            <a:ext cx="6052647" cy="1252603"/>
            <a:chOff x="1233902" y="-196631"/>
            <a:chExt cx="6052647" cy="1252603"/>
          </a:xfrm>
        </p:grpSpPr>
        <p:sp>
          <p:nvSpPr>
            <p:cNvPr id="12" name="CasellaDiTesto 4"/>
            <p:cNvSpPr txBox="1">
              <a:spLocks noChangeArrowheads="1"/>
            </p:cNvSpPr>
            <p:nvPr/>
          </p:nvSpPr>
          <p:spPr bwMode="auto">
            <a:xfrm>
              <a:off x="3103325" y="-196631"/>
              <a:ext cx="33845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 err="1">
                  <a:solidFill>
                    <a:srgbClr val="256C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Academic</a:t>
              </a:r>
              <a:r>
                <a:rPr lang="it-IT" altLang="it-IT" dirty="0">
                  <a:solidFill>
                    <a:srgbClr val="256C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dirty="0" err="1">
                  <a:solidFill>
                    <a:srgbClr val="256C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</a:t>
              </a:r>
              <a:endParaRPr lang="it-IT" altLang="it-IT" dirty="0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asellaDiTesto 12"/>
            <p:cNvSpPr txBox="1">
              <a:spLocks noChangeArrowheads="1"/>
            </p:cNvSpPr>
            <p:nvPr/>
          </p:nvSpPr>
          <p:spPr bwMode="auto">
            <a:xfrm>
              <a:off x="1233902" y="286531"/>
              <a:ext cx="605264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it-IT" altLang="it-IT" sz="2200" dirty="0">
                  <a:latin typeface="Arial" panose="020B0604020202020204" pitchFamily="34" charset="0"/>
                  <a:cs typeface="Arial" panose="020B0604020202020204" pitchFamily="34" charset="0"/>
                </a:rPr>
                <a:t>72 CFU (12 </a:t>
              </a:r>
              <a:r>
                <a:rPr lang="it-IT" altLang="it-IT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courses</a:t>
              </a:r>
              <a:r>
                <a:rPr lang="it-IT" altLang="it-IT" sz="2200" dirty="0">
                  <a:latin typeface="Arial" panose="020B0604020202020204" pitchFamily="34" charset="0"/>
                  <a:cs typeface="Arial" panose="020B0604020202020204" pitchFamily="34" charset="0"/>
                </a:rPr>
                <a:t> of 6 CFU)</a:t>
              </a: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it-IT" altLang="it-IT" sz="2200" dirty="0">
                  <a:latin typeface="Arial" panose="020B0604020202020204" pitchFamily="34" charset="0"/>
                  <a:cs typeface="Arial" panose="020B0604020202020204" pitchFamily="34" charset="0"/>
                </a:rPr>
                <a:t>48 CFU </a:t>
              </a:r>
              <a:r>
                <a:rPr lang="it-IT" altLang="it-IT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Final</a:t>
              </a:r>
              <a:r>
                <a:rPr lang="it-IT" altLang="it-IT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dissertation</a:t>
              </a:r>
              <a:r>
                <a:rPr lang="it-IT" altLang="it-IT" sz="2200" dirty="0">
                  <a:latin typeface="Arial" panose="020B0604020202020204" pitchFamily="34" charset="0"/>
                  <a:cs typeface="Arial" panose="020B0604020202020204" pitchFamily="34" charset="0"/>
                </a:rPr>
                <a:t> (Tesi di Laurea)</a:t>
              </a:r>
            </a:p>
          </p:txBody>
        </p:sp>
      </p:grpSp>
      <p:sp>
        <p:nvSpPr>
          <p:cNvPr id="15" name="CasellaDiTesto 18"/>
          <p:cNvSpPr txBox="1">
            <a:spLocks noChangeArrowheads="1"/>
          </p:cNvSpPr>
          <p:nvPr/>
        </p:nvSpPr>
        <p:spPr bwMode="auto">
          <a:xfrm>
            <a:off x="1220628" y="1068888"/>
            <a:ext cx="742134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~60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from the LM Scienze Fisiche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~40 Professors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affiliated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to the Department of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+14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Professors (INFN, CNR, INAF, CNAO,...) 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676401" y="2084065"/>
            <a:ext cx="6768354" cy="2965686"/>
            <a:chOff x="1676401" y="2084065"/>
            <a:chExt cx="6768354" cy="2965686"/>
          </a:xfrm>
        </p:grpSpPr>
        <p:sp>
          <p:nvSpPr>
            <p:cNvPr id="16" name="CasellaDiTesto 15"/>
            <p:cNvSpPr txBox="1">
              <a:spLocks noChangeArrowheads="1"/>
            </p:cNvSpPr>
            <p:nvPr/>
          </p:nvSpPr>
          <p:spPr bwMode="auto">
            <a:xfrm>
              <a:off x="1676401" y="2084065"/>
              <a:ext cx="67683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rgbClr val="256C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curricula (1 English, 5 English friendly, 1 DD):</a:t>
              </a:r>
            </a:p>
          </p:txBody>
        </p:sp>
        <p:grpSp>
          <p:nvGrpSpPr>
            <p:cNvPr id="17" name="Gruppo 16"/>
            <p:cNvGrpSpPr>
              <a:grpSpLocks/>
            </p:cNvGrpSpPr>
            <p:nvPr/>
          </p:nvGrpSpPr>
          <p:grpSpPr bwMode="auto">
            <a:xfrm>
              <a:off x="2488065" y="2931630"/>
              <a:ext cx="1408388" cy="701278"/>
              <a:chOff x="1475656" y="4189934"/>
              <a:chExt cx="1877204" cy="936104"/>
            </a:xfrm>
          </p:grpSpPr>
          <p:sp>
            <p:nvSpPr>
              <p:cNvPr id="18" name="Ovale 17">
                <a:extLst>
                  <a:ext uri="{FF2B5EF4-FFF2-40B4-BE49-F238E27FC236}">
                    <a16:creationId xmlns:a16="http://schemas.microsoft.com/office/drawing/2014/main" id="{A8420780-ECE3-2349-82B9-24482517E599}"/>
                  </a:ext>
                </a:extLst>
              </p:cNvPr>
              <p:cNvSpPr/>
              <p:nvPr/>
            </p:nvSpPr>
            <p:spPr>
              <a:xfrm>
                <a:off x="1475656" y="4189934"/>
                <a:ext cx="1728192" cy="936104"/>
              </a:xfrm>
              <a:prstGeom prst="ellipse">
                <a:avLst/>
              </a:prstGeom>
              <a:gradFill flip="none" rotWithShape="1">
                <a:gsLst>
                  <a:gs pos="0">
                    <a:srgbClr val="FFBE04">
                      <a:tint val="66000"/>
                      <a:satMod val="160000"/>
                    </a:srgbClr>
                  </a:gs>
                  <a:gs pos="50000">
                    <a:srgbClr val="FFBE04">
                      <a:tint val="44500"/>
                      <a:satMod val="160000"/>
                    </a:srgbClr>
                  </a:gs>
                  <a:gs pos="100000">
                    <a:srgbClr val="FFBE04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95370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 sz="1050"/>
              </a:p>
            </p:txBody>
          </p:sp>
          <p:sp>
            <p:nvSpPr>
              <p:cNvPr id="19" name="CasellaDiTesto 3"/>
              <p:cNvSpPr txBox="1">
                <a:spLocks noChangeArrowheads="1"/>
              </p:cNvSpPr>
              <p:nvPr/>
            </p:nvSpPr>
            <p:spPr bwMode="auto">
              <a:xfrm>
                <a:off x="1552857" y="4461469"/>
                <a:ext cx="1800003" cy="36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Fisica Teorica</a:t>
                </a:r>
              </a:p>
            </p:txBody>
          </p:sp>
        </p:grpSp>
        <p:grpSp>
          <p:nvGrpSpPr>
            <p:cNvPr id="20" name="Gruppo 19"/>
            <p:cNvGrpSpPr>
              <a:grpSpLocks/>
            </p:cNvGrpSpPr>
            <p:nvPr/>
          </p:nvGrpSpPr>
          <p:grpSpPr bwMode="auto">
            <a:xfrm>
              <a:off x="4003957" y="2548749"/>
              <a:ext cx="1372351" cy="701278"/>
              <a:chOff x="3851920" y="4221088"/>
              <a:chExt cx="1828784" cy="936104"/>
            </a:xfrm>
          </p:grpSpPr>
          <p:grpSp>
            <p:nvGrpSpPr>
              <p:cNvPr id="21" name="Gruppo 14"/>
              <p:cNvGrpSpPr>
                <a:grpSpLocks/>
              </p:cNvGrpSpPr>
              <p:nvPr/>
            </p:nvGrpSpPr>
            <p:grpSpPr bwMode="auto">
              <a:xfrm>
                <a:off x="3851920" y="4221088"/>
                <a:ext cx="1727828" cy="936104"/>
                <a:chOff x="1475656" y="4189934"/>
                <a:chExt cx="1727828" cy="936104"/>
              </a:xfrm>
            </p:grpSpPr>
            <p:sp>
              <p:nvSpPr>
                <p:cNvPr id="23" name="Ovale 22">
                  <a:extLst>
                    <a:ext uri="{FF2B5EF4-FFF2-40B4-BE49-F238E27FC236}">
                      <a16:creationId xmlns:a16="http://schemas.microsoft.com/office/drawing/2014/main" id="{90375A16-D486-CA4F-BF71-988832A04BDC}"/>
                    </a:ext>
                  </a:extLst>
                </p:cNvPr>
                <p:cNvSpPr/>
                <p:nvPr/>
              </p:nvSpPr>
              <p:spPr>
                <a:xfrm>
                  <a:off x="1475656" y="4189934"/>
                  <a:ext cx="1727828" cy="9361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BE04">
                        <a:tint val="66000"/>
                        <a:satMod val="160000"/>
                      </a:srgbClr>
                    </a:gs>
                    <a:gs pos="50000">
                      <a:srgbClr val="FFBE04">
                        <a:tint val="44500"/>
                        <a:satMod val="160000"/>
                      </a:srgbClr>
                    </a:gs>
                    <a:gs pos="100000">
                      <a:srgbClr val="FFBE04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ln>
                  <a:solidFill>
                    <a:srgbClr val="95370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050"/>
                </a:p>
              </p:txBody>
            </p:sp>
            <p:sp>
              <p:nvSpPr>
                <p:cNvPr id="24" name="CasellaDiTesto 16"/>
                <p:cNvSpPr txBox="1">
                  <a:spLocks noChangeArrowheads="1"/>
                </p:cNvSpPr>
                <p:nvPr/>
              </p:nvSpPr>
              <p:spPr bwMode="auto">
                <a:xfrm>
                  <a:off x="1664119" y="4368190"/>
                  <a:ext cx="1432230" cy="3697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Fisica della </a:t>
                  </a:r>
                  <a:r>
                    <a:rPr lang="it-IT" altLang="it-IT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   </a:t>
                  </a:r>
                </a:p>
              </p:txBody>
            </p:sp>
          </p:grpSp>
          <p:sp>
            <p:nvSpPr>
              <p:cNvPr id="22" name="CasellaDiTesto 17"/>
              <p:cNvSpPr txBox="1">
                <a:spLocks noChangeArrowheads="1"/>
              </p:cNvSpPr>
              <p:nvPr/>
            </p:nvSpPr>
            <p:spPr bwMode="auto">
              <a:xfrm>
                <a:off x="4248475" y="4609313"/>
                <a:ext cx="1432229" cy="400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Materia </a:t>
                </a:r>
                <a:r>
                  <a:rPr lang="it-IT" altLang="it-IT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it-IT" altLang="it-IT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</a:p>
            </p:txBody>
          </p:sp>
        </p:grpSp>
        <p:grpSp>
          <p:nvGrpSpPr>
            <p:cNvPr id="25" name="Gruppo 24"/>
            <p:cNvGrpSpPr>
              <a:grpSpLocks/>
            </p:cNvGrpSpPr>
            <p:nvPr/>
          </p:nvGrpSpPr>
          <p:grpSpPr bwMode="auto">
            <a:xfrm>
              <a:off x="5651898" y="2986399"/>
              <a:ext cx="1480254" cy="702469"/>
              <a:chOff x="6588224" y="4262888"/>
              <a:chExt cx="1973645" cy="936104"/>
            </a:xfrm>
          </p:grpSpPr>
          <p:grpSp>
            <p:nvGrpSpPr>
              <p:cNvPr id="26" name="Gruppo 21"/>
              <p:cNvGrpSpPr>
                <a:grpSpLocks/>
              </p:cNvGrpSpPr>
              <p:nvPr/>
            </p:nvGrpSpPr>
            <p:grpSpPr bwMode="auto">
              <a:xfrm>
                <a:off x="6588224" y="4262888"/>
                <a:ext cx="1973645" cy="936104"/>
                <a:chOff x="1475656" y="4189934"/>
                <a:chExt cx="1973645" cy="936104"/>
              </a:xfrm>
            </p:grpSpPr>
            <p:sp>
              <p:nvSpPr>
                <p:cNvPr id="28" name="Ovale 27">
                  <a:extLst>
                    <a:ext uri="{FF2B5EF4-FFF2-40B4-BE49-F238E27FC236}">
                      <a16:creationId xmlns:a16="http://schemas.microsoft.com/office/drawing/2014/main" id="{180AA824-56BF-7E43-890B-A5C699953AC8}"/>
                    </a:ext>
                  </a:extLst>
                </p:cNvPr>
                <p:cNvSpPr/>
                <p:nvPr/>
              </p:nvSpPr>
              <p:spPr>
                <a:xfrm>
                  <a:off x="1475656" y="4189934"/>
                  <a:ext cx="1728763" cy="9361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BE04">
                        <a:tint val="66000"/>
                        <a:satMod val="160000"/>
                      </a:srgbClr>
                    </a:gs>
                    <a:gs pos="50000">
                      <a:srgbClr val="FFBE04">
                        <a:tint val="44500"/>
                        <a:satMod val="160000"/>
                      </a:srgbClr>
                    </a:gs>
                    <a:gs pos="100000">
                      <a:srgbClr val="FFBE04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ln>
                  <a:solidFill>
                    <a:srgbClr val="95370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 sz="1050"/>
                </a:p>
              </p:txBody>
            </p:sp>
            <p:sp>
              <p:nvSpPr>
                <p:cNvPr id="29" name="CasellaDiTesto 23"/>
                <p:cNvSpPr txBox="1">
                  <a:spLocks noChangeArrowheads="1"/>
                </p:cNvSpPr>
                <p:nvPr/>
              </p:nvSpPr>
              <p:spPr bwMode="auto">
                <a:xfrm>
                  <a:off x="1500316" y="4365104"/>
                  <a:ext cx="1948985" cy="3691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Fisica Nucleare                 </a:t>
                  </a:r>
                </a:p>
              </p:txBody>
            </p:sp>
          </p:grpSp>
          <p:sp>
            <p:nvSpPr>
              <p:cNvPr id="27" name="CasellaDiTesto 24"/>
              <p:cNvSpPr txBox="1">
                <a:spLocks noChangeArrowheads="1"/>
              </p:cNvSpPr>
              <p:nvPr/>
            </p:nvSpPr>
            <p:spPr bwMode="auto">
              <a:xfrm>
                <a:off x="6648281" y="4663793"/>
                <a:ext cx="1728192" cy="369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 Subnucleare*                 </a:t>
                </a:r>
              </a:p>
            </p:txBody>
          </p:sp>
        </p:grpSp>
        <p:grpSp>
          <p:nvGrpSpPr>
            <p:cNvPr id="30" name="Gruppo 29"/>
            <p:cNvGrpSpPr>
              <a:grpSpLocks/>
            </p:cNvGrpSpPr>
            <p:nvPr/>
          </p:nvGrpSpPr>
          <p:grpSpPr bwMode="auto">
            <a:xfrm>
              <a:off x="1853569" y="3804322"/>
              <a:ext cx="2253932" cy="782311"/>
              <a:chOff x="5920834" y="4273952"/>
              <a:chExt cx="2711197" cy="1042501"/>
            </a:xfrm>
          </p:grpSpPr>
          <p:grpSp>
            <p:nvGrpSpPr>
              <p:cNvPr id="31" name="Gruppo 28"/>
              <p:cNvGrpSpPr>
                <a:grpSpLocks/>
              </p:cNvGrpSpPr>
              <p:nvPr/>
            </p:nvGrpSpPr>
            <p:grpSpPr bwMode="auto">
              <a:xfrm>
                <a:off x="5920834" y="4273952"/>
                <a:ext cx="2711197" cy="1042501"/>
                <a:chOff x="808266" y="4200998"/>
                <a:chExt cx="2711197" cy="1042501"/>
              </a:xfrm>
            </p:grpSpPr>
            <p:grpSp>
              <p:nvGrpSpPr>
                <p:cNvPr id="33" name="Ovale 30"/>
                <p:cNvGrpSpPr>
                  <a:grpSpLocks/>
                </p:cNvGrpSpPr>
                <p:nvPr/>
              </p:nvGrpSpPr>
              <p:grpSpPr bwMode="auto">
                <a:xfrm>
                  <a:off x="808266" y="4200998"/>
                  <a:ext cx="2711197" cy="1042501"/>
                  <a:chOff x="951703" y="4879936"/>
                  <a:chExt cx="2711854" cy="1043081"/>
                </a:xfrm>
              </p:grpSpPr>
              <p:pic>
                <p:nvPicPr>
                  <p:cNvPr id="35" name="Ovale 30"/>
                  <p:cNvPicPr>
                    <a:picLocks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1703" y="4879936"/>
                    <a:ext cx="2711854" cy="104308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2399" y="5006029"/>
                    <a:ext cx="1222314" cy="6622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ctr"/>
                    <a:endParaRPr lang="it-IT" altLang="it-IT" sz="1800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34" name="CasellaDiTesto 31"/>
                <p:cNvSpPr txBox="1">
                  <a:spLocks noChangeArrowheads="1"/>
                </p:cNvSpPr>
                <p:nvPr/>
              </p:nvSpPr>
              <p:spPr bwMode="auto">
                <a:xfrm>
                  <a:off x="1357609" y="4235919"/>
                  <a:ext cx="1998177" cy="3691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Didattica e Storia</a:t>
                  </a:r>
                  <a:r>
                    <a:rPr lang="it-IT" altLang="it-IT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    </a:t>
                  </a:r>
                </a:p>
              </p:txBody>
            </p:sp>
          </p:grpSp>
          <p:sp>
            <p:nvSpPr>
              <p:cNvPr id="32" name="CasellaDiTesto 29"/>
              <p:cNvSpPr txBox="1">
                <a:spLocks noChangeArrowheads="1"/>
              </p:cNvSpPr>
              <p:nvPr/>
            </p:nvSpPr>
            <p:spPr bwMode="auto">
              <a:xfrm>
                <a:off x="6650452" y="4528897"/>
                <a:ext cx="1848388" cy="369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della Fisica,                 </a:t>
                </a:r>
              </a:p>
            </p:txBody>
          </p:sp>
        </p:grpSp>
        <p:grpSp>
          <p:nvGrpSpPr>
            <p:cNvPr id="37" name="Gruppo 36"/>
            <p:cNvGrpSpPr>
              <a:grpSpLocks/>
            </p:cNvGrpSpPr>
            <p:nvPr/>
          </p:nvGrpSpPr>
          <p:grpSpPr bwMode="auto">
            <a:xfrm>
              <a:off x="4010026" y="4316326"/>
              <a:ext cx="1477566" cy="733425"/>
              <a:chOff x="3899337" y="5634275"/>
              <a:chExt cx="1968807" cy="977356"/>
            </a:xfrm>
          </p:grpSpPr>
          <p:grpSp>
            <p:nvGrpSpPr>
              <p:cNvPr id="40" name="Ovale 19"/>
              <p:cNvGrpSpPr>
                <a:grpSpLocks/>
              </p:cNvGrpSpPr>
              <p:nvPr/>
            </p:nvGrpSpPr>
            <p:grpSpPr bwMode="auto">
              <a:xfrm>
                <a:off x="3899337" y="5634275"/>
                <a:ext cx="1764153" cy="977356"/>
                <a:chOff x="3822700" y="5562600"/>
                <a:chExt cx="1765300" cy="977900"/>
              </a:xfrm>
            </p:grpSpPr>
            <p:pic>
              <p:nvPicPr>
                <p:cNvPr id="42" name="Ovale 19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22700" y="5562600"/>
                  <a:ext cx="1765300" cy="9779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104527" y="5726754"/>
                  <a:ext cx="1222812" cy="6622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algn="ctr"/>
                  <a:endParaRPr lang="it-IT" altLang="it-IT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9" name="CasellaDiTesto 32"/>
              <p:cNvSpPr txBox="1">
                <a:spLocks noChangeArrowheads="1"/>
              </p:cNvSpPr>
              <p:nvPr/>
            </p:nvSpPr>
            <p:spPr bwMode="auto">
              <a:xfrm>
                <a:off x="4219891" y="6021288"/>
                <a:ext cx="1648253" cy="369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</a:p>
            </p:txBody>
          </p:sp>
        </p:grpSp>
        <p:grpSp>
          <p:nvGrpSpPr>
            <p:cNvPr id="44" name="Gruppo 43"/>
            <p:cNvGrpSpPr>
              <a:grpSpLocks/>
            </p:cNvGrpSpPr>
            <p:nvPr/>
          </p:nvGrpSpPr>
          <p:grpSpPr bwMode="auto">
            <a:xfrm>
              <a:off x="5615120" y="3830550"/>
              <a:ext cx="1581349" cy="733425"/>
              <a:chOff x="6267610" y="5295675"/>
              <a:chExt cx="1793442" cy="979016"/>
            </a:xfrm>
          </p:grpSpPr>
          <p:grpSp>
            <p:nvGrpSpPr>
              <p:cNvPr id="45" name="Gruppo 33"/>
              <p:cNvGrpSpPr>
                <a:grpSpLocks/>
              </p:cNvGrpSpPr>
              <p:nvPr/>
            </p:nvGrpSpPr>
            <p:grpSpPr bwMode="auto">
              <a:xfrm>
                <a:off x="6267610" y="5295675"/>
                <a:ext cx="1793442" cy="979016"/>
                <a:chOff x="3805713" y="4194069"/>
                <a:chExt cx="1793442" cy="979016"/>
              </a:xfrm>
            </p:grpSpPr>
            <p:grpSp>
              <p:nvGrpSpPr>
                <p:cNvPr id="47" name="Gruppo 34"/>
                <p:cNvGrpSpPr>
                  <a:grpSpLocks/>
                </p:cNvGrpSpPr>
                <p:nvPr/>
              </p:nvGrpSpPr>
              <p:grpSpPr bwMode="auto">
                <a:xfrm>
                  <a:off x="3805713" y="4194069"/>
                  <a:ext cx="1793442" cy="979016"/>
                  <a:chOff x="1429449" y="4162915"/>
                  <a:chExt cx="1793442" cy="979016"/>
                </a:xfrm>
              </p:grpSpPr>
              <p:grpSp>
                <p:nvGrpSpPr>
                  <p:cNvPr id="49" name="Ovale 36"/>
                  <p:cNvGrpSpPr>
                    <a:grpSpLocks/>
                  </p:cNvGrpSpPr>
                  <p:nvPr/>
                </p:nvGrpSpPr>
                <p:grpSpPr bwMode="auto">
                  <a:xfrm>
                    <a:off x="1445503" y="4162915"/>
                    <a:ext cx="1777388" cy="979016"/>
                    <a:chOff x="5981700" y="4914900"/>
                    <a:chExt cx="1778000" cy="977900"/>
                  </a:xfrm>
                </p:grpSpPr>
                <p:pic>
                  <p:nvPicPr>
                    <p:cNvPr id="51" name="Ovale 36"/>
                    <p:cNvPicPr>
                      <a:picLocks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981700" y="4914900"/>
                      <a:ext cx="1778000" cy="9779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52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65038" y="5078821"/>
                      <a:ext cx="1222437" cy="66117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algn="ctr"/>
                      <a:endParaRPr lang="it-IT" altLang="it-IT" sz="180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  <p:sp>
                <p:nvSpPr>
                  <p:cNvPr id="50" name="CasellaDiTesto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29449" y="4204903"/>
                    <a:ext cx="1790983" cy="8627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Fisica delle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Tecnologie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Quantistiche                 </a:t>
                    </a:r>
                  </a:p>
                </p:txBody>
              </p:sp>
            </p:grpSp>
            <p:sp>
              <p:nvSpPr>
                <p:cNvPr id="48" name="CasellaDiTesto 35"/>
                <p:cNvSpPr txBox="1">
                  <a:spLocks noChangeArrowheads="1"/>
                </p:cNvSpPr>
                <p:nvPr/>
              </p:nvSpPr>
              <p:spPr bwMode="auto">
                <a:xfrm>
                  <a:off x="4148155" y="4478342"/>
                  <a:ext cx="1274316" cy="400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</a:t>
                  </a:r>
                  <a:r>
                    <a:rPr lang="it-IT" altLang="it-IT" sz="13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 </a:t>
                  </a:r>
                </a:p>
              </p:txBody>
            </p:sp>
          </p:grpSp>
          <p:sp>
            <p:nvSpPr>
              <p:cNvPr id="46" name="CasellaDiTesto 38"/>
              <p:cNvSpPr txBox="1">
                <a:spLocks noChangeArrowheads="1"/>
              </p:cNvSpPr>
              <p:nvPr/>
            </p:nvSpPr>
            <p:spPr bwMode="auto">
              <a:xfrm>
                <a:off x="6546423" y="5760419"/>
                <a:ext cx="1345059" cy="400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it-IT" altLang="it-IT" sz="135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</a:p>
            </p:txBody>
          </p:sp>
        </p:grpSp>
        <p:sp>
          <p:nvSpPr>
            <p:cNvPr id="53" name="Stella a 6 punte 52">
              <a:extLst>
                <a:ext uri="{FF2B5EF4-FFF2-40B4-BE49-F238E27FC236}">
                  <a16:creationId xmlns:a16="http://schemas.microsoft.com/office/drawing/2014/main" id="{E52F7A46-F77E-F842-8C90-70F4FBBE6B02}"/>
                </a:ext>
              </a:extLst>
            </p:cNvPr>
            <p:cNvSpPr/>
            <p:nvPr/>
          </p:nvSpPr>
          <p:spPr>
            <a:xfrm>
              <a:off x="4250598" y="3418204"/>
              <a:ext cx="776500" cy="744376"/>
            </a:xfrm>
            <a:prstGeom prst="star6">
              <a:avLst/>
            </a:prstGeom>
            <a:gradFill flip="none" rotWithShape="1">
              <a:gsLst>
                <a:gs pos="0">
                  <a:srgbClr val="256CAA">
                    <a:tint val="66000"/>
                    <a:satMod val="160000"/>
                  </a:srgbClr>
                </a:gs>
                <a:gs pos="50000">
                  <a:srgbClr val="256CAA">
                    <a:tint val="44500"/>
                    <a:satMod val="160000"/>
                  </a:srgbClr>
                </a:gs>
                <a:gs pos="100000">
                  <a:srgbClr val="256CAA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256C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050"/>
            </a:p>
          </p:txBody>
        </p:sp>
        <p:sp>
          <p:nvSpPr>
            <p:cNvPr id="55" name="CasellaDiTesto 3"/>
            <p:cNvSpPr txBox="1">
              <a:spLocks noChangeArrowheads="1"/>
            </p:cNvSpPr>
            <p:nvPr/>
          </p:nvSpPr>
          <p:spPr bwMode="auto">
            <a:xfrm>
              <a:off x="4005658" y="4459693"/>
              <a:ext cx="13504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Biomedical</a:t>
              </a:r>
              <a:r>
                <a:rPr lang="it-IT" altLang="it-I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Physics</a:t>
              </a:r>
              <a:r>
                <a:rPr lang="it-IT" altLang="it-I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**</a:t>
              </a:r>
            </a:p>
          </p:txBody>
        </p:sp>
      </p:grpSp>
      <p:sp>
        <p:nvSpPr>
          <p:cNvPr id="4" name="CasellaDiTesto 29">
            <a:extLst>
              <a:ext uri="{FF2B5EF4-FFF2-40B4-BE49-F238E27FC236}">
                <a16:creationId xmlns:a16="http://schemas.microsoft.com/office/drawing/2014/main" id="{1D86F74E-F099-1DAB-0873-9377DEC16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477" y="4154420"/>
            <a:ext cx="36440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Comunicazione Scientifica                 </a:t>
            </a:r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20B20179-AF65-1A15-8B49-512A5FAF6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7708" y="4695556"/>
            <a:ext cx="1350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in English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B2028F9E-AFD7-2CD5-F67C-1DD13F639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520" y="3287730"/>
            <a:ext cx="13504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Double degree with Paris </a:t>
            </a:r>
            <a:r>
              <a:rPr lang="it-IT" altLang="it-IT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Cité</a:t>
            </a:r>
            <a:endParaRPr lang="it-IT" altLang="it-IT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5B1B2470-306F-EA26-EB9F-EE1322537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A97F19-89B6-15FC-57DD-615D859912A3}"/>
              </a:ext>
            </a:extLst>
          </p:cNvPr>
          <p:cNvGrpSpPr/>
          <p:nvPr/>
        </p:nvGrpSpPr>
        <p:grpSpPr>
          <a:xfrm>
            <a:off x="-9428" y="4186"/>
            <a:ext cx="643185" cy="5142849"/>
            <a:chOff x="-9428" y="4186"/>
            <a:chExt cx="643185" cy="5142849"/>
          </a:xfrm>
        </p:grpSpPr>
        <p:pic>
          <p:nvPicPr>
            <p:cNvPr id="9" name="Immagine 2">
              <a:extLst>
                <a:ext uri="{FF2B5EF4-FFF2-40B4-BE49-F238E27FC236}">
                  <a16:creationId xmlns:a16="http://schemas.microsoft.com/office/drawing/2014/main" id="{2FCD9099-637D-EAFD-51A0-D97C6CC44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6"/>
              <a:ext cx="633757" cy="116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C6E4755-9E4B-CFF3-3720-F0A594E05CA2}"/>
                </a:ext>
              </a:extLst>
            </p:cNvPr>
            <p:cNvSpPr/>
            <p:nvPr/>
          </p:nvSpPr>
          <p:spPr>
            <a:xfrm>
              <a:off x="-9428" y="1055799"/>
              <a:ext cx="638941" cy="4091235"/>
            </a:xfrm>
            <a:custGeom>
              <a:avLst/>
              <a:gdLst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50829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40574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392897 w 631596"/>
                <a:gd name="connsiteY2" fmla="*/ 171340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43992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1"/>
                <a:gd name="connsiteY0" fmla="*/ 0 h 3808429"/>
                <a:gd name="connsiteX1" fmla="*/ 638940 w 638941"/>
                <a:gd name="connsiteY1" fmla="*/ 137155 h 3808429"/>
                <a:gd name="connsiteX2" fmla="*/ 638941 w 638941"/>
                <a:gd name="connsiteY2" fmla="*/ 321750 h 3808429"/>
                <a:gd name="connsiteX3" fmla="*/ 631596 w 638941"/>
                <a:gd name="connsiteY3" fmla="*/ 3808429 h 3808429"/>
                <a:gd name="connsiteX4" fmla="*/ 0 w 638941"/>
                <a:gd name="connsiteY4" fmla="*/ 3808429 h 3808429"/>
                <a:gd name="connsiteX5" fmla="*/ 9427 w 638941"/>
                <a:gd name="connsiteY5" fmla="*/ 0 h 380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941" h="3808429">
                  <a:moveTo>
                    <a:pt x="9427" y="0"/>
                  </a:moveTo>
                  <a:lnTo>
                    <a:pt x="638940" y="137155"/>
                  </a:lnTo>
                  <a:cubicBezTo>
                    <a:pt x="638940" y="198687"/>
                    <a:pt x="638941" y="260218"/>
                    <a:pt x="638941" y="321750"/>
                  </a:cubicBezTo>
                  <a:cubicBezTo>
                    <a:pt x="636493" y="1483976"/>
                    <a:pt x="634044" y="2646203"/>
                    <a:pt x="631596" y="3808429"/>
                  </a:cubicBezTo>
                  <a:lnTo>
                    <a:pt x="0" y="3808429"/>
                  </a:lnTo>
                  <a:cubicBezTo>
                    <a:pt x="3142" y="2538953"/>
                    <a:pt x="6285" y="1269476"/>
                    <a:pt x="9427" y="0"/>
                  </a:cubicBezTo>
                  <a:close/>
                </a:path>
              </a:pathLst>
            </a:custGeom>
            <a:solidFill>
              <a:srgbClr val="166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sellaDiTesto 3">
              <a:extLst>
                <a:ext uri="{FF2B5EF4-FFF2-40B4-BE49-F238E27FC236}">
                  <a16:creationId xmlns:a16="http://schemas.microsoft.com/office/drawing/2014/main" id="{DCFBB6DD-1B20-CF74-0BC0-336DEF961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686488" y="2923682"/>
              <a:ext cx="4015818" cy="430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LM in Scienze Fisiche</a:t>
              </a:r>
            </a:p>
          </p:txBody>
        </p:sp>
      </p:grpSp>
      <p:sp>
        <p:nvSpPr>
          <p:cNvPr id="12" name="CasellaDiTesto 4">
            <a:extLst>
              <a:ext uri="{FF2B5EF4-FFF2-40B4-BE49-F238E27FC236}">
                <a16:creationId xmlns:a16="http://schemas.microsoft.com/office/drawing/2014/main" id="{C13DD1D2-1BFD-2693-DC81-1299A7911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300" y="103813"/>
            <a:ext cx="23966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 err="1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</a:t>
            </a:r>
            <a:endParaRPr lang="it-IT" altLang="it-IT" dirty="0">
              <a:solidFill>
                <a:srgbClr val="256C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8">
            <a:extLst>
              <a:ext uri="{FF2B5EF4-FFF2-40B4-BE49-F238E27FC236}">
                <a16:creationId xmlns:a16="http://schemas.microsoft.com/office/drawing/2014/main" id="{FEF9ACFC-C5C5-E986-A28E-05AA61A4C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546" y="808611"/>
            <a:ext cx="815645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Students with a Bachelor degree in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(or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sellaDiTesto 38">
            <a:extLst>
              <a:ext uri="{FF2B5EF4-FFF2-40B4-BE49-F238E27FC236}">
                <a16:creationId xmlns:a16="http://schemas.microsoft.com/office/drawing/2014/main" id="{D0BE0186-4C0B-7FA9-F417-43B0DACB0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644" y="2609888"/>
            <a:ext cx="11859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altLang="it-IT" sz="135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387578C8-C6BF-8B5C-ECEA-E3048C2A3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956" y="2426054"/>
            <a:ext cx="66393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Font typeface="+mj-lt"/>
              <a:buAutoNum type="alphaLcParenR"/>
            </a:pP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Students with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bachelor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mark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&gt;92/110 are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admitted</a:t>
            </a:r>
            <a:endParaRPr lang="it-IT" alt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lphaLcParenR"/>
            </a:pPr>
            <a:endParaRPr lang="it-IT" alt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lphaLcParenR"/>
            </a:pP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Students with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mark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, or a bachelor degree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interviewed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typically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, check the website)</a:t>
            </a: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111502F4-0DA6-ACAD-DE0C-740520E42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1189" y="2467943"/>
            <a:ext cx="1015915" cy="49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41" name="Text Box 25">
            <a:extLst>
              <a:ext uri="{FF2B5EF4-FFF2-40B4-BE49-F238E27FC236}">
                <a16:creationId xmlns:a16="http://schemas.microsoft.com/office/drawing/2014/main" id="{68A1F855-486E-96D7-2D2C-A5EE5CA21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09" y="1375191"/>
            <a:ext cx="1077500" cy="49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56" name="CasellaDiTesto 35">
            <a:extLst>
              <a:ext uri="{FF2B5EF4-FFF2-40B4-BE49-F238E27FC236}">
                <a16:creationId xmlns:a16="http://schemas.microsoft.com/office/drawing/2014/main" id="{712F048F-99ED-5E27-AFE9-8A05C90B9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456" y="1465207"/>
            <a:ext cx="112361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altLang="it-IT" sz="135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03F06B2E-5B55-3FE5-913D-68CD85B9A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627" y="1306570"/>
            <a:ext cx="73117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to the ‘Concorso di Ammissione’ (https://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portale.unipv.it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/didattica/corsi-di-laurea/ammissioni/iscriversi-ad-una-laurea-magistrale/lauree-magistrali-ad-accesso-libero)</a:t>
            </a:r>
          </a:p>
        </p:txBody>
      </p:sp>
      <p:sp>
        <p:nvSpPr>
          <p:cNvPr id="17" name="CasellaDiTesto 3">
            <a:extLst>
              <a:ext uri="{FF2B5EF4-FFF2-40B4-BE49-F238E27FC236}">
                <a16:creationId xmlns:a16="http://schemas.microsoft.com/office/drawing/2014/main" id="{9EE46F86-B216-49FF-D84F-80AF23826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626" y="4282585"/>
            <a:ext cx="73117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: https://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apply.unipv.eu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en_GB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/172-masters-program-physical-sciences--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biomedical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alt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alt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-curriculum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15E3C4A-4279-6E28-A1B2-857943A11ABA}"/>
              </a:ext>
            </a:extLst>
          </p:cNvPr>
          <p:cNvSpPr txBox="1"/>
          <p:nvPr/>
        </p:nvSpPr>
        <p:spPr>
          <a:xfrm>
            <a:off x="987546" y="3768015"/>
            <a:ext cx="71731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0" lang="it-IT" alt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Students with a </a:t>
            </a:r>
            <a:r>
              <a:rPr kumimoji="0" lang="it-IT" altLang="it-IT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foreign</a:t>
            </a:r>
            <a:r>
              <a:rPr kumimoji="0" lang="it-IT" altLang="it-IT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Bachelor degree (</a:t>
            </a:r>
            <a:r>
              <a:rPr kumimoji="0" lang="it-IT" altLang="it-IT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Physics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563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C4F329B-EFC3-8E4F-84A0-E0CC9635F383}"/>
              </a:ext>
            </a:extLst>
          </p:cNvPr>
          <p:cNvGrpSpPr/>
          <p:nvPr/>
        </p:nvGrpSpPr>
        <p:grpSpPr>
          <a:xfrm>
            <a:off x="-9428" y="4186"/>
            <a:ext cx="643185" cy="5142849"/>
            <a:chOff x="-9428" y="4186"/>
            <a:chExt cx="643185" cy="5142849"/>
          </a:xfrm>
        </p:grpSpPr>
        <p:pic>
          <p:nvPicPr>
            <p:cNvPr id="9" name="Immagine 2">
              <a:extLst>
                <a:ext uri="{FF2B5EF4-FFF2-40B4-BE49-F238E27FC236}">
                  <a16:creationId xmlns:a16="http://schemas.microsoft.com/office/drawing/2014/main" id="{2CF80F8D-8223-3642-9F2C-06451BF25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6"/>
              <a:ext cx="633757" cy="116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50409C1-8EC8-8B48-BBA5-EE19A77B57CA}"/>
                </a:ext>
              </a:extLst>
            </p:cNvPr>
            <p:cNvSpPr/>
            <p:nvPr/>
          </p:nvSpPr>
          <p:spPr>
            <a:xfrm>
              <a:off x="-9428" y="1055799"/>
              <a:ext cx="638941" cy="4091235"/>
            </a:xfrm>
            <a:custGeom>
              <a:avLst/>
              <a:gdLst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50829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40574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392897 w 631596"/>
                <a:gd name="connsiteY2" fmla="*/ 171340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43992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1"/>
                <a:gd name="connsiteY0" fmla="*/ 0 h 3808429"/>
                <a:gd name="connsiteX1" fmla="*/ 638940 w 638941"/>
                <a:gd name="connsiteY1" fmla="*/ 137155 h 3808429"/>
                <a:gd name="connsiteX2" fmla="*/ 638941 w 638941"/>
                <a:gd name="connsiteY2" fmla="*/ 321750 h 3808429"/>
                <a:gd name="connsiteX3" fmla="*/ 631596 w 638941"/>
                <a:gd name="connsiteY3" fmla="*/ 3808429 h 3808429"/>
                <a:gd name="connsiteX4" fmla="*/ 0 w 638941"/>
                <a:gd name="connsiteY4" fmla="*/ 3808429 h 3808429"/>
                <a:gd name="connsiteX5" fmla="*/ 9427 w 638941"/>
                <a:gd name="connsiteY5" fmla="*/ 0 h 380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941" h="3808429">
                  <a:moveTo>
                    <a:pt x="9427" y="0"/>
                  </a:moveTo>
                  <a:lnTo>
                    <a:pt x="638940" y="137155"/>
                  </a:lnTo>
                  <a:cubicBezTo>
                    <a:pt x="638940" y="198687"/>
                    <a:pt x="638941" y="260218"/>
                    <a:pt x="638941" y="321750"/>
                  </a:cubicBezTo>
                  <a:cubicBezTo>
                    <a:pt x="636493" y="1483976"/>
                    <a:pt x="634044" y="2646203"/>
                    <a:pt x="631596" y="3808429"/>
                  </a:cubicBezTo>
                  <a:lnTo>
                    <a:pt x="0" y="3808429"/>
                  </a:lnTo>
                  <a:cubicBezTo>
                    <a:pt x="3142" y="2538953"/>
                    <a:pt x="6285" y="1269476"/>
                    <a:pt x="9427" y="0"/>
                  </a:cubicBezTo>
                  <a:close/>
                </a:path>
              </a:pathLst>
            </a:custGeom>
            <a:solidFill>
              <a:srgbClr val="166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sellaDiTesto 3">
              <a:extLst>
                <a:ext uri="{FF2B5EF4-FFF2-40B4-BE49-F238E27FC236}">
                  <a16:creationId xmlns:a16="http://schemas.microsoft.com/office/drawing/2014/main" id="{61E617E3-20CF-5C4D-98A7-6537A357D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686488" y="2923682"/>
              <a:ext cx="4015818" cy="430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LM in Scienze Fisiche</a:t>
              </a:r>
            </a:p>
          </p:txBody>
        </p:sp>
      </p:grpSp>
      <p:sp>
        <p:nvSpPr>
          <p:cNvPr id="12" name="CasellaDiTesto 4"/>
          <p:cNvSpPr txBox="1">
            <a:spLocks noChangeArrowheads="1"/>
          </p:cNvSpPr>
          <p:nvPr/>
        </p:nvSpPr>
        <p:spPr bwMode="auto">
          <a:xfrm>
            <a:off x="2605653" y="106613"/>
            <a:ext cx="40999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(study) plan</a:t>
            </a:r>
          </a:p>
        </p:txBody>
      </p:sp>
      <p:sp>
        <p:nvSpPr>
          <p:cNvPr id="15" name="CasellaDiTesto 18"/>
          <p:cNvSpPr txBox="1">
            <a:spLocks noChangeArrowheads="1"/>
          </p:cNvSpPr>
          <p:nvPr/>
        </p:nvSpPr>
        <p:spPr bwMode="auto">
          <a:xfrm>
            <a:off x="987546" y="808611"/>
            <a:ext cx="764341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Online procedure with fast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for the 6 curricula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Possibility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to propose a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personalized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study plan </a:t>
            </a:r>
          </a:p>
          <a:p>
            <a:pPr marL="0" indent="0">
              <a:spcBef>
                <a:spcPct val="0"/>
              </a:spcBef>
              <a:buNone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   (to be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by the Educational Board) </a:t>
            </a:r>
          </a:p>
        </p:txBody>
      </p:sp>
      <p:pic>
        <p:nvPicPr>
          <p:cNvPr id="2" name="Google Shape;101;p17">
            <a:extLst>
              <a:ext uri="{FF2B5EF4-FFF2-40B4-BE49-F238E27FC236}">
                <a16:creationId xmlns:a16="http://schemas.microsoft.com/office/drawing/2014/main" id="{009ADBF7-921D-B56F-973D-8162E6946F5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8838" y="3418934"/>
            <a:ext cx="1173488" cy="16134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38">
            <a:extLst>
              <a:ext uri="{FF2B5EF4-FFF2-40B4-BE49-F238E27FC236}">
                <a16:creationId xmlns:a16="http://schemas.microsoft.com/office/drawing/2014/main" id="{8BA59E0A-C216-15DB-BE5C-B8D0FB15A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644" y="2609888"/>
            <a:ext cx="11859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altLang="it-IT" sz="135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</p:txBody>
      </p:sp>
      <p:sp>
        <p:nvSpPr>
          <p:cNvPr id="6" name="CasellaDiTesto 3">
            <a:extLst>
              <a:ext uri="{FF2B5EF4-FFF2-40B4-BE49-F238E27FC236}">
                <a16:creationId xmlns:a16="http://schemas.microsoft.com/office/drawing/2014/main" id="{394857CB-154A-7D58-723E-B4B8F1272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292" y="1251332"/>
            <a:ext cx="20134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Fisica Teorica</a:t>
            </a:r>
          </a:p>
        </p:txBody>
      </p:sp>
      <p:sp>
        <p:nvSpPr>
          <p:cNvPr id="7" name="CasellaDiTesto 16">
            <a:extLst>
              <a:ext uri="{FF2B5EF4-FFF2-40B4-BE49-F238E27FC236}">
                <a16:creationId xmlns:a16="http://schemas.microsoft.com/office/drawing/2014/main" id="{A8B7911E-C238-28C6-DBA4-EB47AE9F6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292" y="1601427"/>
            <a:ext cx="1924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Fisica della Materia </a:t>
            </a: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</p:txBody>
      </p:sp>
      <p:sp>
        <p:nvSpPr>
          <p:cNvPr id="13" name="CasellaDiTesto 23">
            <a:extLst>
              <a:ext uri="{FF2B5EF4-FFF2-40B4-BE49-F238E27FC236}">
                <a16:creationId xmlns:a16="http://schemas.microsoft.com/office/drawing/2014/main" id="{D573707F-B3C2-3E73-3E76-0C7422651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215" y="2256026"/>
            <a:ext cx="695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Fisica Nucleare e Subnucleare (with DD in </a:t>
            </a:r>
            <a:r>
              <a:rPr lang="it-IT" alt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it-IT" alt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Astroparticle</a:t>
            </a: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)                 </a:t>
            </a: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9F161E33-4A48-4390-05C4-C90525614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1189" y="2467943"/>
            <a:ext cx="1015915" cy="49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16" name="CasellaDiTesto 31">
            <a:extLst>
              <a:ext uri="{FF2B5EF4-FFF2-40B4-BE49-F238E27FC236}">
                <a16:creationId xmlns:a16="http://schemas.microsoft.com/office/drawing/2014/main" id="{95002A44-6A3C-21B5-26A1-1974E278A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467" y="2910008"/>
            <a:ext cx="5691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Didattica e Storia della Fisica, Comunicazione Scientifica</a:t>
            </a: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</p:txBody>
      </p:sp>
      <p:grpSp>
        <p:nvGrpSpPr>
          <p:cNvPr id="38" name="Gruppo 34">
            <a:extLst>
              <a:ext uri="{FF2B5EF4-FFF2-40B4-BE49-F238E27FC236}">
                <a16:creationId xmlns:a16="http://schemas.microsoft.com/office/drawing/2014/main" id="{DE6E6DBD-4AF9-0521-3884-D6FE3E5773E4}"/>
              </a:ext>
            </a:extLst>
          </p:cNvPr>
          <p:cNvGrpSpPr>
            <a:grpSpLocks/>
          </p:cNvGrpSpPr>
          <p:nvPr/>
        </p:nvGrpSpPr>
        <p:grpSpPr bwMode="auto">
          <a:xfrm>
            <a:off x="1312781" y="1375189"/>
            <a:ext cx="5216129" cy="1515717"/>
            <a:chOff x="-2964964" y="4327028"/>
            <a:chExt cx="5915723" cy="2023262"/>
          </a:xfrm>
        </p:grpSpPr>
        <p:sp>
          <p:nvSpPr>
            <p:cNvPr id="41" name="Text Box 25">
              <a:extLst>
                <a:ext uri="{FF2B5EF4-FFF2-40B4-BE49-F238E27FC236}">
                  <a16:creationId xmlns:a16="http://schemas.microsoft.com/office/drawing/2014/main" id="{E8606987-012D-AB99-E760-267878808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743" y="4327028"/>
              <a:ext cx="1222016" cy="66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/>
              <a:endParaRPr lang="it-IT" altLang="it-IT" sz="1800">
                <a:solidFill>
                  <a:srgbClr val="FFFFFF"/>
                </a:solidFill>
              </a:endParaRPr>
            </a:p>
          </p:txBody>
        </p:sp>
        <p:sp>
          <p:nvSpPr>
            <p:cNvPr id="54" name="CasellaDiTesto 37">
              <a:extLst>
                <a:ext uri="{FF2B5EF4-FFF2-40B4-BE49-F238E27FC236}">
                  <a16:creationId xmlns:a16="http://schemas.microsoft.com/office/drawing/2014/main" id="{CD73BCF6-92D0-4F18-CF51-E29F3E310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964964" y="5939452"/>
              <a:ext cx="4430957" cy="41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Fisica </a:t>
              </a:r>
              <a:r>
                <a:rPr lang="it-IT" altLang="it-IT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delleTecnologie</a:t>
              </a:r>
              <a:r>
                <a:rPr lang="it-IT" altLang="it-I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Quantistiche                 </a:t>
              </a:r>
            </a:p>
          </p:txBody>
        </p:sp>
      </p:grpSp>
      <p:sp>
        <p:nvSpPr>
          <p:cNvPr id="56" name="CasellaDiTesto 35">
            <a:extLst>
              <a:ext uri="{FF2B5EF4-FFF2-40B4-BE49-F238E27FC236}">
                <a16:creationId xmlns:a16="http://schemas.microsoft.com/office/drawing/2014/main" id="{CCD73A2A-BEAD-DB1A-E524-F5FCA521D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456" y="1465207"/>
            <a:ext cx="112361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altLang="it-IT" sz="135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</p:txBody>
      </p:sp>
      <p:sp>
        <p:nvSpPr>
          <p:cNvPr id="57" name="CasellaDiTesto 3">
            <a:extLst>
              <a:ext uri="{FF2B5EF4-FFF2-40B4-BE49-F238E27FC236}">
                <a16:creationId xmlns:a16="http://schemas.microsoft.com/office/drawing/2014/main" id="{503E0CE9-701C-B12A-AB2C-902769029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215" y="1909204"/>
            <a:ext cx="28927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Biomedical</a:t>
            </a: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(English)</a:t>
            </a:r>
          </a:p>
        </p:txBody>
      </p:sp>
    </p:spTree>
    <p:extLst>
      <p:ext uri="{BB962C8B-B14F-4D97-AF65-F5344CB8AC3E}">
        <p14:creationId xmlns:p14="http://schemas.microsoft.com/office/powerpoint/2010/main" val="303493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C4F329B-EFC3-8E4F-84A0-E0CC9635F383}"/>
              </a:ext>
            </a:extLst>
          </p:cNvPr>
          <p:cNvGrpSpPr/>
          <p:nvPr/>
        </p:nvGrpSpPr>
        <p:grpSpPr>
          <a:xfrm>
            <a:off x="-9428" y="4186"/>
            <a:ext cx="643185" cy="5142849"/>
            <a:chOff x="-9428" y="4186"/>
            <a:chExt cx="643185" cy="5142849"/>
          </a:xfrm>
        </p:grpSpPr>
        <p:pic>
          <p:nvPicPr>
            <p:cNvPr id="9" name="Immagine 2">
              <a:extLst>
                <a:ext uri="{FF2B5EF4-FFF2-40B4-BE49-F238E27FC236}">
                  <a16:creationId xmlns:a16="http://schemas.microsoft.com/office/drawing/2014/main" id="{2CF80F8D-8223-3642-9F2C-06451BF25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6"/>
              <a:ext cx="633757" cy="116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50409C1-8EC8-8B48-BBA5-EE19A77B57CA}"/>
                </a:ext>
              </a:extLst>
            </p:cNvPr>
            <p:cNvSpPr/>
            <p:nvPr/>
          </p:nvSpPr>
          <p:spPr>
            <a:xfrm>
              <a:off x="-9428" y="1055799"/>
              <a:ext cx="638941" cy="4091235"/>
            </a:xfrm>
            <a:custGeom>
              <a:avLst/>
              <a:gdLst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50829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40574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392897 w 631596"/>
                <a:gd name="connsiteY2" fmla="*/ 171340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43992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1"/>
                <a:gd name="connsiteY0" fmla="*/ 0 h 3808429"/>
                <a:gd name="connsiteX1" fmla="*/ 638940 w 638941"/>
                <a:gd name="connsiteY1" fmla="*/ 137155 h 3808429"/>
                <a:gd name="connsiteX2" fmla="*/ 638941 w 638941"/>
                <a:gd name="connsiteY2" fmla="*/ 321750 h 3808429"/>
                <a:gd name="connsiteX3" fmla="*/ 631596 w 638941"/>
                <a:gd name="connsiteY3" fmla="*/ 3808429 h 3808429"/>
                <a:gd name="connsiteX4" fmla="*/ 0 w 638941"/>
                <a:gd name="connsiteY4" fmla="*/ 3808429 h 3808429"/>
                <a:gd name="connsiteX5" fmla="*/ 9427 w 638941"/>
                <a:gd name="connsiteY5" fmla="*/ 0 h 380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941" h="3808429">
                  <a:moveTo>
                    <a:pt x="9427" y="0"/>
                  </a:moveTo>
                  <a:lnTo>
                    <a:pt x="638940" y="137155"/>
                  </a:lnTo>
                  <a:cubicBezTo>
                    <a:pt x="638940" y="198687"/>
                    <a:pt x="638941" y="260218"/>
                    <a:pt x="638941" y="321750"/>
                  </a:cubicBezTo>
                  <a:cubicBezTo>
                    <a:pt x="636493" y="1483976"/>
                    <a:pt x="634044" y="2646203"/>
                    <a:pt x="631596" y="3808429"/>
                  </a:cubicBezTo>
                  <a:lnTo>
                    <a:pt x="0" y="3808429"/>
                  </a:lnTo>
                  <a:cubicBezTo>
                    <a:pt x="3142" y="2538953"/>
                    <a:pt x="6285" y="1269476"/>
                    <a:pt x="9427" y="0"/>
                  </a:cubicBezTo>
                  <a:close/>
                </a:path>
              </a:pathLst>
            </a:custGeom>
            <a:solidFill>
              <a:srgbClr val="166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sellaDiTesto 3">
              <a:extLst>
                <a:ext uri="{FF2B5EF4-FFF2-40B4-BE49-F238E27FC236}">
                  <a16:creationId xmlns:a16="http://schemas.microsoft.com/office/drawing/2014/main" id="{61E617E3-20CF-5C4D-98A7-6537A357D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686488" y="2923682"/>
              <a:ext cx="4015818" cy="430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LM in Scienze Fisiche</a:t>
              </a:r>
            </a:p>
          </p:txBody>
        </p:sp>
      </p:grpSp>
      <p:sp>
        <p:nvSpPr>
          <p:cNvPr id="7" name="CasellaDiTesto 13"/>
          <p:cNvSpPr txBox="1">
            <a:spLocks noChangeArrowheads="1"/>
          </p:cNvSpPr>
          <p:nvPr/>
        </p:nvSpPr>
        <p:spPr bwMode="auto">
          <a:xfrm>
            <a:off x="2100516" y="20015"/>
            <a:ext cx="5792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16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 - Scienze Fisiche in Pavia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32E6E9-D34E-234B-B2D6-E3C83F2FEAB4}"/>
              </a:ext>
            </a:extLst>
          </p:cNvPr>
          <p:cNvSpPr txBox="1"/>
          <p:nvPr/>
        </p:nvSpPr>
        <p:spPr>
          <a:xfrm>
            <a:off x="744918" y="461079"/>
            <a:ext cx="8399082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it-IT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Wingdings" pitchFamily="2" charset="2"/>
              <a:buChar char="Ø"/>
              <a:defRPr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affiliated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Department +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Institutions)</a:t>
            </a:r>
          </a:p>
        </p:txBody>
      </p:sp>
      <p:sp>
        <p:nvSpPr>
          <p:cNvPr id="13" name="CasellaDiTesto 9"/>
          <p:cNvSpPr txBox="1">
            <a:spLocks noChangeArrowheads="1"/>
          </p:cNvSpPr>
          <p:nvPr/>
        </p:nvSpPr>
        <p:spPr bwMode="auto">
          <a:xfrm>
            <a:off x="750364" y="2329824"/>
            <a:ext cx="83877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good ratio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(~4.1)</a:t>
            </a:r>
          </a:p>
        </p:txBody>
      </p:sp>
      <p:sp>
        <p:nvSpPr>
          <p:cNvPr id="14" name="CasellaDiTesto 10"/>
          <p:cNvSpPr txBox="1">
            <a:spLocks noChangeArrowheads="1"/>
          </p:cNvSpPr>
          <p:nvPr/>
        </p:nvSpPr>
        <p:spPr bwMode="auto">
          <a:xfrm>
            <a:off x="789224" y="2854766"/>
            <a:ext cx="82398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Courses are English Friendly or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in English</a:t>
            </a:r>
          </a:p>
        </p:txBody>
      </p:sp>
      <p:pic>
        <p:nvPicPr>
          <p:cNvPr id="18" name="Immagin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41" y="4509852"/>
            <a:ext cx="616821" cy="43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36" y="4609363"/>
            <a:ext cx="809726" cy="23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19" y="4575326"/>
            <a:ext cx="1143143" cy="2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06" y="4593138"/>
            <a:ext cx="623966" cy="28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magin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58" y="4466939"/>
            <a:ext cx="394147" cy="4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48" y="4502381"/>
            <a:ext cx="439395" cy="43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lmplus.unipv.it/wp-content/uploads/2018/10/List1-300x8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27" y="4593138"/>
            <a:ext cx="825640" cy="23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lmplus.unipv.it/wp-content/uploads/2018/10/Bracc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559" y="4432392"/>
            <a:ext cx="525119" cy="5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532E6E9-D34E-234B-B2D6-E3C83F2FEAB4}"/>
              </a:ext>
            </a:extLst>
          </p:cNvPr>
          <p:cNvSpPr txBox="1"/>
          <p:nvPr/>
        </p:nvSpPr>
        <p:spPr>
          <a:xfrm>
            <a:off x="744918" y="1494842"/>
            <a:ext cx="84085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Wingdings" pitchFamily="2" charset="2"/>
              <a:buChar char="Ø"/>
              <a:defRPr/>
            </a:pP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Department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(2018-2023) one of the 7 best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Departments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200" b="1" dirty="0">
                <a:solidFill>
                  <a:srgbClr val="256C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Dipartimenti di Eccellenza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CasellaDiTesto 10">
            <a:extLst>
              <a:ext uri="{FF2B5EF4-FFF2-40B4-BE49-F238E27FC236}">
                <a16:creationId xmlns:a16="http://schemas.microsoft.com/office/drawing/2014/main" id="{2A980458-3B44-8E6D-A6B0-EF80E776B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89" y="3317276"/>
            <a:ext cx="82398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156 </a:t>
            </a:r>
            <a:r>
              <a:rPr lang="it-IT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enrolled</a:t>
            </a: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05/2024)</a:t>
            </a: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10">
            <a:extLst>
              <a:ext uri="{FF2B5EF4-FFF2-40B4-BE49-F238E27FC236}">
                <a16:creationId xmlns:a16="http://schemas.microsoft.com/office/drawing/2014/main" id="{36E02B4B-4500-1F73-930F-DEDD7DC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89" y="3803367"/>
            <a:ext cx="82398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it-IT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(33/’21; 54/’22; 81/’23; ...)</a:t>
            </a: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1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D207AFA8-7E61-668A-F345-964A74C83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8054921-9F42-71CF-E973-F96AFFBB2353}"/>
              </a:ext>
            </a:extLst>
          </p:cNvPr>
          <p:cNvGrpSpPr/>
          <p:nvPr/>
        </p:nvGrpSpPr>
        <p:grpSpPr>
          <a:xfrm>
            <a:off x="-9428" y="4186"/>
            <a:ext cx="643185" cy="5142849"/>
            <a:chOff x="-9428" y="4186"/>
            <a:chExt cx="643185" cy="5142849"/>
          </a:xfrm>
        </p:grpSpPr>
        <p:pic>
          <p:nvPicPr>
            <p:cNvPr id="9" name="Immagine 2">
              <a:extLst>
                <a:ext uri="{FF2B5EF4-FFF2-40B4-BE49-F238E27FC236}">
                  <a16:creationId xmlns:a16="http://schemas.microsoft.com/office/drawing/2014/main" id="{9F6EF2DF-2381-129A-42E6-D70EE5DDCF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6"/>
              <a:ext cx="633757" cy="116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E19C8FF-A697-74D7-E412-23E8D5C50102}"/>
                </a:ext>
              </a:extLst>
            </p:cNvPr>
            <p:cNvSpPr/>
            <p:nvPr/>
          </p:nvSpPr>
          <p:spPr>
            <a:xfrm>
              <a:off x="-9428" y="1055799"/>
              <a:ext cx="638941" cy="4091235"/>
            </a:xfrm>
            <a:custGeom>
              <a:avLst/>
              <a:gdLst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50829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40574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392897 w 631596"/>
                <a:gd name="connsiteY2" fmla="*/ 171340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43992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1"/>
                <a:gd name="connsiteY0" fmla="*/ 0 h 3808429"/>
                <a:gd name="connsiteX1" fmla="*/ 638940 w 638941"/>
                <a:gd name="connsiteY1" fmla="*/ 137155 h 3808429"/>
                <a:gd name="connsiteX2" fmla="*/ 638941 w 638941"/>
                <a:gd name="connsiteY2" fmla="*/ 321750 h 3808429"/>
                <a:gd name="connsiteX3" fmla="*/ 631596 w 638941"/>
                <a:gd name="connsiteY3" fmla="*/ 3808429 h 3808429"/>
                <a:gd name="connsiteX4" fmla="*/ 0 w 638941"/>
                <a:gd name="connsiteY4" fmla="*/ 3808429 h 3808429"/>
                <a:gd name="connsiteX5" fmla="*/ 9427 w 638941"/>
                <a:gd name="connsiteY5" fmla="*/ 0 h 380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941" h="3808429">
                  <a:moveTo>
                    <a:pt x="9427" y="0"/>
                  </a:moveTo>
                  <a:lnTo>
                    <a:pt x="638940" y="137155"/>
                  </a:lnTo>
                  <a:cubicBezTo>
                    <a:pt x="638940" y="198687"/>
                    <a:pt x="638941" y="260218"/>
                    <a:pt x="638941" y="321750"/>
                  </a:cubicBezTo>
                  <a:cubicBezTo>
                    <a:pt x="636493" y="1483976"/>
                    <a:pt x="634044" y="2646203"/>
                    <a:pt x="631596" y="3808429"/>
                  </a:cubicBezTo>
                  <a:lnTo>
                    <a:pt x="0" y="3808429"/>
                  </a:lnTo>
                  <a:cubicBezTo>
                    <a:pt x="3142" y="2538953"/>
                    <a:pt x="6285" y="1269476"/>
                    <a:pt x="9427" y="0"/>
                  </a:cubicBezTo>
                  <a:close/>
                </a:path>
              </a:pathLst>
            </a:custGeom>
            <a:solidFill>
              <a:srgbClr val="166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sellaDiTesto 3">
              <a:extLst>
                <a:ext uri="{FF2B5EF4-FFF2-40B4-BE49-F238E27FC236}">
                  <a16:creationId xmlns:a16="http://schemas.microsoft.com/office/drawing/2014/main" id="{B3DBCE13-DE2F-1ABA-D6E1-4C64888E0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686488" y="2923682"/>
              <a:ext cx="4015818" cy="430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LM in Scienze Fisiche</a:t>
              </a:r>
            </a:p>
          </p:txBody>
        </p:sp>
      </p:grpSp>
      <p:sp>
        <p:nvSpPr>
          <p:cNvPr id="7" name="CasellaDiTesto 13">
            <a:extLst>
              <a:ext uri="{FF2B5EF4-FFF2-40B4-BE49-F238E27FC236}">
                <a16:creationId xmlns:a16="http://schemas.microsoft.com/office/drawing/2014/main" id="{727185EF-7D63-5F9C-0B45-DB044F35B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516" y="20015"/>
            <a:ext cx="5792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16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 - Scienze Fisiche in Pavia</a:t>
            </a:r>
          </a:p>
        </p:txBody>
      </p:sp>
      <p:pic>
        <p:nvPicPr>
          <p:cNvPr id="18" name="Immagine 12">
            <a:extLst>
              <a:ext uri="{FF2B5EF4-FFF2-40B4-BE49-F238E27FC236}">
                <a16:creationId xmlns:a16="http://schemas.microsoft.com/office/drawing/2014/main" id="{70E5CBDA-32E6-7063-7028-8E1CD072D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41" y="4509852"/>
            <a:ext cx="616821" cy="43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">
            <a:extLst>
              <a:ext uri="{FF2B5EF4-FFF2-40B4-BE49-F238E27FC236}">
                <a16:creationId xmlns:a16="http://schemas.microsoft.com/office/drawing/2014/main" id="{7020E86F-F778-C142-9348-9CE33B311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736" y="4609363"/>
            <a:ext cx="809726" cy="23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2">
            <a:extLst>
              <a:ext uri="{FF2B5EF4-FFF2-40B4-BE49-F238E27FC236}">
                <a16:creationId xmlns:a16="http://schemas.microsoft.com/office/drawing/2014/main" id="{3E1CE337-2F60-8D3A-6C3B-0A5DA2113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19" y="4575326"/>
            <a:ext cx="1143143" cy="2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4">
            <a:extLst>
              <a:ext uri="{FF2B5EF4-FFF2-40B4-BE49-F238E27FC236}">
                <a16:creationId xmlns:a16="http://schemas.microsoft.com/office/drawing/2014/main" id="{BD965700-6D6B-D9FF-7DA0-F79F82C2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06" y="4593138"/>
            <a:ext cx="623966" cy="28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magine 14">
            <a:extLst>
              <a:ext uri="{FF2B5EF4-FFF2-40B4-BE49-F238E27FC236}">
                <a16:creationId xmlns:a16="http://schemas.microsoft.com/office/drawing/2014/main" id="{60362CF1-A123-5A06-0852-C0C2B6817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58" y="4466939"/>
            <a:ext cx="394147" cy="4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15">
            <a:extLst>
              <a:ext uri="{FF2B5EF4-FFF2-40B4-BE49-F238E27FC236}">
                <a16:creationId xmlns:a16="http://schemas.microsoft.com/office/drawing/2014/main" id="{47F29282-2092-3BEC-4194-27FE46037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048" y="4502381"/>
            <a:ext cx="439395" cy="43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lmplus.unipv.it/wp-content/uploads/2018/10/List1-300x84.png">
            <a:extLst>
              <a:ext uri="{FF2B5EF4-FFF2-40B4-BE49-F238E27FC236}">
                <a16:creationId xmlns:a16="http://schemas.microsoft.com/office/drawing/2014/main" id="{422175D6-1BAB-41DD-6625-E069F824A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27" y="4593138"/>
            <a:ext cx="825640" cy="23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lmplus.unipv.it/wp-content/uploads/2018/10/Bracco.jpg">
            <a:extLst>
              <a:ext uri="{FF2B5EF4-FFF2-40B4-BE49-F238E27FC236}">
                <a16:creationId xmlns:a16="http://schemas.microsoft.com/office/drawing/2014/main" id="{E38E04AC-3419-C4D7-86CE-46B38A70D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559" y="4432392"/>
            <a:ext cx="525119" cy="5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0">
            <a:extLst>
              <a:ext uri="{FF2B5EF4-FFF2-40B4-BE49-F238E27FC236}">
                <a16:creationId xmlns:a16="http://schemas.microsoft.com/office/drawing/2014/main" id="{E6FECA92-E99A-F5CB-EA83-BEBD7B138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89" y="465812"/>
            <a:ext cx="8239834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of post-degree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satisfaction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(&gt;80%)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LM+ stage in private companies (5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semesters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of 4, 2 of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spent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in the company, with a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monthly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allowance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it-IT" alt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rate (&gt;90% after 3 </a:t>
            </a:r>
            <a:r>
              <a:rPr lang="it-IT" altLang="it-IT" sz="22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it-IT" altLang="it-IT" sz="2200" dirty="0">
                <a:latin typeface="Arial" panose="020B0604020202020204" pitchFamily="34" charset="0"/>
                <a:cs typeface="Arial" panose="020B0604020202020204" pitchFamily="34" charset="0"/>
              </a:rPr>
              <a:t> from degree)</a:t>
            </a:r>
          </a:p>
        </p:txBody>
      </p:sp>
    </p:spTree>
    <p:extLst>
      <p:ext uri="{BB962C8B-B14F-4D97-AF65-F5344CB8AC3E}">
        <p14:creationId xmlns:p14="http://schemas.microsoft.com/office/powerpoint/2010/main" val="95980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C4F329B-EFC3-8E4F-84A0-E0CC9635F383}"/>
              </a:ext>
            </a:extLst>
          </p:cNvPr>
          <p:cNvGrpSpPr/>
          <p:nvPr/>
        </p:nvGrpSpPr>
        <p:grpSpPr>
          <a:xfrm>
            <a:off x="-9428" y="4186"/>
            <a:ext cx="742853" cy="5142849"/>
            <a:chOff x="-9428" y="4186"/>
            <a:chExt cx="643185" cy="5142849"/>
          </a:xfrm>
        </p:grpSpPr>
        <p:pic>
          <p:nvPicPr>
            <p:cNvPr id="9" name="Immagine 2">
              <a:extLst>
                <a:ext uri="{FF2B5EF4-FFF2-40B4-BE49-F238E27FC236}">
                  <a16:creationId xmlns:a16="http://schemas.microsoft.com/office/drawing/2014/main" id="{2CF80F8D-8223-3642-9F2C-06451BF25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86"/>
              <a:ext cx="633757" cy="116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50409C1-8EC8-8B48-BBA5-EE19A77B57CA}"/>
                </a:ext>
              </a:extLst>
            </p:cNvPr>
            <p:cNvSpPr/>
            <p:nvPr/>
          </p:nvSpPr>
          <p:spPr>
            <a:xfrm>
              <a:off x="-9428" y="1055799"/>
              <a:ext cx="638941" cy="4091235"/>
            </a:xfrm>
            <a:custGeom>
              <a:avLst/>
              <a:gdLst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50829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631596 w 631596"/>
                <a:gd name="connsiteY2" fmla="*/ 140574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1596"/>
                <a:gd name="connsiteY0" fmla="*/ 0 h 3808429"/>
                <a:gd name="connsiteX1" fmla="*/ 631596 w 631596"/>
                <a:gd name="connsiteY1" fmla="*/ 150829 h 3808429"/>
                <a:gd name="connsiteX2" fmla="*/ 392897 w 631596"/>
                <a:gd name="connsiteY2" fmla="*/ 171340 h 3808429"/>
                <a:gd name="connsiteX3" fmla="*/ 631596 w 631596"/>
                <a:gd name="connsiteY3" fmla="*/ 3808429 h 3808429"/>
                <a:gd name="connsiteX4" fmla="*/ 0 w 631596"/>
                <a:gd name="connsiteY4" fmla="*/ 3808429 h 3808429"/>
                <a:gd name="connsiteX5" fmla="*/ 9427 w 631596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43992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0"/>
                <a:gd name="connsiteY0" fmla="*/ 0 h 3808429"/>
                <a:gd name="connsiteX1" fmla="*/ 638940 w 638940"/>
                <a:gd name="connsiteY1" fmla="*/ 137155 h 3808429"/>
                <a:gd name="connsiteX2" fmla="*/ 392897 w 638940"/>
                <a:gd name="connsiteY2" fmla="*/ 171340 h 3808429"/>
                <a:gd name="connsiteX3" fmla="*/ 631596 w 638940"/>
                <a:gd name="connsiteY3" fmla="*/ 3808429 h 3808429"/>
                <a:gd name="connsiteX4" fmla="*/ 0 w 638940"/>
                <a:gd name="connsiteY4" fmla="*/ 3808429 h 3808429"/>
                <a:gd name="connsiteX5" fmla="*/ 9427 w 638940"/>
                <a:gd name="connsiteY5" fmla="*/ 0 h 3808429"/>
                <a:gd name="connsiteX0" fmla="*/ 9427 w 638941"/>
                <a:gd name="connsiteY0" fmla="*/ 0 h 3808429"/>
                <a:gd name="connsiteX1" fmla="*/ 638940 w 638941"/>
                <a:gd name="connsiteY1" fmla="*/ 137155 h 3808429"/>
                <a:gd name="connsiteX2" fmla="*/ 638941 w 638941"/>
                <a:gd name="connsiteY2" fmla="*/ 321750 h 3808429"/>
                <a:gd name="connsiteX3" fmla="*/ 631596 w 638941"/>
                <a:gd name="connsiteY3" fmla="*/ 3808429 h 3808429"/>
                <a:gd name="connsiteX4" fmla="*/ 0 w 638941"/>
                <a:gd name="connsiteY4" fmla="*/ 3808429 h 3808429"/>
                <a:gd name="connsiteX5" fmla="*/ 9427 w 638941"/>
                <a:gd name="connsiteY5" fmla="*/ 0 h 380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941" h="3808429">
                  <a:moveTo>
                    <a:pt x="9427" y="0"/>
                  </a:moveTo>
                  <a:lnTo>
                    <a:pt x="638940" y="137155"/>
                  </a:lnTo>
                  <a:cubicBezTo>
                    <a:pt x="638940" y="198687"/>
                    <a:pt x="638941" y="260218"/>
                    <a:pt x="638941" y="321750"/>
                  </a:cubicBezTo>
                  <a:cubicBezTo>
                    <a:pt x="636493" y="1483976"/>
                    <a:pt x="634044" y="2646203"/>
                    <a:pt x="631596" y="3808429"/>
                  </a:cubicBezTo>
                  <a:lnTo>
                    <a:pt x="0" y="3808429"/>
                  </a:lnTo>
                  <a:cubicBezTo>
                    <a:pt x="3142" y="2538953"/>
                    <a:pt x="6285" y="1269476"/>
                    <a:pt x="9427" y="0"/>
                  </a:cubicBezTo>
                  <a:close/>
                </a:path>
              </a:pathLst>
            </a:custGeom>
            <a:solidFill>
              <a:srgbClr val="166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asellaDiTesto 3">
              <a:extLst>
                <a:ext uri="{FF2B5EF4-FFF2-40B4-BE49-F238E27FC236}">
                  <a16:creationId xmlns:a16="http://schemas.microsoft.com/office/drawing/2014/main" id="{61E617E3-20CF-5C4D-98A7-6537A357D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686488" y="2923682"/>
              <a:ext cx="4015818" cy="4308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LM in Scienze Fisiche</a:t>
              </a:r>
            </a:p>
          </p:txBody>
        </p:sp>
      </p:grpSp>
      <p:sp>
        <p:nvSpPr>
          <p:cNvPr id="7" name="Slide Number"/>
          <p:cNvSpPr>
            <a:spLocks noGrp="1"/>
          </p:cNvSpPr>
          <p:nvPr>
            <p:ph type="sldNum" sz="quarter" idx="4294967295"/>
          </p:nvPr>
        </p:nvSpPr>
        <p:spPr>
          <a:xfrm>
            <a:off x="7642623" y="4812506"/>
            <a:ext cx="134540" cy="196454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2F927B-AD8B-4B59-95A8-980FB5B3C523}" type="slidenum">
              <a:rPr lang="it-IT" altLang="it-IT" sz="105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050"/>
          </a:p>
        </p:txBody>
      </p:sp>
      <p:pic>
        <p:nvPicPr>
          <p:cNvPr id="12" name="pavia-aerea.jpg" descr="pavia-aer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1" y="1054894"/>
            <a:ext cx="8505059" cy="409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4" name="pavia-aerea.jpg" descr="pavia-aerea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49"/>
          <a:stretch>
            <a:fillRect/>
          </a:stretch>
        </p:blipFill>
        <p:spPr bwMode="auto">
          <a:xfrm>
            <a:off x="629513" y="-1"/>
            <a:ext cx="8514487" cy="105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Perché Scienze Fisiche a Pavia?"/>
          <p:cNvSpPr txBox="1">
            <a:spLocks noChangeArrowheads="1"/>
          </p:cNvSpPr>
          <p:nvPr/>
        </p:nvSpPr>
        <p:spPr bwMode="auto">
          <a:xfrm>
            <a:off x="1989672" y="116616"/>
            <a:ext cx="5432177" cy="4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16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Pavia (</a:t>
            </a:r>
            <a:r>
              <a:rPr lang="it-IT" altLang="it-IT" sz="2800" b="1" dirty="0" err="1">
                <a:solidFill>
                  <a:srgbClr val="16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it-IT" altLang="it-IT" sz="2800" b="1" dirty="0">
                <a:solidFill>
                  <a:srgbClr val="16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1361)</a:t>
            </a:r>
          </a:p>
        </p:txBody>
      </p:sp>
      <p:sp>
        <p:nvSpPr>
          <p:cNvPr id="16" name="Text">
            <a:extLst>
              <a:ext uri="{FF2B5EF4-FFF2-40B4-BE49-F238E27FC236}">
                <a16:creationId xmlns:a16="http://schemas.microsoft.com/office/drawing/2014/main" id="{5D479902-D65A-1647-A63E-5DB8200D6450}"/>
              </a:ext>
            </a:extLst>
          </p:cNvPr>
          <p:cNvSpPr txBox="1"/>
          <p:nvPr/>
        </p:nvSpPr>
        <p:spPr>
          <a:xfrm>
            <a:off x="4382691" y="2447366"/>
            <a:ext cx="54166" cy="248770"/>
          </a:xfrm>
          <a:prstGeom prst="rect">
            <a:avLst/>
          </a:prstGeom>
          <a:ln w="12700">
            <a:miter lim="400000"/>
          </a:ln>
        </p:spPr>
        <p:txBody>
          <a:bodyPr wrap="none" lIns="26789" tIns="26789" rIns="26789" bIns="26789" anchor="ctr">
            <a:spAutoFit/>
          </a:bodyPr>
          <a:lstStyle/>
          <a:p>
            <a:pPr>
              <a:defRPr/>
            </a:pPr>
            <a:endParaRPr sz="1265"/>
          </a:p>
        </p:txBody>
      </p:sp>
    </p:spTree>
    <p:extLst>
      <p:ext uri="{BB962C8B-B14F-4D97-AF65-F5344CB8AC3E}">
        <p14:creationId xmlns:p14="http://schemas.microsoft.com/office/powerpoint/2010/main" val="348779766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20604</TotalTime>
  <Words>576</Words>
  <Application>Microsoft Macintosh PowerPoint</Application>
  <PresentationFormat>Presentazione su schermo (16:9)</PresentationFormat>
  <Paragraphs>95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Arial</vt:lpstr>
      <vt:lpstr>Wingdings</vt:lpstr>
      <vt:lpstr>Simple Light</vt:lpstr>
      <vt:lpstr>Master degree in  Physical Sciences (Laurea Magistrale in Scienze Fisiche)  Prof. Dario Gerace (Coordinator)  Department of Physics “A. Volta” (website: https://scienzefisiche.cdl.unipv.it/it)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Fisica Nucleare e Subnucleare</dc:title>
  <dc:creator>PIETRO</dc:creator>
  <cp:lastModifiedBy>Dario Gerace</cp:lastModifiedBy>
  <cp:revision>117</cp:revision>
  <dcterms:modified xsi:type="dcterms:W3CDTF">2025-05-19T13:40:23Z</dcterms:modified>
</cp:coreProperties>
</file>