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58" r:id="rId5"/>
    <p:sldId id="259" r:id="rId6"/>
    <p:sldId id="262" r:id="rId7"/>
    <p:sldId id="263" r:id="rId8"/>
    <p:sldId id="264" r:id="rId9"/>
    <p:sldId id="265" r:id="rId10"/>
    <p:sldId id="260" r:id="rId11"/>
    <p:sldId id="268" r:id="rId12"/>
    <p:sldId id="273" r:id="rId13"/>
    <p:sldId id="269" r:id="rId14"/>
    <p:sldId id="270" r:id="rId15"/>
    <p:sldId id="27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0" autoAdjust="0"/>
    <p:restoredTop sz="86410"/>
  </p:normalViewPr>
  <p:slideViewPr>
    <p:cSldViewPr snapToGrid="0">
      <p:cViewPr varScale="1">
        <p:scale>
          <a:sx n="37" d="100"/>
          <a:sy n="37" d="100"/>
        </p:scale>
        <p:origin x="453" y="2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a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olo Testo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Titolo Testo</a:t>
            </a:r>
          </a:p>
        </p:txBody>
      </p:sp>
      <p:sp>
        <p:nvSpPr>
          <p:cNvPr id="1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pagin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oto in bianco e nero di un pannello solare"/>
          <p:cNvSpPr>
            <a:spLocks noGrp="1"/>
          </p:cNvSpPr>
          <p:nvPr>
            <p:ph type="pic" sz="half" idx="21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Foto in bianco e nero dell'acqua che scorre dallo stramazzo di una diga"/>
          <p:cNvSpPr>
            <a:spLocks noGrp="1"/>
          </p:cNvSpPr>
          <p:nvPr>
            <p:ph type="pic" sz="half" idx="22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Foto in bianco e nero con mulini a vento e cielo nuvoloso"/>
          <p:cNvSpPr>
            <a:spLocks noGrp="1"/>
          </p:cNvSpPr>
          <p:nvPr>
            <p:ph type="pic" idx="2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Didascalia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22" name="Inserisci qui una citazione."/>
          <p:cNvSpPr txBox="1">
            <a:spLocks noGrp="1"/>
          </p:cNvSpPr>
          <p:nvPr>
            <p:ph type="body" sz="quarter" idx="2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Inserisci qui una citazione.</a:t>
            </a:r>
          </a:p>
        </p:txBody>
      </p:sp>
      <p:sp>
        <p:nvSpPr>
          <p:cNvPr id="123" name="Giovanni Mela"/>
          <p:cNvSpPr txBox="1">
            <a:spLocks noGrp="1"/>
          </p:cNvSpPr>
          <p:nvPr>
            <p:ph type="body" sz="quarter" idx="22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Giovanni Mela</a:t>
            </a:r>
          </a:p>
        </p:txBody>
      </p:sp>
      <p:sp>
        <p:nvSpPr>
          <p:cNvPr id="124" name="Testo"/>
          <p:cNvSpPr txBox="1">
            <a:spLocks noGrp="1"/>
          </p:cNvSpPr>
          <p:nvPr>
            <p:ph type="body" sz="quarter" idx="2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1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zion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nserisci qui una citazione."/>
          <p:cNvSpPr txBox="1">
            <a:spLocks noGrp="1"/>
          </p:cNvSpPr>
          <p:nvPr>
            <p:ph type="body" sz="quarter" idx="21"/>
          </p:nvPr>
        </p:nvSpPr>
        <p:spPr>
          <a:xfrm>
            <a:off x="11049000" y="3721100"/>
            <a:ext cx="12573000" cy="3509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Inserisci qui una citazione.</a:t>
            </a:r>
          </a:p>
        </p:txBody>
      </p:sp>
      <p:sp>
        <p:nvSpPr>
          <p:cNvPr id="133" name="Foto in bianco e nero con mulini a vento e cielo nuvoloso"/>
          <p:cNvSpPr>
            <a:spLocks noGrp="1"/>
          </p:cNvSpPr>
          <p:nvPr>
            <p:ph type="pic" idx="22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Giovanni Mela"/>
          <p:cNvSpPr txBox="1">
            <a:spLocks noGrp="1"/>
          </p:cNvSpPr>
          <p:nvPr>
            <p:ph type="body" sz="quarter" idx="23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Giovanni Mela</a:t>
            </a:r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to dall'alto in bianco e nero di una persona su una diga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a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olo Testo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Titolo Testo</a:t>
            </a:r>
          </a:p>
        </p:txBody>
      </p:sp>
      <p:sp>
        <p:nvSpPr>
          <p:cNvPr id="3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Testo"/>
          <p:cNvSpPr txBox="1"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Titolo Testo</a:t>
            </a:r>
          </a:p>
        </p:txBody>
      </p:sp>
      <p:sp>
        <p:nvSpPr>
          <p:cNvPr id="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a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Foto in bianco e nero con mulini a vento e cielo nuvoloso"/>
          <p:cNvSpPr>
            <a:spLocks noGrp="1"/>
          </p:cNvSpPr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olo Testo"/>
          <p:cNvSpPr txBox="1"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Titolo Testo</a:t>
            </a:r>
          </a:p>
        </p:txBody>
      </p:sp>
      <p:sp>
        <p:nvSpPr>
          <p:cNvPr id="5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6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7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82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92" name="Foto in bianco e nero con mulini a vento e cielo nuvoloso"/>
          <p:cNvSpPr>
            <a:spLocks noGrp="1"/>
          </p:cNvSpPr>
          <p:nvPr>
            <p:ph type="pic" idx="22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olo Testo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sto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Testo</a:t>
            </a:r>
          </a:p>
        </p:txBody>
      </p:sp>
      <p:sp>
        <p:nvSpPr>
          <p:cNvPr id="10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tudyabroadportal.com/open-day/biomedical-physics-at-the-university-of-pavia-exploring-the-life-phenomenon-through-the-principles-of-physics/?utm_source=University/" TargetMode="External"/><Relationship Id="rId7" Type="http://schemas.openxmlformats.org/officeDocument/2006/relationships/hyperlink" Target="https://scienzefisiche.cdl.unipv.it/en/practical-information/study-plan" TargetMode="External"/><Relationship Id="rId2" Type="http://schemas.openxmlformats.org/officeDocument/2006/relationships/hyperlink" Target="https://scienzefisiche.cdl.unipv.it/e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cienzefisiche.cdl.unipv.it/it/informazioni-pratiche/guida-dello-studente/guida-dello-studente-laurea-scienze-fisiche-202425" TargetMode="External"/><Relationship Id="rId5" Type="http://schemas.openxmlformats.org/officeDocument/2006/relationships/hyperlink" Target="https://fisica.cdl.unipv.it/en/node/185" TargetMode="External"/><Relationship Id="rId4" Type="http://schemas.openxmlformats.org/officeDocument/2006/relationships/hyperlink" Target="https://apply.unipv.eu/en_GB/courses/course/172-masters-program-physical-sciences--biomedical-physics-curriculu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pietro.gallinetto@unipv.it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daniela.rebuzzi@unipv.i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ena.unipv.it/en/master-of-radiation-protection/" TargetMode="External"/><Relationship Id="rId5" Type="http://schemas.openxmlformats.org/officeDocument/2006/relationships/hyperlink" Target="mailto:nicoletta.protti@unipv.it" TargetMode="External"/><Relationship Id="rId4" Type="http://schemas.openxmlformats.org/officeDocument/2006/relationships/hyperlink" Target="mailto:asalvini@unipv.i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mariopietro.carante@unipv.it" TargetMode="External"/><Relationship Id="rId13" Type="http://schemas.openxmlformats.org/officeDocument/2006/relationships/hyperlink" Target="mailto:paolo.pedroni@pv.infn.it" TargetMode="External"/><Relationship Id="rId3" Type="http://schemas.openxmlformats.org/officeDocument/2006/relationships/hyperlink" Target="mailto:giorgio.baiocco@unipv.it" TargetMode="External"/><Relationship Id="rId7" Type="http://schemas.openxmlformats.org/officeDocument/2006/relationships/hyperlink" Target="mailto:francesca.brero@unipv.it" TargetMode="External"/><Relationship Id="rId12" Type="http://schemas.openxmlformats.org/officeDocument/2006/relationships/hyperlink" Target="mailto:manuel.mariani@unipv.it" TargetMode="External"/><Relationship Id="rId17" Type="http://schemas.openxmlformats.org/officeDocument/2006/relationships/hyperlink" Target="mailto:nicoletta.protti@unipv.it" TargetMode="External"/><Relationship Id="rId2" Type="http://schemas.openxmlformats.org/officeDocument/2006/relationships/hyperlink" Target="mailto:alessandro.bachetta@unipv.it" TargetMode="External"/><Relationship Id="rId16" Type="http://schemas.openxmlformats.org/officeDocument/2006/relationships/hyperlink" Target="mailto:ian.postuma@pv.infn.it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ssandro.braghieri@pv.infn.it" TargetMode="External"/><Relationship Id="rId11" Type="http://schemas.openxmlformats.org/officeDocument/2006/relationships/hyperlink" Target="mailto:giacomo.livan@unipv.it" TargetMode="External"/><Relationship Id="rId5" Type="http://schemas.openxmlformats.org/officeDocument/2006/relationships/hyperlink" Target="mailto:silva.bortolussi@unipv.it" TargetMode="External"/><Relationship Id="rId15" Type="http://schemas.openxmlformats.org/officeDocument/2006/relationships/hyperlink" Target="mailto:giacomo.polesello@pv.infn.it" TargetMode="External"/><Relationship Id="rId10" Type="http://schemas.openxmlformats.org/officeDocument/2006/relationships/hyperlink" Target="mailto:alessandro.lascialfari@unipv.it" TargetMode="External"/><Relationship Id="rId4" Type="http://schemas.openxmlformats.org/officeDocument/2006/relationships/hyperlink" Target="mailto:francesca.ballarini@unipv.it" TargetMode="External"/><Relationship Id="rId9" Type="http://schemas.openxmlformats.org/officeDocument/2006/relationships/hyperlink" Target="mailto:susanna.costanza@unipv.it" TargetMode="External"/><Relationship Id="rId14" Type="http://schemas.openxmlformats.org/officeDocument/2006/relationships/hyperlink" Target="mailto:fulvio.piccinini@pv.infn.i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genda.infn.it/event/3774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M.Sc. in Physical Sciences"/>
          <p:cNvSpPr txBox="1">
            <a:spLocks noGrp="1"/>
          </p:cNvSpPr>
          <p:nvPr>
            <p:ph type="body" sz="quarter" idx="21"/>
          </p:nvPr>
        </p:nvSpPr>
        <p:spPr>
          <a:xfrm>
            <a:off x="808894" y="2197644"/>
            <a:ext cx="11770335" cy="10073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838787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800" dirty="0"/>
              <a:t>M.Sc. in Physical Sciences</a:t>
            </a:r>
          </a:p>
        </p:txBody>
      </p:sp>
      <p:sp>
        <p:nvSpPr>
          <p:cNvPr id="166" name="Biomedical Physics"/>
          <p:cNvSpPr txBox="1">
            <a:spLocks noGrp="1"/>
          </p:cNvSpPr>
          <p:nvPr>
            <p:ph type="title"/>
          </p:nvPr>
        </p:nvSpPr>
        <p:spPr>
          <a:xfrm>
            <a:off x="4587236" y="3901453"/>
            <a:ext cx="15209521" cy="1526333"/>
          </a:xfrm>
          <a:prstGeom prst="rect">
            <a:avLst/>
          </a:prstGeom>
        </p:spPr>
        <p:txBody>
          <a:bodyPr>
            <a:noAutofit/>
          </a:bodyPr>
          <a:lstStyle>
            <a:lvl1pPr defTabSz="396239">
              <a:defRPr sz="14544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1000" dirty="0"/>
              <a:t>Biomedical Physics </a:t>
            </a:r>
          </a:p>
        </p:txBody>
      </p:sp>
      <p:sp>
        <p:nvSpPr>
          <p:cNvPr id="2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7508CAD3-A129-F5D5-AB00-A7F1E2E0D953}"/>
              </a:ext>
            </a:extLst>
          </p:cNvPr>
          <p:cNvSpPr txBox="1">
            <a:spLocks/>
          </p:cNvSpPr>
          <p:nvPr/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tabLst/>
              <a:defRPr sz="4800" b="0" i="0" u="none" strike="noStrike" cap="none" spc="0" baseline="0">
                <a:solidFill>
                  <a:srgbClr val="83878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lvl="0" indent="0" defTabSz="647700" hangingPunct="1">
              <a:lnSpc>
                <a:spcPct val="80000"/>
              </a:lnSpc>
              <a:spcBef>
                <a:spcPts val="0"/>
              </a:spcBef>
              <a:buClrTx/>
              <a:buSzTx/>
              <a:buNone/>
            </a:pPr>
            <a:r>
              <a:rPr lang="en-US" sz="3600" cap="all" spc="180" dirty="0">
                <a:latin typeface="DIN Alternate Bold"/>
                <a:sym typeface="DIN Alternate Bold"/>
              </a:rPr>
              <a:t>19.05.2025 - Presentation of the Master's degree curricula - BIOMEDICAL PHYSICS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0F2F71-529C-1505-94F9-E52F7B45B0B6}"/>
              </a:ext>
            </a:extLst>
          </p:cNvPr>
          <p:cNvSpPr txBox="1">
            <a:spLocks/>
          </p:cNvSpPr>
          <p:nvPr/>
        </p:nvSpPr>
        <p:spPr>
          <a:xfrm>
            <a:off x="529879" y="6764216"/>
            <a:ext cx="23324233" cy="61358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General link : 	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2"/>
              </a:rPr>
              <a:t>https://scienzefisiche.cdl.unipv.it/en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Link Biomedical Physics :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2"/>
              </a:rPr>
              <a:t>https://scienzefisiche.cdl.unipv.it/en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Presentation webinar : 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3"/>
              </a:rPr>
              <a:t>https://thestudyabroadportal.com/open-day/biomedical-physics-at-the-university-of-pavia-exploring-the-life-phenomenon-through-the-principles-of-physics/?utm_source=University/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More information :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4"/>
              </a:rPr>
              <a:t>https://apply.unipv.eu/en_GB/courses/course/172-masters-program-physical-sciences--biomedical-physics-curriculum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5"/>
              </a:rPr>
              <a:t>https://fisica.cdl.unipv.it/en/node/185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6"/>
              </a:rPr>
              <a:t>https://scienzefisiche.cdl.unipv.it/it/informazioni-pratiche/guida-dello-studente/guida-dello-studente-laurea-scienze-fisiche-202425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Study plan : 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7"/>
              </a:rPr>
              <a:t>https://scienzefisiche.cdl.unipv.it/en/practical-information/study-plan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IMAGING…"/>
          <p:cNvSpPr txBox="1"/>
          <p:nvPr/>
        </p:nvSpPr>
        <p:spPr>
          <a:xfrm>
            <a:off x="9835064" y="7496680"/>
            <a:ext cx="10981824" cy="470449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IMAGING </a:t>
            </a:r>
          </a:p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Image analysis AND TREATMENT (AI)</a:t>
            </a:r>
          </a:p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SENSORS FOR BIOMARKERS</a:t>
            </a:r>
          </a:p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INNOVATIVE RADIATION TREATMENTS</a:t>
            </a:r>
          </a:p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EFFECTS AT CELLULAR AND SUBCELLULAR LEVEL</a:t>
            </a:r>
          </a:p>
          <a:p>
            <a:pPr marL="0" marR="0" lvl="0" indent="0" algn="l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2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COMPUTATIONAL RADIOBIOLOGY &amp; BIOPHYSICS</a:t>
            </a:r>
          </a:p>
        </p:txBody>
      </p:sp>
      <p:pic>
        <p:nvPicPr>
          <p:cNvPr id="225" name="Screenshot_2024-05-16_alle_17.09.27-removebg-preview.png" descr="Screenshot_2024-05-16_alle_17.09.27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373" y="4663599"/>
            <a:ext cx="1995871" cy="192136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AN Example of RESEARCH TOPICS (SKILLS ACQUIRED)"/>
          <p:cNvSpPr txBox="1">
            <a:spLocks noGrp="1"/>
          </p:cNvSpPr>
          <p:nvPr>
            <p:ph type="title"/>
          </p:nvPr>
        </p:nvSpPr>
        <p:spPr>
          <a:xfrm>
            <a:off x="762000" y="1843782"/>
            <a:ext cx="22860000" cy="1134055"/>
          </a:xfrm>
          <a:prstGeom prst="rect">
            <a:avLst/>
          </a:prstGeom>
        </p:spPr>
        <p:txBody>
          <a:bodyPr>
            <a:normAutofit/>
          </a:bodyPr>
          <a:lstStyle>
            <a:lvl1pPr defTabSz="817244">
              <a:spcBef>
                <a:spcPts val="3800"/>
              </a:spcBef>
              <a:defRPr sz="10593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r>
              <a:rPr sz="7500" dirty="0"/>
              <a:t>AN Example of RESEARCH TOPICS (SKILLS ACQUIRED)</a:t>
            </a:r>
          </a:p>
        </p:txBody>
      </p:sp>
      <p:pic>
        <p:nvPicPr>
          <p:cNvPr id="228" name="Screenshot_2024-05-16_alle_16.49.40-removebg-preview.png" descr="Screenshot_2024-05-16_alle_16.49.40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336" y="4122533"/>
            <a:ext cx="4424826" cy="414184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ESEARCH IN ONCOLOGY"/>
          <p:cNvSpPr txBox="1"/>
          <p:nvPr/>
        </p:nvSpPr>
        <p:spPr>
          <a:xfrm>
            <a:off x="999370" y="3229516"/>
            <a:ext cx="9266582" cy="1087477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defRPr sz="111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0" cap="all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DIN Condensed Bold"/>
                <a:sym typeface="DIN Condensed Bold"/>
              </a:rPr>
              <a:t>RESEARCH IN ONCOLOGY</a:t>
            </a:r>
          </a:p>
        </p:txBody>
      </p:sp>
      <p:pic>
        <p:nvPicPr>
          <p:cNvPr id="230" name="Screenshot_2024-05-16_alle_16.51.53-removebg-preview.png" descr="Screenshot_2024-05-16_alle_16.51.53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742" y="3747984"/>
            <a:ext cx="2052642" cy="1921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shot_2024-05-16_alle_16.56.10-removebg-preview.png" descr="Screenshot_2024-05-16_alle_16.56.10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1462" y="3938750"/>
            <a:ext cx="2103637" cy="176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shot_2024-05-16_alle_17.02.02-removebg-preview.png" descr="Screenshot_2024-05-16_alle_17.02.02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6442" y="4805164"/>
            <a:ext cx="1847330" cy="176073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AN IMPORTANT COLLABORATION WITH NATIONAL INSTITUTE FOR NUCLEAR PHYSICS"/>
          <p:cNvSpPr txBox="1"/>
          <p:nvPr/>
        </p:nvSpPr>
        <p:spPr>
          <a:xfrm>
            <a:off x="719656" y="8457628"/>
            <a:ext cx="8042128" cy="2133918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defRPr sz="8300" cap="all">
                <a:solidFill>
                  <a:srgbClr val="0F2C49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0" cap="all" spc="0" normalizeH="0" baseline="0" noProof="0" dirty="0">
                <a:ln>
                  <a:noFill/>
                </a:ln>
                <a:solidFill>
                  <a:srgbClr val="0F2C49"/>
                </a:solidFill>
                <a:effectLst/>
                <a:uLnTx/>
                <a:uFillTx/>
                <a:latin typeface="DIN Condensed Bold"/>
                <a:sym typeface="DIN Condensed Bold"/>
              </a:rPr>
              <a:t>AN IMPORTANT COLLABORATION WITH NATIONAL INSTITUTE FOR NUCLEAR PHYSICS</a:t>
            </a:r>
          </a:p>
        </p:txBody>
      </p:sp>
      <p:pic>
        <p:nvPicPr>
          <p:cNvPr id="238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074" y="10682597"/>
            <a:ext cx="3366036" cy="23792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0ECBEF64-B960-781E-DBE1-11EAC54507FC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  <p:pic>
        <p:nvPicPr>
          <p:cNvPr id="234" name="Screenshot_2024-05-16_alle_17.11.55-removebg-preview.png" descr="Screenshot_2024-05-16_alle_17.11.55-removebg-previe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33718" y="6885188"/>
            <a:ext cx="2267815" cy="209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reenshot_2024-05-16_alle_17.14.39-removebg-preview.png" descr="Screenshot_2024-05-16_alle_17.14.39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8363" y="8978557"/>
            <a:ext cx="2103637" cy="193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_2024-05-16_alle_17.25.29-removebg-preview.png" descr="Screenshot_2024-05-16_alle_17.25.29-removebg-previe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6003" y="11391214"/>
            <a:ext cx="2674104" cy="2380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60166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M+"/>
          <p:cNvSpPr txBox="1">
            <a:spLocks noGrp="1"/>
          </p:cNvSpPr>
          <p:nvPr>
            <p:ph type="title"/>
          </p:nvPr>
        </p:nvSpPr>
        <p:spPr>
          <a:xfrm>
            <a:off x="4447906" y="2015622"/>
            <a:ext cx="13520592" cy="10633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6600" dirty="0"/>
              <a:t>Study plan – 120 ECTS – 2 </a:t>
            </a:r>
            <a:r>
              <a:rPr lang="it-IT" sz="6600" dirty="0" err="1"/>
              <a:t>years</a:t>
            </a:r>
            <a:endParaRPr sz="6600" dirty="0"/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07D70610-D128-5A63-D008-A3F33D6936E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71029B2E-493E-97C4-A19C-D9FB22B745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2" t="14983" b="50908"/>
          <a:stretch/>
        </p:blipFill>
        <p:spPr>
          <a:xfrm>
            <a:off x="261269" y="5825657"/>
            <a:ext cx="11816575" cy="557478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4C0359E-18C4-B8F5-2DF9-00C5145E6C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0" t="79538" r="29588" b="12652"/>
          <a:stretch/>
        </p:blipFill>
        <p:spPr>
          <a:xfrm>
            <a:off x="12425048" y="9141653"/>
            <a:ext cx="9084561" cy="140641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FDBA51-F5C3-F53F-4201-FB08F196017E}"/>
              </a:ext>
            </a:extLst>
          </p:cNvPr>
          <p:cNvSpPr txBox="1"/>
          <p:nvPr/>
        </p:nvSpPr>
        <p:spPr>
          <a:xfrm>
            <a:off x="317542" y="3409957"/>
            <a:ext cx="11382772" cy="138499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48 CFU </a:t>
            </a:r>
            <a:r>
              <a:rPr lang="it-IT" sz="2800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(of </a:t>
            </a:r>
            <a:r>
              <a:rPr lang="it-IT" sz="2800" dirty="0" err="1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which</a:t>
            </a:r>
            <a:r>
              <a:rPr lang="it-IT" sz="2800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 : 6 CFU in FIS/02 or FIS/08, 1 class ; 12 CFU in FIS/04 or FIS/03, 2 classes ; 30 CFU in FIS/01 or FIS/07, 5 classes ) 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to be </a:t>
            </a:r>
            <a:r>
              <a:rPr lang="it-IT" sz="2800" b="1" dirty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acquired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by 8 classes from the following </a:t>
            </a:r>
            <a:r>
              <a:rPr lang="it-IT" sz="2800" b="1" dirty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table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91FD5A-C2A4-C92E-8795-55FD48A1C611}"/>
              </a:ext>
            </a:extLst>
          </p:cNvPr>
          <p:cNvSpPr txBox="1"/>
          <p:nvPr/>
        </p:nvSpPr>
        <p:spPr>
          <a:xfrm>
            <a:off x="12583960" y="3409957"/>
            <a:ext cx="7694735" cy="52322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12 CFU, 2 classes, from the following </a:t>
            </a:r>
            <a:r>
              <a:rPr lang="it-IT" sz="2800" b="1" dirty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table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: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35DC569-4163-B232-8FA1-0C4B9D5D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2" t="56915" b="28038"/>
          <a:stretch/>
        </p:blipFill>
        <p:spPr>
          <a:xfrm>
            <a:off x="12322883" y="4409705"/>
            <a:ext cx="11816575" cy="245918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C585A9-77EF-AC41-0C30-12E6468AA7CA}"/>
              </a:ext>
            </a:extLst>
          </p:cNvPr>
          <p:cNvSpPr txBox="1"/>
          <p:nvPr/>
        </p:nvSpPr>
        <p:spPr>
          <a:xfrm>
            <a:off x="12425048" y="7472551"/>
            <a:ext cx="8417689" cy="138499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12 CFU, 2 classes, to be </a:t>
            </a:r>
            <a:r>
              <a:rPr lang="it-IT" sz="2800" b="1" dirty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acquired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with </a:t>
            </a:r>
            <a:r>
              <a:rPr lang="it-IT" sz="2800" b="1" dirty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electives</a:t>
            </a:r>
            <a:r>
              <a:rPr lang="it-IT" sz="28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endParaRPr lang="it-IT" sz="2800" dirty="0">
              <a:solidFill>
                <a:schemeClr val="accent2">
                  <a:hueOff val="174531"/>
                  <a:satOff val="41281"/>
                  <a:lumOff val="-14509"/>
                </a:schemeClr>
              </a:solidFill>
              <a:latin typeface="+mn-lt"/>
              <a:ea typeface="+mn-ea"/>
              <a:cs typeface="+mn-cs"/>
              <a:sym typeface="Arial"/>
            </a:endParaRP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2800" i="1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For </a:t>
            </a:r>
            <a:r>
              <a:rPr lang="it-IT" sz="2800" i="1" dirty="0" err="1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example</a:t>
            </a:r>
            <a:r>
              <a:rPr lang="it-IT" sz="2800" i="1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 one can </a:t>
            </a:r>
            <a:r>
              <a:rPr lang="it-IT" sz="2800" i="1" dirty="0" err="1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choose</a:t>
            </a:r>
            <a:r>
              <a:rPr lang="it-IT" sz="2800" i="1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it-IT" sz="2800" i="1" dirty="0" err="1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transversal</a:t>
            </a:r>
            <a:r>
              <a:rPr lang="it-IT" sz="2800" i="1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 classes 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8A156C-E1C6-13C8-ACF8-BED14D894D1A}"/>
              </a:ext>
            </a:extLst>
          </p:cNvPr>
          <p:cNvSpPr txBox="1"/>
          <p:nvPr/>
        </p:nvSpPr>
        <p:spPr>
          <a:xfrm>
            <a:off x="15417030" y="10785280"/>
            <a:ext cx="5102935" cy="270843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34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36 CFU 	Thesis training</a:t>
            </a: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endParaRPr lang="it-IT" sz="3400" b="1" dirty="0">
              <a:solidFill>
                <a:schemeClr val="bg1"/>
              </a:solidFill>
              <a:latin typeface="+mn-lt"/>
              <a:ea typeface="+mn-ea"/>
              <a:cs typeface="+mn-cs"/>
              <a:sym typeface="Arial"/>
            </a:endParaRP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34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6 CFU	</a:t>
            </a:r>
            <a:r>
              <a:rPr lang="it-IT" sz="3400" b="1" dirty="0" err="1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Other</a:t>
            </a:r>
            <a:r>
              <a:rPr lang="it-IT" sz="34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 activities</a:t>
            </a: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endParaRPr lang="it-IT" sz="3400" b="1" dirty="0">
              <a:solidFill>
                <a:schemeClr val="bg1"/>
              </a:solidFill>
              <a:latin typeface="+mn-lt"/>
              <a:ea typeface="+mn-ea"/>
              <a:cs typeface="+mn-cs"/>
              <a:sym typeface="Arial"/>
            </a:endParaRPr>
          </a:p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34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6 CFU 	</a:t>
            </a:r>
            <a:r>
              <a:rPr lang="it-IT" sz="3400" b="1" dirty="0" err="1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Final</a:t>
            </a:r>
            <a:r>
              <a:rPr lang="it-IT" sz="3400" b="1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it-IT" sz="3400" b="1" dirty="0" err="1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rPr>
              <a:t>exam</a:t>
            </a:r>
            <a:endParaRPr lang="it-IT" sz="3400" b="1" dirty="0">
              <a:solidFill>
                <a:schemeClr val="bg1"/>
              </a:solid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8FFD81-AC35-C1D0-6E77-0B608E6AE375}"/>
              </a:ext>
            </a:extLst>
          </p:cNvPr>
          <p:cNvSpPr txBox="1"/>
          <p:nvPr/>
        </p:nvSpPr>
        <p:spPr>
          <a:xfrm>
            <a:off x="18904808" y="2226978"/>
            <a:ext cx="5127084" cy="52322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defTabSz="1828800" hangingPunct="1">
              <a:spcBef>
                <a:spcPts val="0"/>
              </a:spcBef>
              <a:buClr>
                <a:srgbClr val="000000"/>
              </a:buClr>
            </a:pPr>
            <a:r>
              <a:rPr lang="it-IT" sz="2800" b="1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1 ECTS credit = 1 CFU credit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5347D4-84B0-ADAD-95FF-08E036AF9EED}"/>
              </a:ext>
            </a:extLst>
          </p:cNvPr>
          <p:cNvSpPr txBox="1"/>
          <p:nvPr/>
        </p:nvSpPr>
        <p:spPr>
          <a:xfrm>
            <a:off x="261269" y="1018523"/>
            <a:ext cx="6238887" cy="93358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ENTIRELY IN ENGLISH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DC8A6-1554-1BE1-3085-629F0C1EF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M+">
            <a:extLst>
              <a:ext uri="{FF2B5EF4-FFF2-40B4-BE49-F238E27FC236}">
                <a16:creationId xmlns:a16="http://schemas.microsoft.com/office/drawing/2014/main" id="{BAB34988-184A-E39C-8AD2-7FA5A7632C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82133" y="7156506"/>
            <a:ext cx="5217685" cy="128740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7000" dirty="0"/>
              <a:t>LM+</a:t>
            </a:r>
          </a:p>
        </p:txBody>
      </p:sp>
      <p:sp>
        <p:nvSpPr>
          <p:cNvPr id="315" name="INTERNSHIP AT CENTERS/COMPANIES…">
            <a:extLst>
              <a:ext uri="{FF2B5EF4-FFF2-40B4-BE49-F238E27FC236}">
                <a16:creationId xmlns:a16="http://schemas.microsoft.com/office/drawing/2014/main" id="{CD4EB0E1-AD49-58F0-A4C2-54015C2D1D36}"/>
              </a:ext>
            </a:extLst>
          </p:cNvPr>
          <p:cNvSpPr txBox="1"/>
          <p:nvPr/>
        </p:nvSpPr>
        <p:spPr>
          <a:xfrm>
            <a:off x="1927789" y="9379478"/>
            <a:ext cx="14746024" cy="1456809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IN Condensed Bold"/>
                <a:sym typeface="DIN Condensed Bold"/>
              </a:rPr>
              <a:t>INTERNSHIP AT CENTERS/COMPANIES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IN Condensed Bold"/>
                <a:sym typeface="DIN Condensed Bold"/>
              </a:rPr>
              <a:t>Prof. Pietro </a:t>
            </a:r>
            <a:r>
              <a:rPr kumimoji="0" sz="44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IN Condensed Bold"/>
                <a:sym typeface="DIN Condensed Bold"/>
              </a:rPr>
              <a:t>Gallinetto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IN Condensed Bold"/>
                <a:sym typeface="DIN Condensed Bold"/>
              </a:rPr>
              <a:t> - Coordinator (</a:t>
            </a:r>
            <a:r>
              <a:rPr kumimoji="0" sz="4400" b="0" i="0" u="sng" strike="noStrike" kern="0" cap="none" spc="0" normalizeH="0" baseline="0" noProof="0" dirty="0">
                <a:ln>
                  <a:noFill/>
                </a:ln>
                <a:solidFill>
                  <a:srgbClr val="34A5DA"/>
                </a:solidFill>
                <a:effectLst/>
                <a:uLnTx/>
                <a:uFillTx/>
                <a:latin typeface="DIN Condensed Bold"/>
                <a:sym typeface="DIN Condensed Bold"/>
                <a:hlinkClick r:id="rId2"/>
              </a:rPr>
              <a:t>pietro.gallinetto@unipv.it</a:t>
            </a: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DIN Condensed Bold"/>
                <a:sym typeface="DIN Condensed Bold"/>
              </a:rPr>
              <a:t>)</a:t>
            </a:r>
          </a:p>
        </p:txBody>
      </p:sp>
      <p:sp>
        <p:nvSpPr>
          <p:cNvPr id="316" name="Bracco Imaging - Fondazione CNAO">
            <a:extLst>
              <a:ext uri="{FF2B5EF4-FFF2-40B4-BE49-F238E27FC236}">
                <a16:creationId xmlns:a16="http://schemas.microsoft.com/office/drawing/2014/main" id="{9D994DEB-9890-28F0-9850-B68E9BDE1852}"/>
              </a:ext>
            </a:extLst>
          </p:cNvPr>
          <p:cNvSpPr txBox="1"/>
          <p:nvPr/>
        </p:nvSpPr>
        <p:spPr>
          <a:xfrm>
            <a:off x="2238692" y="11742450"/>
            <a:ext cx="18249584" cy="89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6300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300" b="0" i="0" u="none" strike="noStrike" kern="0" cap="all" spc="0" normalizeH="0" baseline="0" noProof="0" dirty="0" err="1">
                <a:ln>
                  <a:noFill/>
                </a:ln>
                <a:solidFill>
                  <a:srgbClr val="3F969A">
                    <a:hueOff val="174531"/>
                    <a:satOff val="41281"/>
                    <a:lumOff val="-1450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Examples</a:t>
            </a:r>
            <a:r>
              <a:rPr kumimoji="0" lang="it-IT" sz="6300" b="0" i="0" u="none" strike="noStrike" kern="0" cap="all" spc="0" normalizeH="0" baseline="0" noProof="0" dirty="0">
                <a:ln>
                  <a:noFill/>
                </a:ln>
                <a:solidFill>
                  <a:srgbClr val="3F969A">
                    <a:hueOff val="174531"/>
                    <a:satOff val="41281"/>
                    <a:lumOff val="-1450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 : </a:t>
            </a:r>
            <a:r>
              <a:rPr kumimoji="0" sz="6300" b="0" i="0" u="none" strike="noStrike" kern="0" cap="all" spc="0" normalizeH="0" baseline="0" noProof="0" dirty="0">
                <a:ln>
                  <a:noFill/>
                </a:ln>
                <a:solidFill>
                  <a:srgbClr val="3F969A">
                    <a:hueOff val="174531"/>
                    <a:satOff val="41281"/>
                    <a:lumOff val="-1450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Bracco Imaging - Fondazione CNAO</a:t>
            </a:r>
          </a:p>
        </p:txBody>
      </p:sp>
      <p:sp>
        <p:nvSpPr>
          <p:cNvPr id="317" name="Thesis &amp; INTERNSHIPS">
            <a:extLst>
              <a:ext uri="{FF2B5EF4-FFF2-40B4-BE49-F238E27FC236}">
                <a16:creationId xmlns:a16="http://schemas.microsoft.com/office/drawing/2014/main" id="{56D6F86C-2AA9-D004-12D9-593FC27344DE}"/>
              </a:ext>
            </a:extLst>
          </p:cNvPr>
          <p:cNvSpPr txBox="1"/>
          <p:nvPr/>
        </p:nvSpPr>
        <p:spPr>
          <a:xfrm>
            <a:off x="1927789" y="1899440"/>
            <a:ext cx="20955000" cy="1153729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10700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all" spc="0" normalizeH="0" baseline="0" noProof="0" dirty="0">
                <a:ln>
                  <a:noFill/>
                </a:ln>
                <a:solidFill>
                  <a:srgbClr val="3F969A">
                    <a:hueOff val="174531"/>
                    <a:satOff val="41281"/>
                    <a:lumOff val="-1450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Thesis &amp; INTERNSHIPS </a:t>
            </a:r>
            <a:r>
              <a:rPr kumimoji="0" lang="it-IT" sz="6600" b="0" i="0" u="none" strike="noStrike" kern="0" cap="all" spc="0" normalizeH="0" baseline="0" noProof="0" dirty="0">
                <a:ln>
                  <a:noFill/>
                </a:ln>
                <a:solidFill>
                  <a:srgbClr val="3F969A">
                    <a:hueOff val="174531"/>
                    <a:satOff val="41281"/>
                    <a:lumOff val="-14509"/>
                  </a:srgbClr>
                </a:solidFill>
                <a:effectLst/>
                <a:uLnTx/>
                <a:uFillTx/>
                <a:latin typeface="DIN Condensed Bold"/>
                <a:sym typeface="DIN Condensed Bold"/>
              </a:rPr>
              <a:t> - Companies and hospitals</a:t>
            </a:r>
            <a:endParaRPr kumimoji="0" sz="6600" b="0" i="0" u="none" strike="noStrike" kern="0" cap="all" spc="0" normalizeH="0" baseline="0" noProof="0" dirty="0">
              <a:ln>
                <a:noFill/>
              </a:ln>
              <a:solidFill>
                <a:srgbClr val="3F969A">
                  <a:hueOff val="174531"/>
                  <a:satOff val="41281"/>
                  <a:lumOff val="-14509"/>
                </a:srgbClr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  <p:sp>
        <p:nvSpPr>
          <p:cNvPr id="318" name="STELAR SRL…">
            <a:extLst>
              <a:ext uri="{FF2B5EF4-FFF2-40B4-BE49-F238E27FC236}">
                <a16:creationId xmlns:a16="http://schemas.microsoft.com/office/drawing/2014/main" id="{CF518207-F515-0AD5-AE5B-81A8DEF1A9CA}"/>
              </a:ext>
            </a:extLst>
          </p:cNvPr>
          <p:cNvSpPr txBox="1"/>
          <p:nvPr/>
        </p:nvSpPr>
        <p:spPr>
          <a:xfrm>
            <a:off x="1576099" y="3420224"/>
            <a:ext cx="21496269" cy="2811026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6400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STELAR SRL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								</a:t>
            </a:r>
            <a:r>
              <a:rPr lang="en-US" sz="4400" dirty="0">
                <a:solidFill>
                  <a:schemeClr val="bg1"/>
                </a:solidFill>
                <a:latin typeface="+mn-lt"/>
                <a:sym typeface="DIN Condensed Bold"/>
              </a:rPr>
              <a:t>BRACCO SPA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>
              <a:spcBef>
                <a:spcPts val="0"/>
              </a:spcBef>
              <a:defRPr sz="6400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LENA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										</a:t>
            </a:r>
            <a:r>
              <a:rPr lang="en-US" sz="4400" dirty="0">
                <a:solidFill>
                  <a:schemeClr val="bg1"/>
                </a:solidFill>
                <a:latin typeface="+mn-lt"/>
                <a:sym typeface="DIN Condensed Bold"/>
              </a:rPr>
              <a:t>BRUKER SRL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Condensed Bold"/>
              <a:sym typeface="DIN Condensed Bold"/>
            </a:endParaRPr>
          </a:p>
          <a:p>
            <a:pPr lvl="0">
              <a:spcBef>
                <a:spcPts val="0"/>
              </a:spcBef>
              <a:defRPr sz="6400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FONDAZIONE CNAO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						National/</a:t>
            </a:r>
            <a:r>
              <a:rPr lang="en-US" sz="4400" dirty="0">
                <a:solidFill>
                  <a:schemeClr val="bg1"/>
                </a:solidFill>
                <a:latin typeface="+mn-lt"/>
                <a:sym typeface="DIN Condensed Bold"/>
              </a:rPr>
              <a:t>International networks of research groups</a:t>
            </a:r>
          </a:p>
          <a:p>
            <a:pPr>
              <a:spcBef>
                <a:spcPts val="0"/>
              </a:spcBef>
              <a:defRPr sz="6400">
                <a:latin typeface="+mn-lt"/>
                <a:ea typeface="+mn-ea"/>
                <a:cs typeface="+mn-cs"/>
                <a:sym typeface="DIN Condensed Bold"/>
              </a:defRPr>
            </a:pPr>
            <a:r>
              <a:rPr kumimoji="0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OTHER HOSPITALS</a:t>
            </a:r>
            <a:r>
              <a:rPr kumimoji="0" lang="it-IT" sz="4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							</a:t>
            </a:r>
            <a:r>
              <a:rPr kumimoji="0" lang="it-IT" sz="3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Condensed Bold"/>
                <a:sym typeface="DIN Condensed Bold"/>
              </a:rPr>
              <a:t>(</a:t>
            </a:r>
            <a:r>
              <a:rPr lang="en-US" sz="3800" i="1" dirty="0">
                <a:solidFill>
                  <a:schemeClr val="bg1"/>
                </a:solidFill>
                <a:sym typeface="DIN Condensed Bold"/>
              </a:rPr>
              <a:t>also within collaborations for Italian/European Projects)  </a:t>
            </a:r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34057AD5-84D0-A748-86FB-6D6D4E704FB6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  <p:extLst>
      <p:ext uri="{BB962C8B-B14F-4D97-AF65-F5344CB8AC3E}">
        <p14:creationId xmlns:p14="http://schemas.microsoft.com/office/powerpoint/2010/main" val="11268961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FTER THE MASTER’S DEGREE?"/>
          <p:cNvSpPr txBox="1"/>
          <p:nvPr/>
        </p:nvSpPr>
        <p:spPr>
          <a:xfrm>
            <a:off x="3843349" y="1618540"/>
            <a:ext cx="15370470" cy="1357682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>
              <a:lnSpc>
                <a:spcPct val="80000"/>
              </a:lnSpc>
              <a:spcBef>
                <a:spcPts val="3900"/>
              </a:spcBef>
              <a:defRPr sz="10700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sz="8700" dirty="0"/>
              <a:t>AFTER THE MASTER’S DEGREE?</a:t>
            </a:r>
          </a:p>
        </p:txBody>
      </p:sp>
      <p:sp>
        <p:nvSpPr>
          <p:cNvPr id="323" name="pHD"/>
          <p:cNvSpPr txBox="1">
            <a:spLocks noGrp="1"/>
          </p:cNvSpPr>
          <p:nvPr>
            <p:ph type="title"/>
          </p:nvPr>
        </p:nvSpPr>
        <p:spPr>
          <a:xfrm>
            <a:off x="381649" y="3539690"/>
            <a:ext cx="2475851" cy="14029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0">
                <a:solidFill>
                  <a:schemeClr val="accent2"/>
                </a:solidFill>
              </a:defRPr>
            </a:lvl1pPr>
          </a:lstStyle>
          <a:p>
            <a:r>
              <a:rPr lang="it-IT" sz="6400" cap="none" dirty="0"/>
              <a:t>PhD</a:t>
            </a:r>
            <a:endParaRPr sz="6400" cap="none" dirty="0"/>
          </a:p>
        </p:txBody>
      </p:sp>
      <p:sp>
        <p:nvSpPr>
          <p:cNvPr id="324" name="Specialization school in medical physics"/>
          <p:cNvSpPr txBox="1"/>
          <p:nvPr/>
        </p:nvSpPr>
        <p:spPr>
          <a:xfrm>
            <a:off x="13979991" y="3348543"/>
            <a:ext cx="10022360" cy="199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676909">
              <a:lnSpc>
                <a:spcPct val="80000"/>
              </a:lnSpc>
              <a:spcBef>
                <a:spcPts val="3100"/>
              </a:spcBef>
              <a:defRPr sz="10332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6400" dirty="0"/>
              <a:t>Specialization school in medical physics</a:t>
            </a:r>
          </a:p>
        </p:txBody>
      </p:sp>
      <p:sp>
        <p:nvSpPr>
          <p:cNvPr id="325" name="Radiation protection expert"/>
          <p:cNvSpPr txBox="1"/>
          <p:nvPr/>
        </p:nvSpPr>
        <p:spPr>
          <a:xfrm>
            <a:off x="111216" y="6724211"/>
            <a:ext cx="8532416" cy="1855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defTabSz="693419">
              <a:lnSpc>
                <a:spcPct val="80000"/>
              </a:lnSpc>
              <a:spcBef>
                <a:spcPts val="3200"/>
              </a:spcBef>
              <a:defRPr sz="10584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6400" dirty="0"/>
              <a:t>Radiation protection expert</a:t>
            </a:r>
          </a:p>
        </p:txBody>
      </p:sp>
      <p:sp>
        <p:nvSpPr>
          <p:cNvPr id="326" name="With possibility to stay abroad up to 1.5 years (daniela.rebuzzi@unipv.it)…"/>
          <p:cNvSpPr txBox="1"/>
          <p:nvPr/>
        </p:nvSpPr>
        <p:spPr>
          <a:xfrm>
            <a:off x="2693213" y="3906453"/>
            <a:ext cx="6337159" cy="2072362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200" dirty="0"/>
              <a:t>With possibility to stay abroad up to 1.5 years (</a:t>
            </a:r>
            <a:r>
              <a:rPr sz="3200" u="sng" dirty="0">
                <a:solidFill>
                  <a:schemeClr val="accent1"/>
                </a:solidFill>
                <a:hlinkClick r:id="rId2"/>
              </a:rPr>
              <a:t>daniela.rebuzzi@unipv.it</a:t>
            </a:r>
            <a:r>
              <a:rPr sz="3200" dirty="0"/>
              <a:t>) </a:t>
            </a:r>
          </a:p>
          <a:p>
            <a:pPr defTabSz="457200">
              <a:spcBef>
                <a:spcPts val="0"/>
              </a:spcBef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200" i="1" dirty="0"/>
              <a:t>Double PhD with Universidad San Martin – Buenos Aires</a:t>
            </a:r>
            <a:endParaRPr lang="it-IT" sz="3200" i="1" dirty="0"/>
          </a:p>
        </p:txBody>
      </p:sp>
      <p:sp>
        <p:nvSpPr>
          <p:cNvPr id="327" name="To work in hospital"/>
          <p:cNvSpPr txBox="1"/>
          <p:nvPr/>
        </p:nvSpPr>
        <p:spPr>
          <a:xfrm>
            <a:off x="16666507" y="5475844"/>
            <a:ext cx="7004810" cy="656590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49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spcBef>
                <a:spcPts val="0"/>
              </a:spcBef>
            </a:pPr>
            <a:r>
              <a:rPr sz="3600" dirty="0"/>
              <a:t>To work in hospital</a:t>
            </a:r>
            <a:r>
              <a:rPr lang="it-IT" sz="3600" dirty="0"/>
              <a:t>/health facilities</a:t>
            </a:r>
            <a:endParaRPr sz="3600" dirty="0"/>
          </a:p>
        </p:txBody>
      </p:sp>
      <p:pic>
        <p:nvPicPr>
          <p:cNvPr id="328" name="problem-solving_12625041.png" descr="problem-solving_126250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000">
            <a:off x="8940800" y="5045439"/>
            <a:ext cx="6502400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Companies"/>
          <p:cNvSpPr txBox="1"/>
          <p:nvPr/>
        </p:nvSpPr>
        <p:spPr>
          <a:xfrm>
            <a:off x="16107671" y="6452794"/>
            <a:ext cx="7004811" cy="1058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12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6400" dirty="0"/>
              <a:t>Companies</a:t>
            </a:r>
          </a:p>
        </p:txBody>
      </p:sp>
      <p:sp>
        <p:nvSpPr>
          <p:cNvPr id="330" name="…and more!"/>
          <p:cNvSpPr txBox="1"/>
          <p:nvPr/>
        </p:nvSpPr>
        <p:spPr>
          <a:xfrm>
            <a:off x="17940321" y="11224908"/>
            <a:ext cx="5730996" cy="140514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3900"/>
              </a:spcBef>
              <a:defRPr sz="107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spcBef>
                <a:spcPts val="0"/>
              </a:spcBef>
            </a:pPr>
            <a:r>
              <a:rPr sz="7600" dirty="0"/>
              <a:t>…and more!</a:t>
            </a:r>
          </a:p>
        </p:txBody>
      </p:sp>
      <p:sp>
        <p:nvSpPr>
          <p:cNvPr id="331" name="SECONDARY AND…"/>
          <p:cNvSpPr txBox="1"/>
          <p:nvPr/>
        </p:nvSpPr>
        <p:spPr>
          <a:xfrm>
            <a:off x="6075682" y="11615006"/>
            <a:ext cx="10638783" cy="169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10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400" dirty="0"/>
              <a:t>SECONDARY AND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10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400" dirty="0"/>
              <a:t>HIGH SCHOOL TEACHING</a:t>
            </a:r>
          </a:p>
        </p:txBody>
      </p:sp>
      <p:sp>
        <p:nvSpPr>
          <p:cNvPr id="332" name="Freelance…"/>
          <p:cNvSpPr txBox="1"/>
          <p:nvPr/>
        </p:nvSpPr>
        <p:spPr>
          <a:xfrm>
            <a:off x="16216747" y="9075575"/>
            <a:ext cx="7318081" cy="187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10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400" dirty="0"/>
              <a:t>Freelance </a:t>
            </a:r>
          </a:p>
          <a:p>
            <a:pPr>
              <a:spcBef>
                <a:spcPts val="0"/>
              </a:spcBef>
              <a:defRPr sz="10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400" dirty="0"/>
              <a:t>&amp; consulting </a:t>
            </a:r>
          </a:p>
        </p:txBody>
      </p:sp>
      <p:sp>
        <p:nvSpPr>
          <p:cNvPr id="335" name="to carry on tasks regarding radiation safety compliance"/>
          <p:cNvSpPr txBox="1"/>
          <p:nvPr/>
        </p:nvSpPr>
        <p:spPr>
          <a:xfrm>
            <a:off x="284928" y="8638025"/>
            <a:ext cx="7792198" cy="2410916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spcBef>
                <a:spcPts val="0"/>
              </a:spcBef>
            </a:pPr>
            <a:r>
              <a:rPr lang="it-IT" sz="3200" b="1" i="1" cap="all" dirty="0">
                <a:solidFill>
                  <a:schemeClr val="accent2"/>
                </a:solidFill>
              </a:rPr>
              <a:t>2° </a:t>
            </a:r>
            <a:r>
              <a:rPr lang="it-IT" sz="3200" b="1" i="1" cap="all" dirty="0" err="1">
                <a:solidFill>
                  <a:schemeClr val="accent2"/>
                </a:solidFill>
              </a:rPr>
              <a:t>level</a:t>
            </a:r>
            <a:r>
              <a:rPr lang="it-IT" sz="3200" b="1" i="1" cap="all" dirty="0">
                <a:solidFill>
                  <a:schemeClr val="accent2"/>
                </a:solidFill>
              </a:rPr>
              <a:t> Master Degree </a:t>
            </a:r>
            <a:r>
              <a:rPr lang="it-IT" sz="3200" dirty="0"/>
              <a:t>(</a:t>
            </a:r>
            <a:r>
              <a:rPr lang="it-IT" sz="3200" dirty="0">
                <a:hlinkClick r:id="rId4"/>
              </a:rPr>
              <a:t>asalvini@unipv.it</a:t>
            </a:r>
            <a:r>
              <a:rPr lang="it-IT" sz="3200" dirty="0"/>
              <a:t>, </a:t>
            </a:r>
          </a:p>
          <a:p>
            <a:pPr>
              <a:spcBef>
                <a:spcPts val="0"/>
              </a:spcBef>
            </a:pPr>
            <a:r>
              <a:rPr lang="it-IT" sz="3200" dirty="0">
                <a:hlinkClick r:id="rId5"/>
              </a:rPr>
              <a:t>nicoletta.protti@unipv.it</a:t>
            </a:r>
            <a:r>
              <a:rPr lang="it-IT" sz="3200" dirty="0"/>
              <a:t>)</a:t>
            </a:r>
          </a:p>
          <a:p>
            <a:pPr>
              <a:spcBef>
                <a:spcPts val="0"/>
              </a:spcBef>
            </a:pPr>
            <a:r>
              <a:rPr sz="3200" dirty="0"/>
              <a:t>to carry on tasks regarding radiation </a:t>
            </a:r>
            <a:endParaRPr lang="it-IT" sz="3200" dirty="0"/>
          </a:p>
          <a:p>
            <a:pPr>
              <a:spcBef>
                <a:spcPts val="0"/>
              </a:spcBef>
            </a:pPr>
            <a:r>
              <a:rPr sz="3200" dirty="0"/>
              <a:t>safety compliance</a:t>
            </a:r>
            <a:endParaRPr lang="it-IT" sz="3200" dirty="0"/>
          </a:p>
          <a:p>
            <a:pPr lvl="0">
              <a:spcBef>
                <a:spcPts val="0"/>
              </a:spcBef>
              <a:defRPr sz="33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2200" u="sng" dirty="0">
                <a:solidFill>
                  <a:srgbClr val="34A5DA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https://lena.unipv.it/en/master-of-radiation-protection/</a:t>
            </a:r>
            <a:r>
              <a:rPr lang="en-US" sz="2200" dirty="0"/>
              <a:t> </a:t>
            </a:r>
          </a:p>
        </p:txBody>
      </p:sp>
      <p:sp>
        <p:nvSpPr>
          <p:cNvPr id="336" name="developing medical technologies"/>
          <p:cNvSpPr txBox="1"/>
          <p:nvPr/>
        </p:nvSpPr>
        <p:spPr>
          <a:xfrm>
            <a:off x="17607156" y="7741381"/>
            <a:ext cx="6064161" cy="641201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spcBef>
                <a:spcPts val="0"/>
              </a:spcBef>
            </a:pPr>
            <a:r>
              <a:rPr sz="3500" dirty="0"/>
              <a:t>developing medical technologies</a:t>
            </a:r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4C5F925E-1490-DEC5-4D07-47E06CABC788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o you want to know more?"/>
          <p:cNvSpPr txBox="1"/>
          <p:nvPr/>
        </p:nvSpPr>
        <p:spPr>
          <a:xfrm>
            <a:off x="2728912" y="1806024"/>
            <a:ext cx="17616487" cy="346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10700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8400" dirty="0"/>
              <a:t>Do you want to know more</a:t>
            </a:r>
            <a:r>
              <a:rPr lang="it-IT" sz="8400" dirty="0"/>
              <a:t> </a:t>
            </a:r>
            <a:r>
              <a:rPr sz="8400" dirty="0"/>
              <a:t>?</a:t>
            </a:r>
            <a:endParaRPr lang="it-IT" sz="8400" dirty="0"/>
          </a:p>
          <a:p>
            <a:pPr algn="ctr"/>
            <a:r>
              <a:rPr lang="en-US" sz="8400" dirty="0"/>
              <a:t>...feel free to contact us!</a:t>
            </a:r>
          </a:p>
          <a:p>
            <a:pPr algn="ctr"/>
            <a:endParaRPr sz="8400" dirty="0"/>
          </a:p>
        </p:txBody>
      </p:sp>
      <p:sp>
        <p:nvSpPr>
          <p:cNvPr id="341" name="alessandro.bacchetta@unipv.it…"/>
          <p:cNvSpPr txBox="1"/>
          <p:nvPr/>
        </p:nvSpPr>
        <p:spPr>
          <a:xfrm>
            <a:off x="3660802" y="7494215"/>
            <a:ext cx="4817278" cy="420461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2"/>
              </a:rPr>
              <a:t>alessandro.bacchetta@unipv.it</a:t>
            </a:r>
            <a:r>
              <a:rPr sz="2800" dirty="0"/>
              <a:t> 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3"/>
              </a:rPr>
              <a:t>giorgio.baiocco@unipv.it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4"/>
              </a:rPr>
              <a:t>francesca.ballarini@unipv.it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5"/>
              </a:rPr>
              <a:t>silva.bortolussi@unipv.it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6"/>
              </a:rPr>
              <a:t>alessandro.braghieri@pv.infn.it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7"/>
              </a:rPr>
              <a:t>francesca.brero@unipv.it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8"/>
              </a:rPr>
              <a:t>mariopietro.carante@unipv.it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9"/>
              </a:rPr>
              <a:t>susanna.costanza@unipv.it</a:t>
            </a:r>
            <a:r>
              <a:rPr sz="2800" dirty="0"/>
              <a:t> </a:t>
            </a:r>
          </a:p>
        </p:txBody>
      </p:sp>
      <p:sp>
        <p:nvSpPr>
          <p:cNvPr id="342" name="alessandro.lascialfari@unipv.it…"/>
          <p:cNvSpPr txBox="1"/>
          <p:nvPr/>
        </p:nvSpPr>
        <p:spPr>
          <a:xfrm>
            <a:off x="14730414" y="7494214"/>
            <a:ext cx="4565352" cy="420461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0"/>
              </a:rPr>
              <a:t>alessandro.lascialfari@unipv.it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1"/>
              </a:rPr>
              <a:t>giacomo.livan@unipv.it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2"/>
              </a:rPr>
              <a:t>manuel.mariani@unipv.it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3"/>
              </a:rPr>
              <a:t>paolo.pedroni@pv.infn.it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4"/>
              </a:rPr>
              <a:t>fulvio.piccinini@pv.infn.it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5"/>
              </a:rPr>
              <a:t>giacomo.polesello@pv.infn.it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6"/>
              </a:rPr>
              <a:t>ian.postuma@pv.infn.it</a:t>
            </a:r>
            <a:r>
              <a:rPr sz="2800" dirty="0"/>
              <a:t> </a:t>
            </a:r>
          </a:p>
          <a:p>
            <a:pPr defTabSz="457200">
              <a:lnSpc>
                <a:spcPct val="12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800" u="sng" dirty="0">
                <a:solidFill>
                  <a:schemeClr val="accent1"/>
                </a:solidFill>
                <a:hlinkClick r:id="rId17"/>
              </a:rPr>
              <a:t>nicoletta.protti@unipv.it</a:t>
            </a:r>
            <a:r>
              <a:rPr sz="2800" dirty="0"/>
              <a:t> </a:t>
            </a:r>
          </a:p>
        </p:txBody>
      </p:sp>
      <p:sp>
        <p:nvSpPr>
          <p:cNvPr id="343" name="Teaching staff"/>
          <p:cNvSpPr txBox="1"/>
          <p:nvPr/>
        </p:nvSpPr>
        <p:spPr>
          <a:xfrm>
            <a:off x="8635239" y="5929188"/>
            <a:ext cx="6020990" cy="101053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5900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dirty="0"/>
              <a:t>Teaching staff</a:t>
            </a:r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C227087A-589A-ED16-C9D2-A969064F541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9FCE56A-D059-93E8-AE05-911E07FC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483" y="5485131"/>
            <a:ext cx="9540240" cy="1731595"/>
          </a:xfrm>
        </p:spPr>
        <p:txBody>
          <a:bodyPr>
            <a:noAutofit/>
          </a:bodyPr>
          <a:lstStyle/>
          <a:p>
            <a:pPr algn="ctr"/>
            <a:r>
              <a:rPr lang="it-IT" sz="12800" dirty="0"/>
              <a:t>THE END</a:t>
            </a:r>
            <a:endParaRPr lang="en-US" sz="12800" dirty="0"/>
          </a:p>
        </p:txBody>
      </p:sp>
      <p:sp>
        <p:nvSpPr>
          <p:cNvPr id="7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EB2EB2A6-D3B9-0958-3D72-F097C8D7E934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  <p:extLst>
      <p:ext uri="{BB962C8B-B14F-4D97-AF65-F5344CB8AC3E}">
        <p14:creationId xmlns:p14="http://schemas.microsoft.com/office/powerpoint/2010/main" val="2998742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IOMEDICAL PHYSICS"/>
          <p:cNvSpPr txBox="1">
            <a:spLocks noGrp="1"/>
          </p:cNvSpPr>
          <p:nvPr>
            <p:ph type="title"/>
          </p:nvPr>
        </p:nvSpPr>
        <p:spPr>
          <a:xfrm>
            <a:off x="4843769" y="1718387"/>
            <a:ext cx="14599920" cy="1251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/>
            <a:r>
              <a:rPr sz="8600" dirty="0"/>
              <a:t>BIOMEDICAL PHYSICS</a:t>
            </a:r>
          </a:p>
        </p:txBody>
      </p:sp>
      <p:sp>
        <p:nvSpPr>
          <p:cNvPr id="171" name="It is a multidisciplinary field that applies principles and techniques of physics to the study of MEDICINE, biological systems and phenomena."/>
          <p:cNvSpPr txBox="1">
            <a:spLocks noGrp="1"/>
          </p:cNvSpPr>
          <p:nvPr>
            <p:ph type="body" idx="1"/>
          </p:nvPr>
        </p:nvSpPr>
        <p:spPr>
          <a:xfrm>
            <a:off x="942975" y="2910060"/>
            <a:ext cx="21531922" cy="16492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>
            <a:lvl1pPr marL="0" indent="0" algn="just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400" cap="all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sz="5200" dirty="0"/>
              <a:t>It is a multidisciplinary field that applies principles and techniques of physics to the study of MEDICINE, biological systems and phenomena</a:t>
            </a:r>
          </a:p>
        </p:txBody>
      </p:sp>
      <p:sp>
        <p:nvSpPr>
          <p:cNvPr id="172" name="BIOLOGY…"/>
          <p:cNvSpPr txBox="1"/>
          <p:nvPr/>
        </p:nvSpPr>
        <p:spPr>
          <a:xfrm>
            <a:off x="787399" y="5322698"/>
            <a:ext cx="4907278" cy="6023893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BIOLOGY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MEDICINE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CHEMISTRY</a:t>
            </a:r>
            <a:endParaRPr lang="it-IT" sz="4400" dirty="0"/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400" dirty="0"/>
              <a:t>ENGINEERING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400" dirty="0"/>
              <a:t>MATHEMATICS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400" dirty="0"/>
              <a:t>INFORMATICS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400" dirty="0"/>
              <a:t>STATISTICS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defRPr sz="74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400" dirty="0"/>
              <a:t>…….</a:t>
            </a:r>
            <a:endParaRPr sz="4400" dirty="0"/>
          </a:p>
        </p:txBody>
      </p:sp>
      <p:pic>
        <p:nvPicPr>
          <p:cNvPr id="173" name="photo_2024-05-16_14.51.24-removebg-preview.png" descr="photo_2024-05-16_14.51.24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706" y="7053121"/>
            <a:ext cx="4280893" cy="4280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hoto_2024-05-16_14.51.27-removebg-preview.png" descr="photo_2024-05-16_14.51.27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978" y="4843321"/>
            <a:ext cx="4419600" cy="441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hoto_5923705752223068918_x-removebg-preview.png" descr="photo_5923705752223068918_x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7487" y="7864226"/>
            <a:ext cx="4077842" cy="407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ientist_4797878.png" descr="scientist_479787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6731" y="5026231"/>
            <a:ext cx="4817269" cy="481727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…to advance medical science and healthcare!"/>
          <p:cNvSpPr txBox="1"/>
          <p:nvPr/>
        </p:nvSpPr>
        <p:spPr>
          <a:xfrm>
            <a:off x="421149" y="12408967"/>
            <a:ext cx="23541701" cy="948978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spcBef>
                <a:spcPts val="0"/>
              </a:spcBef>
            </a:pPr>
            <a:r>
              <a:rPr dirty="0"/>
              <a:t>…to advance </a:t>
            </a:r>
            <a:r>
              <a:rPr lang="it-IT" dirty="0" err="1"/>
              <a:t>physics</a:t>
            </a:r>
            <a:r>
              <a:rPr lang="it-IT" dirty="0"/>
              <a:t> knowledge, </a:t>
            </a:r>
            <a:r>
              <a:rPr lang="it-IT" dirty="0" err="1"/>
              <a:t>technology</a:t>
            </a:r>
            <a:r>
              <a:rPr lang="it-IT" dirty="0"/>
              <a:t>, </a:t>
            </a:r>
            <a:r>
              <a:rPr lang="it-IT" dirty="0" err="1"/>
              <a:t>bio</a:t>
            </a:r>
            <a:r>
              <a:rPr dirty="0"/>
              <a:t>medical science and healthcare! </a:t>
            </a:r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5975E05E-4E03-AAFE-F0F9-25D6A9847E2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WHY PHYSICISTS IN THE BIOMEDICAL FIELD?"/>
          <p:cNvSpPr txBox="1">
            <a:spLocks noGrp="1"/>
          </p:cNvSpPr>
          <p:nvPr>
            <p:ph type="title"/>
          </p:nvPr>
        </p:nvSpPr>
        <p:spPr>
          <a:xfrm>
            <a:off x="2547165" y="7086210"/>
            <a:ext cx="19826586" cy="12857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8000" dirty="0"/>
              <a:t>WHY PHYSICISTS IN THE BIOMEDICAL FIELD?</a:t>
            </a:r>
          </a:p>
        </p:txBody>
      </p:sp>
      <p:sp>
        <p:nvSpPr>
          <p:cNvPr id="242" name="Medical diagnostic and therapeutic techniques are advancing at a HIGH RATE"/>
          <p:cNvSpPr txBox="1"/>
          <p:nvPr/>
        </p:nvSpPr>
        <p:spPr>
          <a:xfrm>
            <a:off x="534575" y="1852162"/>
            <a:ext cx="9422913" cy="2595582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lnSpc>
                <a:spcPct val="70000"/>
              </a:lnSpc>
              <a:spcBef>
                <a:spcPts val="3200"/>
              </a:spcBef>
              <a:defRPr sz="8200" cap="all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Medical diagnostic and therapeutic techniques are advancing at a HIGH RATE</a:t>
            </a:r>
          </a:p>
        </p:txBody>
      </p:sp>
      <p:sp>
        <p:nvSpPr>
          <p:cNvPr id="243" name="Physicists bring crucial technical and theoretical skills, enhancing collaboration with professionals such as engineers, biologists, mathematicians, chemists and others."/>
          <p:cNvSpPr txBox="1"/>
          <p:nvPr/>
        </p:nvSpPr>
        <p:spPr>
          <a:xfrm>
            <a:off x="534575" y="10053734"/>
            <a:ext cx="23339838" cy="2410916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lnSpc>
                <a:spcPct val="70000"/>
              </a:lnSpc>
              <a:spcBef>
                <a:spcPts val="3200"/>
              </a:spcBef>
              <a:defRPr sz="8200" cap="all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Physicists bring crucial technical and theoretical skills, enhancing collaboration with professionals such as </a:t>
            </a:r>
            <a:r>
              <a:rPr lang="it-IT" sz="5000" noProof="0" dirty="0" err="1">
                <a:latin typeface="DIN Condensed Bold"/>
              </a:rPr>
              <a:t>physicians</a:t>
            </a:r>
            <a:r>
              <a:rPr lang="it-IT" sz="5000" noProof="0" dirty="0">
                <a:latin typeface="DIN Condensed Bold"/>
              </a:rPr>
              <a:t>, </a:t>
            </a:r>
            <a:r>
              <a:rPr kumimoji="0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engineers, biologists, mathematicians, chemists</a:t>
            </a:r>
            <a:r>
              <a:rPr kumimoji="0" lang="it-IT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, STATISTICIANS,</a:t>
            </a:r>
            <a:r>
              <a:rPr kumimoji="0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 </a:t>
            </a:r>
            <a:r>
              <a:rPr kumimoji="0" lang="it-IT" sz="5000" b="0" i="0" u="none" strike="noStrike" kern="0" cap="all" spc="0" normalizeH="0" baseline="0" noProof="0" dirty="0" err="1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informaticians</a:t>
            </a:r>
            <a:r>
              <a:rPr kumimoji="0" lang="it-IT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 </a:t>
            </a:r>
            <a:r>
              <a:rPr kumimoji="0" sz="50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and others.</a:t>
            </a:r>
          </a:p>
        </p:txBody>
      </p:sp>
      <p:sp>
        <p:nvSpPr>
          <p:cNvPr id="244" name="When radiation is used in medicine, physicists play A pivotal role"/>
          <p:cNvSpPr txBox="1"/>
          <p:nvPr/>
        </p:nvSpPr>
        <p:spPr>
          <a:xfrm>
            <a:off x="12774783" y="1850159"/>
            <a:ext cx="10510906" cy="2595582"/>
          </a:xfrm>
          <a:prstGeom prst="rect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lnSpc>
                <a:spcPct val="70000"/>
              </a:lnSpc>
              <a:spcBef>
                <a:spcPts val="3200"/>
              </a:spcBef>
              <a:defRPr sz="8200" cap="all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marL="0" marR="0" lvl="0" indent="0" algn="just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When radiation </a:t>
            </a:r>
            <a:r>
              <a:rPr kumimoji="0" lang="it-IT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(</a:t>
            </a:r>
            <a:r>
              <a:rPr kumimoji="0" lang="it-IT" sz="5400" b="0" i="0" u="none" strike="noStrike" kern="0" cap="all" spc="0" normalizeH="0" baseline="0" noProof="0" dirty="0" err="1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ionizing</a:t>
            </a:r>
            <a:r>
              <a:rPr kumimoji="0" lang="it-IT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 and </a:t>
            </a:r>
            <a:r>
              <a:rPr kumimoji="0" lang="it-IT" sz="5400" b="0" i="0" u="none" strike="noStrike" kern="0" cap="all" spc="0" normalizeH="0" baseline="0" noProof="0" dirty="0" err="1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not</a:t>
            </a:r>
            <a:r>
              <a:rPr kumimoji="0" lang="it-IT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) </a:t>
            </a:r>
            <a:r>
              <a:rPr kumimoji="0" sz="5400" b="0" i="0" u="none" strike="noStrike" kern="0" cap="all" spc="0" normalizeH="0" baseline="0" noProof="0" dirty="0">
                <a:ln>
                  <a:noFill/>
                </a:ln>
                <a:solidFill>
                  <a:srgbClr val="838787"/>
                </a:solidFill>
                <a:effectLst/>
                <a:uLnTx/>
                <a:uFillTx/>
                <a:latin typeface="DIN Condensed Bold"/>
                <a:sym typeface="DIN Condensed Bold"/>
              </a:rPr>
              <a:t>is used in medicine, physicists play A pivotal role </a:t>
            </a:r>
          </a:p>
        </p:txBody>
      </p:sp>
      <p:sp>
        <p:nvSpPr>
          <p:cNvPr id="245" name="Linea"/>
          <p:cNvSpPr/>
          <p:nvPr/>
        </p:nvSpPr>
        <p:spPr>
          <a:xfrm flipH="1" flipV="1">
            <a:off x="6850966" y="5075107"/>
            <a:ext cx="3283436" cy="1747511"/>
          </a:xfrm>
          <a:prstGeom prst="line">
            <a:avLst/>
          </a:prstGeom>
          <a:ln w="152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all">
                <a:latin typeface="+mn-lt"/>
                <a:ea typeface="+mn-ea"/>
                <a:cs typeface="+mn-cs"/>
                <a:sym typeface="DIN Condensed Bold"/>
              </a:defRPr>
            </a:pPr>
            <a:endParaRPr kumimoji="0" sz="4000" b="0" i="0" u="none" strike="noStrike" kern="0" cap="all" spc="0" normalizeH="0" baseline="0" noProof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  <p:sp>
        <p:nvSpPr>
          <p:cNvPr id="246" name="Linea"/>
          <p:cNvSpPr/>
          <p:nvPr/>
        </p:nvSpPr>
        <p:spPr>
          <a:xfrm flipV="1">
            <a:off x="13144500" y="5075107"/>
            <a:ext cx="3157538" cy="1782893"/>
          </a:xfrm>
          <a:prstGeom prst="line">
            <a:avLst/>
          </a:prstGeom>
          <a:ln w="152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all">
                <a:latin typeface="+mn-lt"/>
                <a:ea typeface="+mn-ea"/>
                <a:cs typeface="+mn-cs"/>
                <a:sym typeface="DIN Condensed Bold"/>
              </a:defRPr>
            </a:pPr>
            <a:endParaRPr kumimoji="0" sz="4000" b="0" i="0" u="none" strike="noStrike" kern="0" cap="all" spc="0" normalizeH="0" baseline="0" noProof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  <p:sp>
        <p:nvSpPr>
          <p:cNvPr id="247" name="Linea"/>
          <p:cNvSpPr/>
          <p:nvPr/>
        </p:nvSpPr>
        <p:spPr>
          <a:xfrm>
            <a:off x="11964571" y="8371970"/>
            <a:ext cx="1" cy="1198791"/>
          </a:xfrm>
          <a:prstGeom prst="line">
            <a:avLst/>
          </a:prstGeom>
          <a:ln w="1524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all">
                <a:latin typeface="+mn-lt"/>
                <a:ea typeface="+mn-ea"/>
                <a:cs typeface="+mn-cs"/>
                <a:sym typeface="DIN Condensed Bold"/>
              </a:defRPr>
            </a:pPr>
            <a:endParaRPr kumimoji="0" sz="4000" b="0" i="0" u="none" strike="noStrike" kern="0" cap="all" spc="0" normalizeH="0" baseline="0" noProof="0">
              <a:ln>
                <a:noFill/>
              </a:ln>
              <a:solidFill>
                <a:srgbClr val="838787"/>
              </a:solidFill>
              <a:effectLst/>
              <a:uLnTx/>
              <a:uFillTx/>
              <a:latin typeface="DIN Condensed Bold"/>
              <a:sym typeface="DIN Condensed Bold"/>
            </a:endParaRPr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A6869FBC-9664-160B-52EB-C80CCE0661AB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  <p:extLst>
      <p:ext uri="{BB962C8B-B14F-4D97-AF65-F5344CB8AC3E}">
        <p14:creationId xmlns:p14="http://schemas.microsoft.com/office/powerpoint/2010/main" val="29918995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Rettangolo arrotondato Rettangolo arrotondato" descr="Rettangolo arrotondato Rettangolo arrotondato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389" y="4279809"/>
            <a:ext cx="7853761" cy="7557394"/>
          </a:xfrm>
          <a:prstGeom prst="rect">
            <a:avLst/>
          </a:prstGeom>
        </p:spPr>
      </p:pic>
      <p:pic>
        <p:nvPicPr>
          <p:cNvPr id="188" name="Rettangolo arrotondato Rettangolo arrotondato" descr="Rettangolo arrotondato Rettangolo arrotondato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4" y="4279809"/>
            <a:ext cx="7853760" cy="7557394"/>
          </a:xfrm>
          <a:prstGeom prst="rect">
            <a:avLst/>
          </a:prstGeom>
        </p:spPr>
      </p:pic>
      <p:pic>
        <p:nvPicPr>
          <p:cNvPr id="193" name="Rettangolo arrotondato Rettangolo arrotondato" descr="Rettangolo arrotondato Rettangolo arrotondat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44470" y="4279809"/>
            <a:ext cx="8095060" cy="7557394"/>
          </a:xfrm>
          <a:prstGeom prst="rect">
            <a:avLst/>
          </a:prstGeom>
        </p:spPr>
      </p:pic>
      <p:sp>
        <p:nvSpPr>
          <p:cNvPr id="179" name="21.05.2024 - Presentation of the Master's degree curricula - BIOMEDICAL PHYSICS"/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  <p:sp>
        <p:nvSpPr>
          <p:cNvPr id="180" name="BIOMEDICAL PHYSICS PROGRAM"/>
          <p:cNvSpPr txBox="1">
            <a:spLocks noGrp="1"/>
          </p:cNvSpPr>
          <p:nvPr>
            <p:ph type="title"/>
          </p:nvPr>
        </p:nvSpPr>
        <p:spPr>
          <a:xfrm>
            <a:off x="1223717" y="1566970"/>
            <a:ext cx="21859229" cy="14187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8600" dirty="0"/>
              <a:t>BIOMEDICAL PHYSICS PROGRAM</a:t>
            </a:r>
          </a:p>
        </p:txBody>
      </p:sp>
      <p:sp>
        <p:nvSpPr>
          <p:cNvPr id="181" name="The program focuses on the use of basic and applied research in"/>
          <p:cNvSpPr txBox="1">
            <a:spLocks noGrp="1"/>
          </p:cNvSpPr>
          <p:nvPr>
            <p:ph type="body" idx="1"/>
          </p:nvPr>
        </p:nvSpPr>
        <p:spPr>
          <a:xfrm>
            <a:off x="1666229" y="3058382"/>
            <a:ext cx="21378862" cy="874550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ClrTx/>
              <a:buSzTx/>
              <a:buFontTx/>
              <a:buNone/>
              <a:defRPr sz="74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sz="5200" dirty="0"/>
              <a:t>The program focuses on the use of basic and applied research in</a:t>
            </a:r>
            <a:r>
              <a:rPr lang="it-IT" sz="5200" dirty="0"/>
              <a:t> :</a:t>
            </a:r>
            <a:endParaRPr sz="5200" dirty="0"/>
          </a:p>
        </p:txBody>
      </p:sp>
      <p:sp>
        <p:nvSpPr>
          <p:cNvPr id="182" name="MEDICAL DIAGNOSTICS"/>
          <p:cNvSpPr txBox="1"/>
          <p:nvPr/>
        </p:nvSpPr>
        <p:spPr>
          <a:xfrm>
            <a:off x="760823" y="5454873"/>
            <a:ext cx="6713376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800" u="sng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5400" dirty="0"/>
              <a:t>MEDICAL DIAGNOSTICS</a:t>
            </a:r>
          </a:p>
        </p:txBody>
      </p:sp>
      <p:sp>
        <p:nvSpPr>
          <p:cNvPr id="183" name="CLINICAL THERAPY"/>
          <p:cNvSpPr txBox="1"/>
          <p:nvPr/>
        </p:nvSpPr>
        <p:spPr>
          <a:xfrm>
            <a:off x="9086076" y="5480273"/>
            <a:ext cx="5358839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800" u="sng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5400" dirty="0"/>
              <a:t>CLINICAL THERAPY</a:t>
            </a:r>
          </a:p>
        </p:txBody>
      </p:sp>
      <p:sp>
        <p:nvSpPr>
          <p:cNvPr id="184" name="HEALTH PROTECTION"/>
          <p:cNvSpPr txBox="1"/>
          <p:nvPr/>
        </p:nvSpPr>
        <p:spPr>
          <a:xfrm>
            <a:off x="16907650" y="5480273"/>
            <a:ext cx="6147517" cy="7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800" u="sng" cap="all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5400" dirty="0"/>
              <a:t>HEALTH PROTECTION</a:t>
            </a:r>
          </a:p>
        </p:txBody>
      </p:sp>
      <p:sp>
        <p:nvSpPr>
          <p:cNvPr id="185" name="IMAGING TECHNIQUES"/>
          <p:cNvSpPr txBox="1"/>
          <p:nvPr/>
        </p:nvSpPr>
        <p:spPr>
          <a:xfrm>
            <a:off x="1056835" y="6658239"/>
            <a:ext cx="5854936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6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4600" dirty="0"/>
              <a:t>IMAGING TECHNIQUES</a:t>
            </a:r>
            <a:endParaRPr lang="it-IT" sz="4600" dirty="0"/>
          </a:p>
          <a:p>
            <a:pPr algn="ctr">
              <a:lnSpc>
                <a:spcPct val="100000"/>
              </a:lnSpc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600" dirty="0"/>
              <a:t>MRI - CT - PET - SPECT -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6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600" dirty="0">
                <a:solidFill>
                  <a:srgbClr val="4E4E4E"/>
                </a:solidFill>
              </a:rPr>
              <a:t>ULTRASOUNDS</a:t>
            </a:r>
            <a:r>
              <a:rPr lang="en-US" sz="4600" dirty="0"/>
              <a:t> </a:t>
            </a:r>
          </a:p>
        </p:txBody>
      </p:sp>
      <p:sp>
        <p:nvSpPr>
          <p:cNvPr id="187" name="MEDICAL SENSORS"/>
          <p:cNvSpPr txBox="1"/>
          <p:nvPr/>
        </p:nvSpPr>
        <p:spPr>
          <a:xfrm>
            <a:off x="1467907" y="9968902"/>
            <a:ext cx="4639090" cy="683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6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4600" dirty="0"/>
              <a:t>MEDICAL SENSORS</a:t>
            </a:r>
          </a:p>
        </p:txBody>
      </p:sp>
      <p:sp>
        <p:nvSpPr>
          <p:cNvPr id="190" name="CANCER THERAPIES"/>
          <p:cNvSpPr txBox="1"/>
          <p:nvPr/>
        </p:nvSpPr>
        <p:spPr>
          <a:xfrm>
            <a:off x="8615315" y="6777083"/>
            <a:ext cx="7171002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6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4600" dirty="0"/>
              <a:t>CANCER THERAPIES</a:t>
            </a:r>
            <a:endParaRPr lang="it-IT" sz="4600" dirty="0"/>
          </a:p>
          <a:p>
            <a:pPr lvl="0" algn="ctr">
              <a:lnSpc>
                <a:spcPct val="100000"/>
              </a:lnSpc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600" dirty="0">
                <a:solidFill>
                  <a:srgbClr val="4E4E4E"/>
                </a:solidFill>
              </a:rPr>
              <a:t>CONVENTIONAL &amp; NEW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4600" dirty="0">
                <a:solidFill>
                  <a:srgbClr val="4E4E4E"/>
                </a:solidFill>
              </a:rPr>
              <a:t>RADIOTHERAPY TECHNIQUES</a:t>
            </a:r>
          </a:p>
        </p:txBody>
      </p:sp>
      <p:sp>
        <p:nvSpPr>
          <p:cNvPr id="192" name="hadron therapy…"/>
          <p:cNvSpPr txBox="1"/>
          <p:nvPr/>
        </p:nvSpPr>
        <p:spPr>
          <a:xfrm>
            <a:off x="8701779" y="9335215"/>
            <a:ext cx="6526210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5300">
                <a:latin typeface="+mn-lt"/>
                <a:ea typeface="+mn-ea"/>
                <a:cs typeface="+mn-cs"/>
                <a:sym typeface="DIN Condensed Bold"/>
              </a:defRPr>
            </a:pPr>
            <a:r>
              <a:rPr sz="3300" dirty="0"/>
              <a:t>hadron therapy</a:t>
            </a:r>
          </a:p>
          <a:p>
            <a:pPr algn="ctr">
              <a:spcBef>
                <a:spcPts val="0"/>
              </a:spcBef>
              <a:defRPr sz="5300">
                <a:latin typeface="+mn-lt"/>
                <a:ea typeface="+mn-ea"/>
                <a:cs typeface="+mn-cs"/>
                <a:sym typeface="DIN Condensed Bold"/>
              </a:defRPr>
            </a:pPr>
            <a:r>
              <a:rPr sz="3300" dirty="0"/>
              <a:t>neutron capture therapy</a:t>
            </a:r>
          </a:p>
          <a:p>
            <a:pPr algn="ctr">
              <a:spcBef>
                <a:spcPts val="0"/>
              </a:spcBef>
              <a:defRPr sz="5300">
                <a:latin typeface="+mn-lt"/>
                <a:ea typeface="+mn-ea"/>
                <a:cs typeface="+mn-cs"/>
                <a:sym typeface="DIN Condensed Bold"/>
              </a:defRPr>
            </a:pPr>
            <a:r>
              <a:rPr sz="3300" dirty="0"/>
              <a:t>hyperthermia </a:t>
            </a:r>
          </a:p>
        </p:txBody>
      </p:sp>
      <p:sp>
        <p:nvSpPr>
          <p:cNvPr id="195" name="DOSIMETRY"/>
          <p:cNvSpPr txBox="1"/>
          <p:nvPr/>
        </p:nvSpPr>
        <p:spPr>
          <a:xfrm>
            <a:off x="17088379" y="7140221"/>
            <a:ext cx="6073779" cy="281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6600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 algn="ctr"/>
            <a:r>
              <a:rPr sz="4600" dirty="0"/>
              <a:t>DOSIMETRY</a:t>
            </a:r>
            <a:endParaRPr lang="it-IT" sz="4600" dirty="0"/>
          </a:p>
          <a:p>
            <a:pPr algn="ctr"/>
            <a:r>
              <a:rPr lang="en-US" sz="4600" dirty="0"/>
              <a:t>RADIATION PROTECTION</a:t>
            </a:r>
          </a:p>
          <a:p>
            <a:pPr algn="ctr"/>
            <a:r>
              <a:rPr lang="en-US" sz="4600" dirty="0"/>
              <a:t>RADIATION BIOLOGY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E66F57-0BEF-5FD8-D7B0-F81CFE0F7B6B}"/>
              </a:ext>
            </a:extLst>
          </p:cNvPr>
          <p:cNvSpPr txBox="1"/>
          <p:nvPr/>
        </p:nvSpPr>
        <p:spPr>
          <a:xfrm>
            <a:off x="3594507" y="11668240"/>
            <a:ext cx="16459634" cy="117981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7000" b="1" i="1" u="none" strike="noStrike" cap="none" spc="800" normalizeH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PHYSICAL PRINCIPLES AND MODELS</a:t>
            </a:r>
            <a:endParaRPr kumimoji="0" lang="en-US" sz="7000" b="1" i="1" u="none" strike="noStrike" cap="none" spc="800" normalizeH="0" dirty="0">
              <a:ln>
                <a:noFill/>
              </a:ln>
              <a:solidFill>
                <a:srgbClr val="0000FF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kills acquired"/>
          <p:cNvSpPr txBox="1">
            <a:spLocks noGrp="1"/>
          </p:cNvSpPr>
          <p:nvPr>
            <p:ph type="title"/>
          </p:nvPr>
        </p:nvSpPr>
        <p:spPr>
          <a:xfrm>
            <a:off x="762000" y="1785104"/>
            <a:ext cx="22860000" cy="17607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r>
              <a:rPr sz="8600" dirty="0"/>
              <a:t>Skills acquired </a:t>
            </a:r>
          </a:p>
        </p:txBody>
      </p:sp>
      <p:pic>
        <p:nvPicPr>
          <p:cNvPr id="203" name="Rettangolo arrotondato Rettangolo arrotondato" descr="Rettangolo arrotondato Rettangolo arrotondato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63" y="4206418"/>
            <a:ext cx="6850956" cy="9112350"/>
          </a:xfrm>
          <a:prstGeom prst="rect">
            <a:avLst/>
          </a:prstGeom>
        </p:spPr>
      </p:pic>
      <p:pic>
        <p:nvPicPr>
          <p:cNvPr id="205" name="Rettangolo arrotondato Rettangolo arrotondato" descr="Rettangolo arrotondato Rettangolo arrotondato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93" y="3216038"/>
            <a:ext cx="9647040" cy="4915397"/>
          </a:xfrm>
          <a:prstGeom prst="rect">
            <a:avLst/>
          </a:prstGeom>
        </p:spPr>
      </p:pic>
      <p:pic>
        <p:nvPicPr>
          <p:cNvPr id="207" name="Rettangolo arrotondato Rettangolo arrotondato" descr="Rettangolo arrotondato Rettangolo arrotondato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720" y="1785104"/>
            <a:ext cx="7923853" cy="6735665"/>
          </a:xfrm>
          <a:prstGeom prst="rect">
            <a:avLst/>
          </a:prstGeom>
        </p:spPr>
      </p:pic>
      <p:pic>
        <p:nvPicPr>
          <p:cNvPr id="209" name="Rettangolo arrotondato Rettangolo arrotondato" descr="Rettangolo arrotondato Rettangolo arrotondato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004696" y="8506838"/>
            <a:ext cx="14938516" cy="4915397"/>
          </a:xfrm>
          <a:prstGeom prst="rect">
            <a:avLst/>
          </a:prstGeom>
        </p:spPr>
      </p:pic>
      <p:sp>
        <p:nvSpPr>
          <p:cNvPr id="211" name="PHYSICAL &amp; BIOLOGICAL KNOWLEDGE"/>
          <p:cNvSpPr txBox="1"/>
          <p:nvPr/>
        </p:nvSpPr>
        <p:spPr>
          <a:xfrm>
            <a:off x="674388" y="4791860"/>
            <a:ext cx="4677411" cy="2734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5700" dirty="0"/>
              <a:t>PHYSICAL &amp; BIOLOGICAL KNOWLEDGE</a:t>
            </a:r>
          </a:p>
        </p:txBody>
      </p:sp>
      <p:sp>
        <p:nvSpPr>
          <p:cNvPr id="212" name="BIOMARKERS…"/>
          <p:cNvSpPr txBox="1"/>
          <p:nvPr/>
        </p:nvSpPr>
        <p:spPr>
          <a:xfrm>
            <a:off x="697991" y="7461505"/>
            <a:ext cx="5713102" cy="211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0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it-IT" sz="4200" dirty="0" err="1"/>
              <a:t>Principles</a:t>
            </a:r>
            <a:r>
              <a:rPr lang="it-IT" sz="4200" dirty="0"/>
              <a:t> and Models</a:t>
            </a:r>
          </a:p>
          <a:p>
            <a:pPr>
              <a:spcBef>
                <a:spcPts val="30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BIOMARKERS</a:t>
            </a:r>
          </a:p>
          <a:p>
            <a:pPr>
              <a:spcBef>
                <a:spcPts val="30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RADIOBIOLOGY</a:t>
            </a:r>
          </a:p>
        </p:txBody>
      </p:sp>
      <p:pic>
        <p:nvPicPr>
          <p:cNvPr id="213" name="Screenshot 2024-05-16 alle 16.19.52.png" descr="Screenshot 2024-05-16 alle 16.19.52.png"/>
          <p:cNvPicPr>
            <a:picLocks noChangeAspect="1"/>
          </p:cNvPicPr>
          <p:nvPr/>
        </p:nvPicPr>
        <p:blipFill>
          <a:blip r:embed="rId6"/>
          <a:srcRect l="6110" t="3084" r="6111" b="15228"/>
          <a:stretch>
            <a:fillRect/>
          </a:stretch>
        </p:blipFill>
        <p:spPr>
          <a:xfrm>
            <a:off x="1386762" y="9728311"/>
            <a:ext cx="3510243" cy="3106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extrusionOk="0">
                <a:moveTo>
                  <a:pt x="4330" y="0"/>
                </a:moveTo>
                <a:cubicBezTo>
                  <a:pt x="3060" y="0"/>
                  <a:pt x="2295" y="1"/>
                  <a:pt x="1787" y="241"/>
                </a:cubicBezTo>
                <a:cubicBezTo>
                  <a:pt x="1055" y="542"/>
                  <a:pt x="480" y="1192"/>
                  <a:pt x="213" y="2019"/>
                </a:cubicBezTo>
                <a:cubicBezTo>
                  <a:pt x="1" y="2594"/>
                  <a:pt x="0" y="3457"/>
                  <a:pt x="0" y="4892"/>
                </a:cubicBezTo>
                <a:lnTo>
                  <a:pt x="0" y="16709"/>
                </a:lnTo>
                <a:cubicBezTo>
                  <a:pt x="0" y="18144"/>
                  <a:pt x="1" y="19005"/>
                  <a:pt x="213" y="19579"/>
                </a:cubicBezTo>
                <a:cubicBezTo>
                  <a:pt x="480" y="20406"/>
                  <a:pt x="1055" y="21059"/>
                  <a:pt x="1787" y="21360"/>
                </a:cubicBezTo>
                <a:cubicBezTo>
                  <a:pt x="2295" y="21600"/>
                  <a:pt x="3060" y="21598"/>
                  <a:pt x="4330" y="21598"/>
                </a:cubicBezTo>
                <a:lnTo>
                  <a:pt x="17271" y="21598"/>
                </a:lnTo>
                <a:cubicBezTo>
                  <a:pt x="18541" y="21598"/>
                  <a:pt x="19303" y="21600"/>
                  <a:pt x="19811" y="21360"/>
                </a:cubicBezTo>
                <a:cubicBezTo>
                  <a:pt x="20544" y="21059"/>
                  <a:pt x="21121" y="20406"/>
                  <a:pt x="21388" y="19579"/>
                </a:cubicBezTo>
                <a:cubicBezTo>
                  <a:pt x="21600" y="19005"/>
                  <a:pt x="21598" y="18144"/>
                  <a:pt x="21598" y="16709"/>
                </a:cubicBezTo>
                <a:lnTo>
                  <a:pt x="21598" y="4892"/>
                </a:lnTo>
                <a:cubicBezTo>
                  <a:pt x="21598" y="3457"/>
                  <a:pt x="21600" y="2594"/>
                  <a:pt x="21388" y="2019"/>
                </a:cubicBezTo>
                <a:cubicBezTo>
                  <a:pt x="21121" y="1192"/>
                  <a:pt x="20544" y="542"/>
                  <a:pt x="19811" y="241"/>
                </a:cubicBezTo>
                <a:cubicBezTo>
                  <a:pt x="19303" y="1"/>
                  <a:pt x="18541" y="0"/>
                  <a:pt x="17271" y="0"/>
                </a:cubicBezTo>
                <a:lnTo>
                  <a:pt x="433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4" name="PHYSICAL TECHNIQUES"/>
          <p:cNvSpPr txBox="1"/>
          <p:nvPr/>
        </p:nvSpPr>
        <p:spPr>
          <a:xfrm>
            <a:off x="7534492" y="4077188"/>
            <a:ext cx="6968254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5700" dirty="0"/>
              <a:t>PHYSICAL TECHNIQUES</a:t>
            </a:r>
          </a:p>
        </p:txBody>
      </p:sp>
      <p:sp>
        <p:nvSpPr>
          <p:cNvPr id="215" name="Nuclear physics…"/>
          <p:cNvSpPr txBox="1"/>
          <p:nvPr/>
        </p:nvSpPr>
        <p:spPr>
          <a:xfrm>
            <a:off x="10546693" y="5351303"/>
            <a:ext cx="494847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Nuclear physics </a:t>
            </a:r>
          </a:p>
          <a:p>
            <a:pPr>
              <a:spcBef>
                <a:spcPts val="0"/>
              </a:spcBef>
              <a:defRPr sz="6600" cap="all"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>
                <a:solidFill>
                  <a:srgbClr val="4E4E4E"/>
                </a:solidFill>
              </a:rPr>
              <a:t>Solid-state physics</a:t>
            </a:r>
            <a:r>
              <a:rPr sz="4200" dirty="0"/>
              <a:t> </a:t>
            </a:r>
          </a:p>
        </p:txBody>
      </p:sp>
      <p:pic>
        <p:nvPicPr>
          <p:cNvPr id="216" name="Screenshot 2024-05-16 alle 16.25.48.png" descr="Screenshot 2024-05-16 alle 16.25.48.png"/>
          <p:cNvPicPr>
            <a:picLocks noChangeAspect="1"/>
          </p:cNvPicPr>
          <p:nvPr/>
        </p:nvPicPr>
        <p:blipFill>
          <a:blip r:embed="rId7"/>
          <a:srcRect l="11934" t="3040" r="6797" b="3040"/>
          <a:stretch>
            <a:fillRect/>
          </a:stretch>
        </p:blipFill>
        <p:spPr>
          <a:xfrm>
            <a:off x="7359908" y="6255941"/>
            <a:ext cx="264636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78" y="0"/>
                </a:moveTo>
                <a:cubicBezTo>
                  <a:pt x="1680" y="0"/>
                  <a:pt x="1261" y="0"/>
                  <a:pt x="982" y="243"/>
                </a:cubicBezTo>
                <a:cubicBezTo>
                  <a:pt x="579" y="548"/>
                  <a:pt x="263" y="1207"/>
                  <a:pt x="117" y="2045"/>
                </a:cubicBezTo>
                <a:cubicBezTo>
                  <a:pt x="0" y="2627"/>
                  <a:pt x="0" y="3501"/>
                  <a:pt x="0" y="4954"/>
                </a:cubicBezTo>
                <a:lnTo>
                  <a:pt x="0" y="16646"/>
                </a:lnTo>
                <a:cubicBezTo>
                  <a:pt x="0" y="18099"/>
                  <a:pt x="0" y="18973"/>
                  <a:pt x="117" y="19555"/>
                </a:cubicBezTo>
                <a:cubicBezTo>
                  <a:pt x="263" y="20393"/>
                  <a:pt x="579" y="21052"/>
                  <a:pt x="982" y="21357"/>
                </a:cubicBezTo>
                <a:cubicBezTo>
                  <a:pt x="1261" y="21600"/>
                  <a:pt x="1680" y="21600"/>
                  <a:pt x="2378" y="21600"/>
                </a:cubicBezTo>
                <a:lnTo>
                  <a:pt x="19222" y="21600"/>
                </a:lnTo>
                <a:cubicBezTo>
                  <a:pt x="19920" y="21600"/>
                  <a:pt x="20339" y="21600"/>
                  <a:pt x="20618" y="21357"/>
                </a:cubicBezTo>
                <a:cubicBezTo>
                  <a:pt x="21021" y="21052"/>
                  <a:pt x="21337" y="20393"/>
                  <a:pt x="21483" y="19555"/>
                </a:cubicBezTo>
                <a:cubicBezTo>
                  <a:pt x="21600" y="18973"/>
                  <a:pt x="21600" y="18099"/>
                  <a:pt x="21600" y="16646"/>
                </a:cubicBezTo>
                <a:lnTo>
                  <a:pt x="21600" y="4954"/>
                </a:lnTo>
                <a:cubicBezTo>
                  <a:pt x="21600" y="3501"/>
                  <a:pt x="21600" y="2627"/>
                  <a:pt x="21483" y="2045"/>
                </a:cubicBezTo>
                <a:cubicBezTo>
                  <a:pt x="21337" y="1207"/>
                  <a:pt x="21021" y="548"/>
                  <a:pt x="20618" y="243"/>
                </a:cubicBezTo>
                <a:cubicBezTo>
                  <a:pt x="20339" y="0"/>
                  <a:pt x="19920" y="0"/>
                  <a:pt x="19222" y="0"/>
                </a:cubicBezTo>
                <a:lnTo>
                  <a:pt x="237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Instrumentation"/>
          <p:cNvSpPr txBox="1"/>
          <p:nvPr/>
        </p:nvSpPr>
        <p:spPr>
          <a:xfrm>
            <a:off x="17372489" y="2315215"/>
            <a:ext cx="6046527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390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5700" dirty="0"/>
              <a:t>Instrumentation</a:t>
            </a:r>
          </a:p>
        </p:txBody>
      </p:sp>
      <p:sp>
        <p:nvSpPr>
          <p:cNvPr id="218" name="DiagnosticS instruments"/>
          <p:cNvSpPr txBox="1"/>
          <p:nvPr/>
        </p:nvSpPr>
        <p:spPr>
          <a:xfrm>
            <a:off x="16806522" y="3671671"/>
            <a:ext cx="656109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spcBef>
                <a:spcPts val="30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sz="4200" dirty="0" err="1"/>
              <a:t>DiagnosticS</a:t>
            </a:r>
            <a:r>
              <a:rPr sz="4200" dirty="0"/>
              <a:t> instruments </a:t>
            </a:r>
          </a:p>
        </p:txBody>
      </p:sp>
      <p:sp>
        <p:nvSpPr>
          <p:cNvPr id="219" name="Detectors…"/>
          <p:cNvSpPr txBox="1"/>
          <p:nvPr/>
        </p:nvSpPr>
        <p:spPr>
          <a:xfrm>
            <a:off x="16809733" y="5520555"/>
            <a:ext cx="2960747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Detectors</a:t>
            </a:r>
          </a:p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Dosimeters</a:t>
            </a:r>
          </a:p>
        </p:txBody>
      </p:sp>
      <p:pic>
        <p:nvPicPr>
          <p:cNvPr id="220" name="Screenshot 2024-05-16 alle 16.30.41.png" descr="Screenshot 2024-05-16 alle 16.30.41.png"/>
          <p:cNvPicPr>
            <a:picLocks noChangeAspect="1"/>
          </p:cNvPicPr>
          <p:nvPr/>
        </p:nvPicPr>
        <p:blipFill>
          <a:blip r:embed="rId8"/>
          <a:srcRect l="1864" t="867" r="1868" b="868"/>
          <a:stretch>
            <a:fillRect/>
          </a:stretch>
        </p:blipFill>
        <p:spPr>
          <a:xfrm>
            <a:off x="20721250" y="4428132"/>
            <a:ext cx="2646363" cy="3580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53" y="0"/>
                </a:moveTo>
                <a:cubicBezTo>
                  <a:pt x="3499" y="0"/>
                  <a:pt x="2629" y="0"/>
                  <a:pt x="2047" y="203"/>
                </a:cubicBezTo>
                <a:cubicBezTo>
                  <a:pt x="1209" y="458"/>
                  <a:pt x="548" y="1010"/>
                  <a:pt x="243" y="1710"/>
                </a:cubicBezTo>
                <a:cubicBezTo>
                  <a:pt x="0" y="2196"/>
                  <a:pt x="0" y="2923"/>
                  <a:pt x="0" y="4137"/>
                </a:cubicBezTo>
                <a:lnTo>
                  <a:pt x="0" y="17463"/>
                </a:lnTo>
                <a:cubicBezTo>
                  <a:pt x="0" y="18677"/>
                  <a:pt x="0" y="19404"/>
                  <a:pt x="243" y="19890"/>
                </a:cubicBezTo>
                <a:cubicBezTo>
                  <a:pt x="548" y="20590"/>
                  <a:pt x="1209" y="21142"/>
                  <a:pt x="2047" y="21397"/>
                </a:cubicBezTo>
                <a:cubicBezTo>
                  <a:pt x="2629" y="21600"/>
                  <a:pt x="3499" y="21600"/>
                  <a:pt x="4953" y="21600"/>
                </a:cubicBezTo>
                <a:lnTo>
                  <a:pt x="16647" y="21600"/>
                </a:lnTo>
                <a:cubicBezTo>
                  <a:pt x="18101" y="21600"/>
                  <a:pt x="18975" y="21600"/>
                  <a:pt x="19556" y="21397"/>
                </a:cubicBezTo>
                <a:cubicBezTo>
                  <a:pt x="20394" y="21142"/>
                  <a:pt x="21052" y="20590"/>
                  <a:pt x="21357" y="19890"/>
                </a:cubicBezTo>
                <a:cubicBezTo>
                  <a:pt x="21600" y="19404"/>
                  <a:pt x="21600" y="18677"/>
                  <a:pt x="21600" y="17463"/>
                </a:cubicBezTo>
                <a:lnTo>
                  <a:pt x="21600" y="4137"/>
                </a:lnTo>
                <a:cubicBezTo>
                  <a:pt x="21600" y="2923"/>
                  <a:pt x="21600" y="2196"/>
                  <a:pt x="21357" y="1710"/>
                </a:cubicBezTo>
                <a:cubicBezTo>
                  <a:pt x="21052" y="1010"/>
                  <a:pt x="20394" y="458"/>
                  <a:pt x="19556" y="203"/>
                </a:cubicBezTo>
                <a:cubicBezTo>
                  <a:pt x="18975" y="0"/>
                  <a:pt x="18101" y="0"/>
                  <a:pt x="16647" y="0"/>
                </a:cubicBezTo>
                <a:lnTo>
                  <a:pt x="495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1" name="Mathematical &amp;…"/>
          <p:cNvSpPr txBox="1"/>
          <p:nvPr/>
        </p:nvSpPr>
        <p:spPr>
          <a:xfrm>
            <a:off x="9623531" y="9111076"/>
            <a:ext cx="5857373" cy="240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5700" dirty="0"/>
              <a:t>Mathematical &amp;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5700" dirty="0"/>
              <a:t>computational 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7700" u="sng" cap="all">
                <a:solidFill>
                  <a:schemeClr val="accent2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5700" dirty="0"/>
              <a:t>methods </a:t>
            </a:r>
          </a:p>
        </p:txBody>
      </p:sp>
      <p:sp>
        <p:nvSpPr>
          <p:cNvPr id="222" name="SIMULATIONS…"/>
          <p:cNvSpPr txBox="1"/>
          <p:nvPr/>
        </p:nvSpPr>
        <p:spPr>
          <a:xfrm>
            <a:off x="19227163" y="9683736"/>
            <a:ext cx="4191853" cy="25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SIMULATIONS</a:t>
            </a:r>
          </a:p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PHYSICAL MODELS</a:t>
            </a:r>
          </a:p>
          <a:p>
            <a:pPr>
              <a:spcBef>
                <a:spcPts val="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AI </a:t>
            </a:r>
          </a:p>
          <a:p>
            <a:pPr>
              <a:lnSpc>
                <a:spcPct val="70000"/>
              </a:lnSpc>
              <a:spcBef>
                <a:spcPts val="300"/>
              </a:spcBef>
              <a:defRPr sz="6600" cap="all">
                <a:solidFill>
                  <a:srgbClr val="4E4E4E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200" dirty="0"/>
              <a:t>STATISTICS</a:t>
            </a:r>
          </a:p>
        </p:txBody>
      </p:sp>
      <p:pic>
        <p:nvPicPr>
          <p:cNvPr id="223" name="Screenshot 2024-05-16 alle 16.33.32.png" descr="Screenshot 2024-05-16 alle 16.33.32.png"/>
          <p:cNvPicPr>
            <a:picLocks noChangeAspect="1"/>
          </p:cNvPicPr>
          <p:nvPr/>
        </p:nvPicPr>
        <p:blipFill>
          <a:blip r:embed="rId9"/>
          <a:srcRect l="9378" t="2154" r="555" b="3"/>
          <a:stretch>
            <a:fillRect/>
          </a:stretch>
        </p:blipFill>
        <p:spPr>
          <a:xfrm>
            <a:off x="15312286" y="10135969"/>
            <a:ext cx="3604363" cy="2904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3786" y="0"/>
                </a:moveTo>
                <a:cubicBezTo>
                  <a:pt x="2675" y="0"/>
                  <a:pt x="2008" y="1"/>
                  <a:pt x="1563" y="231"/>
                </a:cubicBezTo>
                <a:cubicBezTo>
                  <a:pt x="923" y="521"/>
                  <a:pt x="420" y="1145"/>
                  <a:pt x="186" y="1940"/>
                </a:cubicBezTo>
                <a:cubicBezTo>
                  <a:pt x="1" y="2492"/>
                  <a:pt x="0" y="3321"/>
                  <a:pt x="0" y="4700"/>
                </a:cubicBezTo>
                <a:lnTo>
                  <a:pt x="0" y="16915"/>
                </a:lnTo>
                <a:cubicBezTo>
                  <a:pt x="0" y="18293"/>
                  <a:pt x="1" y="19122"/>
                  <a:pt x="186" y="19674"/>
                </a:cubicBezTo>
                <a:cubicBezTo>
                  <a:pt x="420" y="20469"/>
                  <a:pt x="923" y="21093"/>
                  <a:pt x="1563" y="21383"/>
                </a:cubicBezTo>
                <a:cubicBezTo>
                  <a:pt x="1897" y="21556"/>
                  <a:pt x="2429" y="21589"/>
                  <a:pt x="3106" y="21600"/>
                </a:cubicBezTo>
                <a:lnTo>
                  <a:pt x="18495" y="21600"/>
                </a:lnTo>
                <a:cubicBezTo>
                  <a:pt x="19171" y="21589"/>
                  <a:pt x="19702" y="21556"/>
                  <a:pt x="20035" y="21383"/>
                </a:cubicBezTo>
                <a:cubicBezTo>
                  <a:pt x="20675" y="21093"/>
                  <a:pt x="21181" y="20469"/>
                  <a:pt x="21415" y="19674"/>
                </a:cubicBezTo>
                <a:cubicBezTo>
                  <a:pt x="21600" y="19122"/>
                  <a:pt x="21598" y="18293"/>
                  <a:pt x="21598" y="16915"/>
                </a:cubicBezTo>
                <a:lnTo>
                  <a:pt x="21598" y="4700"/>
                </a:lnTo>
                <a:cubicBezTo>
                  <a:pt x="21598" y="3321"/>
                  <a:pt x="21600" y="2492"/>
                  <a:pt x="21415" y="1940"/>
                </a:cubicBezTo>
                <a:cubicBezTo>
                  <a:pt x="21181" y="1145"/>
                  <a:pt x="20675" y="521"/>
                  <a:pt x="20035" y="231"/>
                </a:cubicBezTo>
                <a:cubicBezTo>
                  <a:pt x="19591" y="1"/>
                  <a:pt x="18926" y="0"/>
                  <a:pt x="17815" y="0"/>
                </a:cubicBezTo>
                <a:lnTo>
                  <a:pt x="378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42BEA915-AF36-DC35-9492-18BE3E0AB23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ExampleS of OUR RESEARCH Labs"/>
          <p:cNvSpPr txBox="1">
            <a:spLocks noGrp="1"/>
          </p:cNvSpPr>
          <p:nvPr>
            <p:ph type="title"/>
          </p:nvPr>
        </p:nvSpPr>
        <p:spPr>
          <a:xfrm>
            <a:off x="3328075" y="1732731"/>
            <a:ext cx="15635175" cy="1143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7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6600" dirty="0" err="1"/>
              <a:t>ExampleS</a:t>
            </a:r>
            <a:r>
              <a:rPr sz="6600" dirty="0"/>
              <a:t> of OUR RESEARCH Labs</a:t>
            </a:r>
          </a:p>
        </p:txBody>
      </p:sp>
      <p:sp>
        <p:nvSpPr>
          <p:cNvPr id="251" name="Radiobiology Laboratory…"/>
          <p:cNvSpPr txBox="1"/>
          <p:nvPr/>
        </p:nvSpPr>
        <p:spPr>
          <a:xfrm>
            <a:off x="458266" y="4002327"/>
            <a:ext cx="7191413" cy="3180358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Radiobiology Laboratory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(G Baiocco, I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Guardamagna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lang="it-IT" sz="2600" i="1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Cellular/</a:t>
            </a:r>
            <a:r>
              <a:rPr lang="it-IT" sz="2600" i="1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Molecular</a:t>
            </a:r>
            <a:r>
              <a:rPr lang="it-IT" sz="2600" i="1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 </a:t>
            </a:r>
            <a:r>
              <a:rPr lang="it-IT" sz="2600" i="1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biology</a:t>
            </a:r>
            <a:r>
              <a:rPr lang="it-IT"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, in vitro </a:t>
            </a:r>
            <a:r>
              <a:rPr lang="it-IT"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cells</a:t>
            </a:r>
            <a:r>
              <a:rPr lang="it-IT"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 and ex-vivo (from </a:t>
            </a:r>
            <a:r>
              <a:rPr lang="it-IT"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patients</a:t>
            </a:r>
            <a:r>
              <a:rPr lang="it-IT"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). 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Measurements and models of the effects of ionizing radiation on biological structures (e.g.: DNA damage and repair, cell-to-cell communication, immune system response)</a:t>
            </a:r>
          </a:p>
        </p:txBody>
      </p:sp>
      <p:pic>
        <p:nvPicPr>
          <p:cNvPr id="25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66" y="8591029"/>
            <a:ext cx="8747034" cy="297844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Ionizing Radiation Laboratory…"/>
          <p:cNvSpPr txBox="1"/>
          <p:nvPr/>
        </p:nvSpPr>
        <p:spPr>
          <a:xfrm>
            <a:off x="8459586" y="3864397"/>
            <a:ext cx="7191413" cy="2380139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Ionizing Radiation Laboratory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(N Protti)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Use of scintillation detectors, solid-state detectors and instrumentation used in health/environmental </a:t>
            </a:r>
            <a:r>
              <a:rPr sz="2600" dirty="0"/>
              <a:t>physics.</a:t>
            </a:r>
          </a:p>
        </p:txBody>
      </p:sp>
      <p:pic>
        <p:nvPicPr>
          <p:cNvPr id="25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167" y="7718958"/>
            <a:ext cx="3959020" cy="509598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NMR &amp; SQUID Lab: Hyperpolarization of nuclei and study of nanoparticles for theranostics…"/>
          <p:cNvSpPr txBox="1"/>
          <p:nvPr/>
        </p:nvSpPr>
        <p:spPr>
          <a:xfrm>
            <a:off x="16453337" y="4398705"/>
            <a:ext cx="7705265" cy="3728200"/>
          </a:xfrm>
          <a:prstGeom prst="rect">
            <a:avLst/>
          </a:prstGeom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400" dirty="0"/>
              <a:t>NMR</a:t>
            </a:r>
            <a:r>
              <a:rPr lang="it-IT" sz="4400" dirty="0"/>
              <a:t>/MRI</a:t>
            </a:r>
            <a:r>
              <a:rPr sz="4400" dirty="0"/>
              <a:t> &amp; SQUID Lab:</a:t>
            </a:r>
            <a:r>
              <a:rPr lang="it-IT" sz="4400" dirty="0"/>
              <a:t> MRI, </a:t>
            </a:r>
            <a:r>
              <a:rPr lang="it-IT" sz="4400" dirty="0" err="1"/>
              <a:t>nuclear</a:t>
            </a:r>
            <a:r>
              <a:rPr lang="it-IT" sz="4400" dirty="0"/>
              <a:t> h</a:t>
            </a:r>
            <a:r>
              <a:rPr sz="4400" dirty="0" err="1"/>
              <a:t>yperpolarization</a:t>
            </a:r>
            <a:r>
              <a:rPr lang="it-IT" sz="4400" dirty="0"/>
              <a:t>,</a:t>
            </a:r>
            <a:r>
              <a:rPr sz="4400" dirty="0"/>
              <a:t> nanoparticles for </a:t>
            </a:r>
            <a:r>
              <a:rPr sz="4400" dirty="0" err="1"/>
              <a:t>theranostics</a:t>
            </a:r>
            <a:endParaRPr lang="it-IT" sz="4400" dirty="0"/>
          </a:p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(F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Brero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, P Carretta, M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Filibian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, A Lascialfari, M Mariani,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G.Prando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)</a:t>
            </a:r>
            <a:endParaRPr lang="it-IT" sz="2600" dirty="0">
              <a:solidFill>
                <a:srgbClr val="0D0D0D"/>
              </a:solidFill>
              <a:latin typeface="DIN Alternate Bold"/>
              <a:ea typeface="DIN Alternate Bold"/>
              <a:cs typeface="DIN Alternate Bold"/>
            </a:endParaRPr>
          </a:p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Hyperpolarization technique and use of magnetic nanoparticles to enhance MRI images contrast → more effective and/or personalized diagnosis</a:t>
            </a:r>
          </a:p>
        </p:txBody>
      </p:sp>
      <p:pic>
        <p:nvPicPr>
          <p:cNvPr id="25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8283" y="10310853"/>
            <a:ext cx="4267687" cy="3175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3327" y="10505187"/>
            <a:ext cx="3726514" cy="278649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3B4CF0E2-87EB-186C-2628-80E10B54822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xampleS of OUR RESEARCH ACTIVITIES (ONCOLOGIC THERAPY)"/>
          <p:cNvSpPr txBox="1">
            <a:spLocks noGrp="1"/>
          </p:cNvSpPr>
          <p:nvPr>
            <p:ph type="title"/>
          </p:nvPr>
        </p:nvSpPr>
        <p:spPr>
          <a:xfrm>
            <a:off x="762000" y="1843782"/>
            <a:ext cx="22860000" cy="813587"/>
          </a:xfrm>
          <a:prstGeom prst="rect">
            <a:avLst/>
          </a:prstGeom>
        </p:spPr>
        <p:txBody>
          <a:bodyPr>
            <a:noAutofit/>
          </a:bodyPr>
          <a:lstStyle>
            <a:lvl1pPr defTabSz="693419">
              <a:spcBef>
                <a:spcPts val="3200"/>
              </a:spcBef>
              <a:defRPr sz="8988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/>
            <a:r>
              <a:rPr sz="6600" dirty="0" err="1"/>
              <a:t>ExampleS</a:t>
            </a:r>
            <a:r>
              <a:rPr sz="6600" dirty="0"/>
              <a:t> of OUR RESEARCH ACTIVITIES (ONCOLOGIC THERAPY)</a:t>
            </a:r>
          </a:p>
        </p:txBody>
      </p:sp>
      <p:sp>
        <p:nvSpPr>
          <p:cNvPr id="261" name="Simulations for Hadron Therapy…"/>
          <p:cNvSpPr txBox="1"/>
          <p:nvPr/>
        </p:nvSpPr>
        <p:spPr>
          <a:xfrm>
            <a:off x="268741" y="3449652"/>
            <a:ext cx="7191413" cy="271869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000" dirty="0"/>
              <a:t>Simulations for Hadron Therapy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(F Ballarini, M </a:t>
            </a:r>
            <a:r>
              <a:rPr sz="2600" dirty="0" err="1"/>
              <a:t>Carante</a:t>
            </a:r>
            <a:r>
              <a:rPr sz="2600" dirty="0"/>
              <a:t>, R Ramos)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Calculation of effectiveness in eliminating tumor cells (and the probability of damaging healthy cells) for ion beams used in hadron therapy (protons, C ions, and He ions)</a:t>
            </a:r>
          </a:p>
        </p:txBody>
      </p:sp>
      <p:sp>
        <p:nvSpPr>
          <p:cNvPr id="262" name="Risk of secondary tumors and complications and applications of microdosimetry in particle therapy…"/>
          <p:cNvSpPr txBox="1"/>
          <p:nvPr/>
        </p:nvSpPr>
        <p:spPr>
          <a:xfrm>
            <a:off x="16095478" y="3377507"/>
            <a:ext cx="7705265" cy="2349361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000" dirty="0"/>
              <a:t>Risk of secondary tumors and complications and applications of </a:t>
            </a:r>
            <a:r>
              <a:rPr sz="4000" dirty="0" err="1"/>
              <a:t>microdosimetry</a:t>
            </a:r>
            <a:r>
              <a:rPr sz="4000" dirty="0"/>
              <a:t> in particle therapy</a:t>
            </a:r>
            <a:endParaRPr lang="it-IT" sz="4000" dirty="0"/>
          </a:p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chemeClr val="bg1"/>
                </a:solidFill>
              </a:rPr>
              <a:t>(G Baiocco, I </a:t>
            </a:r>
            <a:r>
              <a:rPr sz="2600" dirty="0" err="1">
                <a:solidFill>
                  <a:schemeClr val="bg1"/>
                </a:solidFill>
              </a:rPr>
              <a:t>Guardamagna</a:t>
            </a:r>
            <a:r>
              <a:rPr sz="2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6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1" y="7720472"/>
            <a:ext cx="7128598" cy="365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reenshot 2024-05-20 alle 12.38.53.png" descr="Screenshot 2024-05-20 alle 12.38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5167955"/>
            <a:ext cx="6362700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Plasmonic nanostructures for photothermal therapy and SERS imaging…"/>
          <p:cNvSpPr txBox="1"/>
          <p:nvPr/>
        </p:nvSpPr>
        <p:spPr>
          <a:xfrm>
            <a:off x="15249564" y="6335097"/>
            <a:ext cx="8759430" cy="1733808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000" dirty="0"/>
              <a:t>Plasmonic nanostructures for photothermal therapy and SERS</a:t>
            </a:r>
            <a:r>
              <a:rPr lang="it-IT" sz="4000" dirty="0"/>
              <a:t> </a:t>
            </a:r>
            <a:r>
              <a:rPr sz="4000" dirty="0"/>
              <a:t>imaging</a:t>
            </a:r>
            <a:endParaRPr lang="it-IT" sz="4000" dirty="0"/>
          </a:p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chemeClr val="bg1"/>
                </a:solidFill>
              </a:rPr>
              <a:t>(M </a:t>
            </a:r>
            <a:r>
              <a:rPr sz="2600" dirty="0" err="1">
                <a:solidFill>
                  <a:schemeClr val="bg1"/>
                </a:solidFill>
              </a:rPr>
              <a:t>Patrini</a:t>
            </a:r>
            <a:r>
              <a:rPr sz="2600" dirty="0">
                <a:solidFill>
                  <a:schemeClr val="bg1"/>
                </a:solidFill>
              </a:rPr>
              <a:t>, P </a:t>
            </a:r>
            <a:r>
              <a:rPr sz="2600" dirty="0" err="1">
                <a:solidFill>
                  <a:schemeClr val="bg1"/>
                </a:solidFill>
              </a:rPr>
              <a:t>Gallinetto</a:t>
            </a:r>
            <a:r>
              <a:rPr sz="2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6" name="Magnetic Hyperthermia…"/>
          <p:cNvSpPr txBox="1"/>
          <p:nvPr/>
        </p:nvSpPr>
        <p:spPr>
          <a:xfrm>
            <a:off x="7682665" y="9624069"/>
            <a:ext cx="6596545" cy="2318583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000" dirty="0"/>
              <a:t>Magnetic</a:t>
            </a:r>
            <a:r>
              <a:rPr lang="it-IT" sz="4000" dirty="0"/>
              <a:t> </a:t>
            </a:r>
            <a:r>
              <a:rPr lang="it-IT" sz="4000" dirty="0" err="1"/>
              <a:t>Fluid</a:t>
            </a:r>
            <a:r>
              <a:rPr sz="4000" dirty="0"/>
              <a:t> Hyperthermia </a:t>
            </a:r>
          </a:p>
          <a:p>
            <a:pPr>
              <a:spcBef>
                <a:spcPts val="0"/>
              </a:spcBef>
              <a:defRPr sz="34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(F </a:t>
            </a:r>
            <a:r>
              <a:rPr sz="2600" dirty="0" err="1"/>
              <a:t>Brero</a:t>
            </a:r>
            <a:r>
              <a:rPr sz="2600" dirty="0"/>
              <a:t>, A Lascialfari, M Mariani, P Carretta)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A technique that uses magnetic nanoparticles with therapeutic properties, thanks to the local release of heat that weakens tumor cells</a:t>
            </a:r>
          </a:p>
        </p:txBody>
      </p:sp>
      <p:sp>
        <p:nvSpPr>
          <p:cNvPr id="267" name="Boron Neutron Capture Therapy…"/>
          <p:cNvSpPr txBox="1"/>
          <p:nvPr/>
        </p:nvSpPr>
        <p:spPr>
          <a:xfrm>
            <a:off x="8058150" y="3138382"/>
            <a:ext cx="7191414" cy="2041585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4000" dirty="0"/>
              <a:t>Boron Neutron Capture Therapy</a:t>
            </a:r>
          </a:p>
          <a:p>
            <a:pPr defTabSz="457200">
              <a:spcBef>
                <a:spcPts val="0"/>
              </a:spcBef>
              <a:defRPr sz="8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dirty="0"/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(S Bortolussi, N Protti, I Postuma, S Fatemi)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Cell-selective radiotherapy via neutron capture on ¹⁰B</a:t>
            </a:r>
          </a:p>
        </p:txBody>
      </p:sp>
      <p:sp>
        <p:nvSpPr>
          <p:cNvPr id="268" name="Educational event aimed at exploring the advancements of the Geant4 toolkit in the field of medical physics with special lectures dedicated to Geant4_DNA."/>
          <p:cNvSpPr txBox="1"/>
          <p:nvPr/>
        </p:nvSpPr>
        <p:spPr>
          <a:xfrm>
            <a:off x="16163029" y="9721043"/>
            <a:ext cx="745897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100">
                <a:solidFill>
                  <a:schemeClr val="accent6">
                    <a:hueOff val="-2153150"/>
                    <a:satOff val="-11264"/>
                    <a:lumOff val="-15786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lang="en-US" sz="3200" dirty="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sym typeface="Avenir Next Medium"/>
              </a:rPr>
              <a:t>INTERNATIONAL GEANT4 SCHOOL </a:t>
            </a:r>
          </a:p>
          <a:p>
            <a:pPr lvl="0" defTabSz="825500">
              <a:tabLst/>
            </a:pPr>
            <a:r>
              <a:rPr lang="it-IT" sz="3000" i="1" dirty="0">
                <a:solidFill>
                  <a:srgbClr val="222222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Free </a:t>
            </a:r>
            <a:r>
              <a:rPr lang="it-IT" sz="3000" i="1" dirty="0" err="1">
                <a:solidFill>
                  <a:srgbClr val="222222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participation</a:t>
            </a:r>
            <a:r>
              <a:rPr lang="it-IT" sz="3000" i="1" dirty="0">
                <a:solidFill>
                  <a:srgbClr val="222222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for LM </a:t>
            </a:r>
            <a:r>
              <a:rPr lang="it-IT" sz="3000" i="1" dirty="0" err="1">
                <a:solidFill>
                  <a:srgbClr val="222222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students</a:t>
            </a:r>
            <a:r>
              <a:rPr lang="it-IT" sz="3000" i="1" dirty="0">
                <a:solidFill>
                  <a:srgbClr val="222222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!!</a:t>
            </a:r>
            <a:endParaRPr lang="en-US" sz="3000" i="1" dirty="0">
              <a:solidFill>
                <a:srgbClr val="222222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r>
              <a:rPr sz="22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Avenir Next Medium"/>
              </a:rPr>
              <a:t>Educational event aimed at exploring the advancements of the Geant4 toolkit in the field of medical physics with special lectures dedicated to Geant4_DNA.</a:t>
            </a:r>
            <a:endParaRPr lang="it-IT" sz="2200" dirty="0">
              <a:solidFill>
                <a:srgbClr val="0D0D0D"/>
              </a:solidFill>
              <a:latin typeface="DIN Alternate Bold"/>
              <a:ea typeface="DIN Alternate Bold"/>
              <a:cs typeface="DIN Alternate Bold"/>
              <a:sym typeface="Avenir Next Medium"/>
            </a:endParaRPr>
          </a:p>
          <a:p>
            <a:pPr lvl="0">
              <a:defRPr sz="4100">
                <a:solidFill>
                  <a:srgbClr val="C52060">
                    <a:hueOff val="-2153150"/>
                    <a:satOff val="-11264"/>
                    <a:lumOff val="-15786"/>
                  </a:srgb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2200" u="sng" dirty="0">
                <a:solidFill>
                  <a:srgbClr val="34A5D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https://agenda.infn.it/event/37741/</a:t>
            </a:r>
            <a:r>
              <a:rPr lang="en-US" sz="2200" dirty="0">
                <a:solidFill>
                  <a:srgbClr val="C52060">
                    <a:hueOff val="-2153150"/>
                    <a:satOff val="-11264"/>
                    <a:lumOff val="-15786"/>
                  </a:srgbClr>
                </a:solidFill>
              </a:rPr>
              <a:t> </a:t>
            </a:r>
          </a:p>
        </p:txBody>
      </p:sp>
      <p:sp>
        <p:nvSpPr>
          <p:cNvPr id="271" name="Rettangolo arrotondato"/>
          <p:cNvSpPr/>
          <p:nvPr/>
        </p:nvSpPr>
        <p:spPr>
          <a:xfrm>
            <a:off x="15844838" y="9624069"/>
            <a:ext cx="7952230" cy="2720331"/>
          </a:xfrm>
          <a:prstGeom prst="roundRect">
            <a:avLst>
              <a:gd name="adj" fmla="val 11034"/>
            </a:avLst>
          </a:prstGeom>
          <a:ln w="63500">
            <a:solidFill>
              <a:schemeClr val="accent2">
                <a:hueOff val="174531"/>
                <a:satOff val="41281"/>
                <a:lumOff val="-14509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46658C1A-5CE0-F406-CE2D-AA2D85CBEB6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ExampleS of OUR RESEARCH ACTIVITIES (diagnostics)"/>
          <p:cNvSpPr txBox="1">
            <a:spLocks noGrp="1"/>
          </p:cNvSpPr>
          <p:nvPr>
            <p:ph type="title"/>
          </p:nvPr>
        </p:nvSpPr>
        <p:spPr>
          <a:xfrm>
            <a:off x="913804" y="1764207"/>
            <a:ext cx="22860000" cy="1107873"/>
          </a:xfrm>
          <a:prstGeom prst="rect">
            <a:avLst/>
          </a:prstGeom>
        </p:spPr>
        <p:txBody>
          <a:bodyPr>
            <a:noAutofit/>
          </a:bodyPr>
          <a:lstStyle>
            <a:lvl1pPr defTabSz="792479">
              <a:spcBef>
                <a:spcPts val="3700"/>
              </a:spcBef>
              <a:defRPr sz="10272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6600" dirty="0" err="1"/>
              <a:t>ExampleS</a:t>
            </a:r>
            <a:r>
              <a:rPr sz="6600" dirty="0"/>
              <a:t> of OUR RESEARCH ACTIVITIES (diagnostics)</a:t>
            </a:r>
          </a:p>
        </p:txBody>
      </p:sp>
      <p:sp>
        <p:nvSpPr>
          <p:cNvPr id="276" name="Magnetic Resonance Imaging (MRI)…"/>
          <p:cNvSpPr txBox="1"/>
          <p:nvPr/>
        </p:nvSpPr>
        <p:spPr>
          <a:xfrm>
            <a:off x="193897" y="4479299"/>
            <a:ext cx="6722144" cy="2657138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Magnetic Resonance Imaging (MRI)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(F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Brero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, P Carretta, M </a:t>
            </a:r>
            <a:r>
              <a:rPr sz="2600" dirty="0" err="1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Filibian</a:t>
            </a: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, A Lascialfari, M Mariani)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</a:rPr>
              <a:t>Research on new materials, software, and technology for MRI for diagnostic and therapeutic purposes</a:t>
            </a:r>
          </a:p>
        </p:txBody>
      </p:sp>
      <p:sp>
        <p:nvSpPr>
          <p:cNvPr id="277" name="Production of radioisotopes for imaging…"/>
          <p:cNvSpPr txBox="1"/>
          <p:nvPr/>
        </p:nvSpPr>
        <p:spPr>
          <a:xfrm>
            <a:off x="17257116" y="3949722"/>
            <a:ext cx="6722144" cy="2410916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Production of radioisotopes for imaging</a:t>
            </a:r>
          </a:p>
          <a:p>
            <a:pPr>
              <a:spcBef>
                <a:spcPts val="0"/>
              </a:spcBef>
              <a:defRPr sz="34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(LENA –Applied Nuclear Energy Laboratory)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The LENA cyclotron produces F-18 daily, used for PET (Positron Emission Tomography) imaging</a:t>
            </a:r>
          </a:p>
        </p:txBody>
      </p:sp>
      <p:sp>
        <p:nvSpPr>
          <p:cNvPr id="278" name="Radioisotopes for theranostics…"/>
          <p:cNvSpPr txBox="1"/>
          <p:nvPr/>
        </p:nvSpPr>
        <p:spPr>
          <a:xfrm>
            <a:off x="7472578" y="3419512"/>
            <a:ext cx="9438843" cy="1856919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Radioisotopes for </a:t>
            </a:r>
            <a:r>
              <a:rPr sz="3600" dirty="0" err="1"/>
              <a:t>theranostics</a:t>
            </a:r>
            <a:endParaRPr sz="3600" dirty="0"/>
          </a:p>
          <a:p>
            <a:pPr>
              <a:spcBef>
                <a:spcPts val="0"/>
              </a:spcBef>
              <a:defRPr sz="3400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(A Fontana, M </a:t>
            </a:r>
            <a:r>
              <a:rPr sz="2600" dirty="0" err="1"/>
              <a:t>Carante</a:t>
            </a:r>
            <a:r>
              <a:rPr sz="2600" dirty="0"/>
              <a:t>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Study of cross sections for the identification of new radioisotopes suitable both as therapeutic agents and as diagnostic agents. </a:t>
            </a:r>
          </a:p>
        </p:txBody>
      </p:sp>
      <p:pic>
        <p:nvPicPr>
          <p:cNvPr id="28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29" y="7952125"/>
            <a:ext cx="2690607" cy="3535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34" y="8024598"/>
            <a:ext cx="3092097" cy="3390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5882" y="7321049"/>
            <a:ext cx="4214755" cy="560834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CBF28CD1-EB08-48DF-FD8B-29BBCE02CB3B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  <p:sp>
        <p:nvSpPr>
          <p:cNvPr id="2" name="Imaging data analysis, Artificial Intelligence, and Radiomics…"/>
          <p:cNvSpPr txBox="1"/>
          <p:nvPr/>
        </p:nvSpPr>
        <p:spPr>
          <a:xfrm>
            <a:off x="7929986" y="6360638"/>
            <a:ext cx="6918240" cy="3211135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Imaging data analysis, Artificial Intelligence, and Radiomics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(F </a:t>
            </a:r>
            <a:r>
              <a:rPr sz="2600" dirty="0" err="1"/>
              <a:t>Brero</a:t>
            </a:r>
            <a:r>
              <a:rPr sz="2600" dirty="0"/>
              <a:t>, S Bortolussi, S </a:t>
            </a:r>
            <a:r>
              <a:rPr sz="2600" dirty="0">
                <a:solidFill>
                  <a:schemeClr val="bg1"/>
                </a:solidFill>
              </a:rPr>
              <a:t>Fatemi, M </a:t>
            </a:r>
            <a:r>
              <a:rPr sz="2600" dirty="0" err="1">
                <a:solidFill>
                  <a:schemeClr val="bg1"/>
                </a:solidFill>
              </a:rPr>
              <a:t>Filibian</a:t>
            </a:r>
            <a:r>
              <a:rPr sz="2600" dirty="0">
                <a:solidFill>
                  <a:schemeClr val="bg1"/>
                </a:solidFill>
              </a:rPr>
              <a:t>, </a:t>
            </a:r>
            <a:r>
              <a:rPr lang="it-IT" sz="2600" dirty="0">
                <a:solidFill>
                  <a:schemeClr val="bg1"/>
                </a:solidFill>
              </a:rPr>
              <a:t>A Lascialfari, </a:t>
            </a:r>
            <a:r>
              <a:rPr sz="2600" dirty="0">
                <a:solidFill>
                  <a:schemeClr val="bg1"/>
                </a:solidFill>
              </a:rPr>
              <a:t>I Postuma)</a:t>
            </a:r>
            <a:endParaRPr lang="it-IT" sz="2600" dirty="0">
              <a:solidFill>
                <a:schemeClr val="bg1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2600" dirty="0">
                <a:solidFill>
                  <a:schemeClr val="bg1"/>
                </a:solidFill>
              </a:rPr>
              <a:t>Physical/statistical analysis of diagnostic images to obtain quantitative information on disease progression</a:t>
            </a:r>
          </a:p>
        </p:txBody>
      </p:sp>
      <p:pic>
        <p:nvPicPr>
          <p:cNvPr id="4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404" y="9809674"/>
            <a:ext cx="4214755" cy="3421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ExampleS of OUR RESEARCH ACTIVITIES (radio-protection)"/>
          <p:cNvSpPr txBox="1">
            <a:spLocks noGrp="1"/>
          </p:cNvSpPr>
          <p:nvPr>
            <p:ph type="title"/>
          </p:nvPr>
        </p:nvSpPr>
        <p:spPr>
          <a:xfrm>
            <a:off x="762000" y="1795287"/>
            <a:ext cx="22860000" cy="1085155"/>
          </a:xfrm>
          <a:prstGeom prst="rect">
            <a:avLst/>
          </a:prstGeom>
        </p:spPr>
        <p:txBody>
          <a:bodyPr>
            <a:noAutofit/>
          </a:bodyPr>
          <a:lstStyle>
            <a:lvl1pPr defTabSz="709930">
              <a:spcBef>
                <a:spcPts val="3300"/>
              </a:spcBef>
              <a:defRPr sz="9202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sz="6600" dirty="0" err="1"/>
              <a:t>ExampleS</a:t>
            </a:r>
            <a:r>
              <a:rPr sz="6600" dirty="0"/>
              <a:t> of OUR RESEARCH ACTIVITIES (radio-protection)</a:t>
            </a:r>
          </a:p>
        </p:txBody>
      </p:sp>
      <p:sp>
        <p:nvSpPr>
          <p:cNvPr id="288" name="Radiation protection in industry…"/>
          <p:cNvSpPr txBox="1"/>
          <p:nvPr/>
        </p:nvSpPr>
        <p:spPr>
          <a:xfrm>
            <a:off x="909108" y="3682452"/>
            <a:ext cx="7525008" cy="2364750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Radiation protection in industry</a:t>
            </a:r>
          </a:p>
          <a:p>
            <a:pPr defTabSz="457200">
              <a:spcBef>
                <a:spcPts val="0"/>
              </a:spcBef>
              <a:defRPr sz="7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dirty="0"/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(E </a:t>
            </a:r>
            <a:r>
              <a:rPr sz="2600" dirty="0" err="1"/>
              <a:t>Giroletti</a:t>
            </a:r>
            <a:r>
              <a:rPr sz="2600" dirty="0"/>
              <a:t>)</a:t>
            </a:r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2600" dirty="0"/>
              <a:t>Issues relating to the use of radiation in industry and the consequent radiation protection of workers are addressed</a:t>
            </a:r>
          </a:p>
        </p:txBody>
      </p:sp>
      <p:sp>
        <p:nvSpPr>
          <p:cNvPr id="289" name="Radiation protection in space…"/>
          <p:cNvSpPr txBox="1"/>
          <p:nvPr/>
        </p:nvSpPr>
        <p:spPr>
          <a:xfrm>
            <a:off x="9953911" y="6067744"/>
            <a:ext cx="6918240" cy="2657138"/>
          </a:xfrm>
          <a:prstGeom prst="rect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56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3600" dirty="0"/>
              <a:t>Radiation protection in space</a:t>
            </a:r>
            <a:endParaRPr sz="2600" dirty="0"/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2600" dirty="0"/>
              <a:t>(G Baiocco, I </a:t>
            </a:r>
            <a:r>
              <a:rPr sz="2600" dirty="0" err="1"/>
              <a:t>Guardamagna</a:t>
            </a:r>
            <a:r>
              <a:rPr lang="it-IT" sz="2600" dirty="0"/>
              <a:t>, F Ballarini, M Carante, R Ramos</a:t>
            </a:r>
            <a:r>
              <a:rPr sz="2600" dirty="0"/>
              <a:t>)</a:t>
            </a:r>
            <a:endParaRPr lang="it-IT" sz="2600" dirty="0"/>
          </a:p>
          <a:p>
            <a:pPr defTabSz="457200">
              <a:spcBef>
                <a:spcPts val="0"/>
              </a:spcBef>
              <a:defRPr sz="3400">
                <a:solidFill>
                  <a:srgbClr val="0D0D0D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2600" dirty="0">
                <a:solidFill>
                  <a:srgbClr val="0D0D0D"/>
                </a:solidFill>
                <a:sym typeface="DIN Condensed Bold"/>
              </a:rPr>
              <a:t>Dose calculations to astronauts in various space radiation exposure scenarios, with attention to the role of shielding</a:t>
            </a:r>
          </a:p>
        </p:txBody>
      </p:sp>
      <p:pic>
        <p:nvPicPr>
          <p:cNvPr id="291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757" y="5010102"/>
            <a:ext cx="6200135" cy="702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229" y="6267800"/>
            <a:ext cx="4954127" cy="6419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21.05.2024 - Presentation of the Master's degree curricula - BIOMEDICAL PHYSICS">
            <a:extLst>
              <a:ext uri="{FF2B5EF4-FFF2-40B4-BE49-F238E27FC236}">
                <a16:creationId xmlns:a16="http://schemas.microsoft.com/office/drawing/2014/main" id="{8E7F0576-2CB1-A034-7B62-408AD3FBF957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1666229" y="436393"/>
            <a:ext cx="20955000" cy="556884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19</a:t>
            </a:r>
            <a:r>
              <a:rPr dirty="0"/>
              <a:t>.05.202</a:t>
            </a:r>
            <a:r>
              <a:rPr lang="it-IT" dirty="0"/>
              <a:t>5</a:t>
            </a:r>
            <a:r>
              <a:rPr dirty="0"/>
              <a:t> - Presentation of the Master's degree curricula - BIOMEDICAL PHYSICS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1585</Words>
  <Application>Microsoft Office PowerPoint</Application>
  <PresentationFormat>Custom</PresentationFormat>
  <Paragraphs>202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Avenir Next Medium</vt:lpstr>
      <vt:lpstr>Avenir Next Regular</vt:lpstr>
      <vt:lpstr>Calibri</vt:lpstr>
      <vt:lpstr>DIN Alternate Bold</vt:lpstr>
      <vt:lpstr>DIN Condensed Bold</vt:lpstr>
      <vt:lpstr>Helvetica</vt:lpstr>
      <vt:lpstr>Helvetica Neue</vt:lpstr>
      <vt:lpstr>New_Template7</vt:lpstr>
      <vt:lpstr>Biomedical Physics </vt:lpstr>
      <vt:lpstr>BIOMEDICAL PHYSICS</vt:lpstr>
      <vt:lpstr>WHY PHYSICISTS IN THE BIOMEDICAL FIELD?</vt:lpstr>
      <vt:lpstr>BIOMEDICAL PHYSICS PROGRAM</vt:lpstr>
      <vt:lpstr>Skills acquired </vt:lpstr>
      <vt:lpstr>ExampleS of OUR RESEARCH Labs</vt:lpstr>
      <vt:lpstr>ExampleS of OUR RESEARCH ACTIVITIES (ONCOLOGIC THERAPY)</vt:lpstr>
      <vt:lpstr>ExampleS of OUR RESEARCH ACTIVITIES (diagnostics)</vt:lpstr>
      <vt:lpstr>ExampleS of OUR RESEARCH ACTIVITIES (radio-protection)</vt:lpstr>
      <vt:lpstr>AN Example of RESEARCH TOPICS (SKILLS ACQUIRED)</vt:lpstr>
      <vt:lpstr>Study plan – 120 ECTS – 2 years</vt:lpstr>
      <vt:lpstr>LM+</vt:lpstr>
      <vt:lpstr>PhD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Alessandro Lascialfari</cp:lastModifiedBy>
  <cp:revision>49</cp:revision>
  <dcterms:modified xsi:type="dcterms:W3CDTF">2025-05-19T13:56:48Z</dcterms:modified>
</cp:coreProperties>
</file>