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Merriweather" panose="020F0502020204030204" pitchFamily="2" charset="0"/>
      <p:regular r:id="rId37"/>
      <p:bold r:id="rId38"/>
      <p:italic r:id="rId39"/>
      <p:boldItalic r:id="rId40"/>
    </p:embeddedFont>
    <p:embeddedFont>
      <p:font typeface="Merriweather Light" panose="020F0502020204030204" pitchFamily="2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b97b6b81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ab97b6b81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b97b6b81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b97b6b81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b97b6b81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ab97b6b81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ab97b6b81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ab97b6b81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ab97b6b81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ab97b6b81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ab97b6b81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ab97b6b81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ab97b6b81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ab97b6b81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b97b6b81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ab97b6b81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ab97b6b81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ab97b6b81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b97b6b81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ab97b6b81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66c13292b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66c13292b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b97b6b81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ab97b6b81e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ab97b6b81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ab97b6b81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ab97b6b81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ab97b6b81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9a34ee1f6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9a34ee1f6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ab97b6b81e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ab97b6b81e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ab97b6b81e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ab97b6b81e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b97b6b81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b97b6b81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9a34ee1f6b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9a34ee1f6b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a34ee1f6b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9a34ee1f6b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9a34ee1f6b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9a34ee1f6b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ab97b6b81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ab97b6b81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ab97b6b81e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ab97b6b81e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b97b6b81e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ab97b6b81e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ab97b6b81e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ab97b6b81e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a3d359da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a3d359da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9a34ee1f6b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9a34ee1f6b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a34ee1f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9a34ee1f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9a34ee1f6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9a34ee1f6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a34ee1f6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a34ee1f6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ab97b6b81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ab97b6b81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b97b6b81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ab97b6b81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b97b6b8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b97b6b8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_XFpVXtKoEuRzVXCF0qJT7f3D8tl3L-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20800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Dalle particelle alle stalle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674300" y="2944544"/>
            <a:ext cx="82221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latin typeface="Merriweather"/>
                <a:ea typeface="Merriweather"/>
                <a:cs typeface="Merriweather"/>
                <a:sym typeface="Merriweather"/>
              </a:rPr>
              <a:t>Dove LHC e l’allevamento si incontrano nella lotta contro l’effetto serra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i="1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i="1">
                <a:latin typeface="Merriweather Light"/>
                <a:ea typeface="Merriweather Light"/>
                <a:cs typeface="Merriweather Light"/>
                <a:sym typeface="Merriweather Light"/>
              </a:rPr>
              <a:t>Matteo Brunoldi, Simone Calzaferri</a:t>
            </a:r>
            <a:endParaRPr sz="1900" i="1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2850" y="254271"/>
            <a:ext cx="980974" cy="98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l="10929"/>
          <a:stretch/>
        </p:blipFill>
        <p:spPr>
          <a:xfrm>
            <a:off x="2287476" y="4163125"/>
            <a:ext cx="1051175" cy="7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6150" y="4193396"/>
            <a:ext cx="638289" cy="65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8143" y="4311719"/>
            <a:ext cx="1751317" cy="41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680" y="4193393"/>
            <a:ext cx="1607634" cy="65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6718" y="4075100"/>
            <a:ext cx="2277106" cy="6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Pillole di rivelatori a gas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  <p:pic>
        <p:nvPicPr>
          <p:cNvPr id="160" name="Google Shape;160;p22" title="rivelatori_ga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1511751"/>
            <a:ext cx="4117200" cy="231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8900" y="865400"/>
            <a:ext cx="4117201" cy="164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8744" y="2434325"/>
            <a:ext cx="2038650" cy="23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Miscele di gas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300" b="1" i="1">
                <a:latin typeface="Merriweather"/>
                <a:ea typeface="Merriweather"/>
                <a:cs typeface="Merriweather"/>
                <a:sym typeface="Merriweather"/>
              </a:rPr>
              <a:t>Nei rivelatori a gas il mezzo attivo è proprio il gas. </a:t>
            </a:r>
            <a:r>
              <a:rPr lang="it" sz="1300">
                <a:latin typeface="Merriweather"/>
                <a:ea typeface="Merriweather"/>
                <a:cs typeface="Merriweather"/>
                <a:sym typeface="Merriweather"/>
              </a:rPr>
              <a:t>In generale, a seconda delle caratteristiche del rivelatore e delle performance che si vogliono ottenere, si utilizzano miscele con diverse componenti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881" y="1986725"/>
            <a:ext cx="2994550" cy="230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4405350" y="221445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Cathode Strip Chambers: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40%Ar+50%CO</a:t>
            </a:r>
            <a:r>
              <a:rPr lang="it" sz="1300" baseline="-250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+10%CF</a:t>
            </a:r>
            <a:r>
              <a:rPr lang="it" sz="1300" baseline="-250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Miscele di gas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300" b="1" i="1">
                <a:latin typeface="Merriweather"/>
                <a:ea typeface="Merriweather"/>
                <a:cs typeface="Merriweather"/>
                <a:sym typeface="Merriweather"/>
              </a:rPr>
              <a:t>Nei rivelatori a gas il mezzo attivo è proprio il gas.</a:t>
            </a:r>
            <a:r>
              <a:rPr lang="it" sz="1300">
                <a:latin typeface="Merriweather"/>
                <a:ea typeface="Merriweather"/>
                <a:cs typeface="Merriweather"/>
                <a:sym typeface="Merriweather"/>
              </a:rPr>
              <a:t> In generale, a seconda delle caratteristiche del rivelatore e delle performance che si vogliono ottenere, si utilizzano miscele con diverse componenti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902881" y="1986725"/>
            <a:ext cx="2994550" cy="230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4405350" y="221445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Cathode Strip Chambers: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40%Ar+50%CO</a:t>
            </a:r>
            <a:r>
              <a:rPr lang="it" sz="1300" baseline="-250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+10%CF</a:t>
            </a:r>
            <a:r>
              <a:rPr lang="it" sz="1300" baseline="-250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75" y="2450997"/>
            <a:ext cx="3621351" cy="1469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4442300" y="298720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Resistive Plate Chambers: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95.2% C₂H₂F₄, 4.5% iC₄H₁₀, and 0.3% SF₆ 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caso di un rivelatore per il futuro</a:t>
            </a:r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3212"/>
            <a:ext cx="3246900" cy="31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975" y="1754475"/>
            <a:ext cx="4461825" cy="30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6009125" y="1237725"/>
            <a:ext cx="3000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Picosec</a:t>
            </a:r>
            <a:endParaRPr sz="18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un rivelatore a gas innovativo, studiato per avere una migliore risoluzione temporale</a:t>
            </a:r>
            <a:endParaRPr sz="13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Global Warming Potential (GWP)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38658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1">
                <a:latin typeface="Merriweather"/>
                <a:ea typeface="Merriweather"/>
                <a:cs typeface="Merriweather"/>
                <a:sym typeface="Merriweather"/>
              </a:rPr>
              <a:t>Global Warming Potential</a:t>
            </a: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 (GWP) è un indice che misura quanto un gas serra contribuisce al riscaldamento globale rispetto alla CO</a:t>
            </a:r>
            <a:r>
              <a:rPr lang="it" sz="1600" baseline="-25000">
                <a:latin typeface="Merriweather"/>
                <a:ea typeface="Merriweather"/>
                <a:cs typeface="Merriweather"/>
                <a:sym typeface="Merriweather"/>
              </a:rPr>
              <a:t>2.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Quantifica quanta radiazione viene intrappolata da una certa massa di gas in un certo tempo rispetto a quanta ne intrappolerebbe la stessa quantità di anidride carbonica. 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8" name="Google Shape;198;p2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 rotWithShape="1">
          <a:blip r:embed="rId3">
            <a:alphaModFix/>
          </a:blip>
          <a:srcRect l="48696" t="47785" r="7473" b="2495"/>
          <a:stretch/>
        </p:blipFill>
        <p:spPr>
          <a:xfrm>
            <a:off x="4640575" y="1338175"/>
            <a:ext cx="4191726" cy="24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479025" y="45688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https://indico.cern.ch/event/1386095/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Gas Fluorinati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38658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I gas fluorinati (tipicamente gli idro-fluoro-carburi HFC), usati dall’industria come refrigeranti, sono utilizzati in molti rivelatori a gas.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In genere questi gas hanno un elevato GWP.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L’Unione Europea sta cercando di limitarne la produzione e l’utilizzo, in vista di un bando entro il 2050.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7" name="Google Shape;207;p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l="48696" t="47785" r="7473" b="2495"/>
          <a:stretch/>
        </p:blipFill>
        <p:spPr>
          <a:xfrm>
            <a:off x="4640575" y="1338175"/>
            <a:ext cx="4191726" cy="24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>
            <a:spLocks noGrp="1"/>
          </p:cNvSpPr>
          <p:nvPr>
            <p:ph type="body" idx="1"/>
          </p:nvPr>
        </p:nvSpPr>
        <p:spPr>
          <a:xfrm>
            <a:off x="479025" y="45688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https://indico.cern.ch/event/1386095/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311700" y="30432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GreenHouse Gases (GHG) al CERN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3680500" y="1641400"/>
            <a:ext cx="5004600" cy="15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Il 78% delle emissioni al CERN sono dovute a miscele componenti gas fluorinati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L’obiettivo del CERN è di ridurre le emissioni del 28% entro la fine del Run 3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6" name="Google Shape;216;p2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3">
            <a:alphaModFix/>
          </a:blip>
          <a:srcRect l="72630" t="12370" r="5789" b="39175"/>
          <a:stretch/>
        </p:blipFill>
        <p:spPr>
          <a:xfrm>
            <a:off x="400475" y="1007450"/>
            <a:ext cx="3044851" cy="36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479025" y="45688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https://indico.cern.ch/event/1386095/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Strategie per ridurre i GHG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17</a:t>
            </a:fld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725" y="908075"/>
            <a:ext cx="4494025" cy="3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Ricerca di miscele alternative</a:t>
            </a:r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1"/>
          </p:nvPr>
        </p:nvSpPr>
        <p:spPr>
          <a:xfrm>
            <a:off x="4772475" y="1676150"/>
            <a:ext cx="3854100" cy="15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latin typeface="Merriweather"/>
                <a:ea typeface="Merriweather"/>
                <a:cs typeface="Merriweather"/>
                <a:sym typeface="Merriweather"/>
              </a:rPr>
              <a:t>Studio di miscele a minor impatto ambientale ma che mantengano le stesse performance per il rivelatore Picosec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000" y="909600"/>
            <a:ext cx="3937338" cy="382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Sistema di recupero del CF4 @CMS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9" name="Google Shape;239;p3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19</a:t>
            </a:fld>
            <a:endParaRPr/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l="59598" t="9055" r="8711" b="45278"/>
          <a:stretch/>
        </p:blipFill>
        <p:spPr>
          <a:xfrm>
            <a:off x="4664475" y="1319250"/>
            <a:ext cx="3109674" cy="24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 rotWithShape="1">
          <a:blip r:embed="rId3">
            <a:alphaModFix/>
          </a:blip>
          <a:srcRect l="59822" t="54331" r="9010"/>
          <a:stretch/>
        </p:blipFill>
        <p:spPr>
          <a:xfrm>
            <a:off x="311700" y="1319250"/>
            <a:ext cx="3982681" cy="324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479025" y="45688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https://indico.cern.ch/event/1386095/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Outline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Il cambiamento climatico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 gas serra nella fisica delle alte energie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Ridurre le emissioni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Il progetto CH4rLiE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Sorgenti antropogeniche di CH4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Caratterizziamo una stalla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Sviluppo del prototipo di cattura del CH4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Conclusioni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750">
                <a:latin typeface="Merriweather"/>
                <a:ea typeface="Merriweather"/>
                <a:cs typeface="Merriweather"/>
                <a:sym typeface="Merriweather"/>
              </a:rPr>
              <a:t>3 - Il progetto CH4rLiE</a:t>
            </a:r>
            <a:endParaRPr sz="375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9" name="Google Shape;249;p3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Cosa significa CH4rLiE?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5" name="Google Shape;255;p3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48228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>
                <a:latin typeface="Merriweather"/>
                <a:ea typeface="Merriweather"/>
                <a:cs typeface="Merriweather"/>
                <a:sym typeface="Merriweather"/>
              </a:rPr>
              <a:t>CH4rLiE = CH4 Livestock Emission</a:t>
            </a:r>
            <a:endParaRPr b="1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Il goal del progetto è riadattare un sistema di recupero del CF4 sviluppato originariamente per i rivelatori a gas di LHC per catturare CH4 emesso in stalla da bovini.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6" name="Google Shape;256;p3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21</a:t>
            </a:fld>
            <a:endParaRPr/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725" y="589800"/>
            <a:ext cx="3035800" cy="30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Sorgenti antropogeniche di CH4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3" name="Google Shape;263;p3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22</a:t>
            </a:fld>
            <a:endParaRPr/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16550"/>
            <a:ext cx="6355225" cy="310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Sorgenti antropogeniche di CH4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0" name="Google Shape;270;p3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23</a:t>
            </a:fld>
            <a:endParaRPr/>
          </a:p>
        </p:txBody>
      </p:sp>
      <p:pic>
        <p:nvPicPr>
          <p:cNvPr id="271" name="Google Shape;2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16550"/>
            <a:ext cx="6355225" cy="31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/>
          <p:nvPr/>
        </p:nvSpPr>
        <p:spPr>
          <a:xfrm>
            <a:off x="1938550" y="1504200"/>
            <a:ext cx="2811900" cy="2556900"/>
          </a:xfrm>
          <a:prstGeom prst="pie">
            <a:avLst>
              <a:gd name="adj1" fmla="val 15659895"/>
              <a:gd name="adj2" fmla="val 21560238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Fermentazione enterica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8" name="Google Shape;278;p3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24</a:t>
            </a:fld>
            <a:endParaRPr/>
          </a:p>
        </p:txBody>
      </p:sp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4225"/>
            <a:ext cx="6378774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581125" y="4426575"/>
            <a:ext cx="447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Merriweather"/>
                <a:ea typeface="Merriweather"/>
                <a:cs typeface="Merriweather"/>
                <a:sym typeface="Merriweather"/>
              </a:rPr>
              <a:t>https://climable.org/blog/2022/2/16/when-cows-burp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 progetto multidisciplinare</a:t>
            </a:r>
            <a:endParaRPr/>
          </a:p>
        </p:txBody>
      </p:sp>
      <p:sp>
        <p:nvSpPr>
          <p:cNvPr id="286" name="Google Shape;286;p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25</a:t>
            </a:fld>
            <a:endParaRPr/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700" y="1147582"/>
            <a:ext cx="3663125" cy="350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Gli step del progetto</a:t>
            </a:r>
            <a:endParaRPr/>
          </a:p>
        </p:txBody>
      </p:sp>
      <p:sp>
        <p:nvSpPr>
          <p:cNvPr id="293" name="Google Shape;293;p3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26</a:t>
            </a:fld>
            <a:endParaRPr/>
          </a:p>
        </p:txBody>
      </p:sp>
      <p:sp>
        <p:nvSpPr>
          <p:cNvPr id="294" name="Google Shape;294;p3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Simulazione della stalla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Individuazione dei punti con la maggior concentrazione di metano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Misure in stalla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Monitoraggio delle condizioni ambientali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Verifica delle predizioni della simulazione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Test di assorbimento del metano in laboratorio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Costruzione di un prototipo minimale per verificare la capacità di assorbimento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Valutazione dell’impatto di “inquinanti” sull’assorbimento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Costruzione del prototipo di assorbimento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>
            <a:spLocks noGrp="1"/>
          </p:cNvSpPr>
          <p:nvPr>
            <p:ph type="title"/>
          </p:nvPr>
        </p:nvSpPr>
        <p:spPr>
          <a:xfrm>
            <a:off x="323200" y="6945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1- Simulazione della stalla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0" name="Google Shape;300;p3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27</a:t>
            </a:fld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1"/>
          </p:nvPr>
        </p:nvSpPr>
        <p:spPr>
          <a:xfrm>
            <a:off x="4122675" y="45569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Tesi Magistrale F.A.Angiulli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125" y="853146"/>
            <a:ext cx="4753327" cy="357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2- Misure in stalla: due metodi</a:t>
            </a:r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28</a:t>
            </a:fld>
            <a:endParaRPr/>
          </a:p>
        </p:txBody>
      </p:sp>
      <p:pic>
        <p:nvPicPr>
          <p:cNvPr id="309" name="Google Shape;3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325" y="1554775"/>
            <a:ext cx="3892449" cy="247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0"/>
          <p:cNvSpPr txBox="1"/>
          <p:nvPr/>
        </p:nvSpPr>
        <p:spPr>
          <a:xfrm>
            <a:off x="206025" y="4315475"/>
            <a:ext cx="3378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250" b="1">
                <a:highlight>
                  <a:srgbClr val="FFFFFF"/>
                </a:highlight>
              </a:rPr>
              <a:t>Quartz-Enhanced Photoacoustic Sensor</a:t>
            </a:r>
            <a:endParaRPr sz="1600"/>
          </a:p>
        </p:txBody>
      </p:sp>
      <p:pic>
        <p:nvPicPr>
          <p:cNvPr id="311" name="Google Shape;311;p40" title="WhatsApp Image 2025-07-01 at 08.51.19 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750" y="1807252"/>
            <a:ext cx="3157776" cy="2368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0"/>
          <p:cNvSpPr txBox="1"/>
          <p:nvPr/>
        </p:nvSpPr>
        <p:spPr>
          <a:xfrm>
            <a:off x="5273800" y="13498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200" b="1">
                <a:highlight>
                  <a:srgbClr val="FFFFFF"/>
                </a:highlight>
              </a:rPr>
              <a:t>Stazioni di monitoraggio custom made</a:t>
            </a:r>
            <a:endParaRPr sz="1200"/>
          </a:p>
        </p:txBody>
      </p:sp>
      <p:pic>
        <p:nvPicPr>
          <p:cNvPr id="313" name="Google Shape;31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525" y="1807251"/>
            <a:ext cx="1722476" cy="22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>
            <a:spLocks noGrp="1"/>
          </p:cNvSpPr>
          <p:nvPr>
            <p:ph type="title"/>
          </p:nvPr>
        </p:nvSpPr>
        <p:spPr>
          <a:xfrm>
            <a:off x="311700" y="1281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2- Misure in stalla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311700" y="816638"/>
            <a:ext cx="8520600" cy="3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Feedback per le simulazioni e per lo sviluppo del prototipo di cattura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ldNum" idx="12"/>
          </p:nvPr>
        </p:nvSpPr>
        <p:spPr>
          <a:xfrm>
            <a:off x="8472181" y="456874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29</a:t>
            </a:fld>
            <a:endParaRPr/>
          </a:p>
        </p:txBody>
      </p:sp>
      <p:grpSp>
        <p:nvGrpSpPr>
          <p:cNvPr id="321" name="Google Shape;321;p41"/>
          <p:cNvGrpSpPr/>
          <p:nvPr/>
        </p:nvGrpSpPr>
        <p:grpSpPr>
          <a:xfrm>
            <a:off x="199792" y="1832405"/>
            <a:ext cx="4300523" cy="2176913"/>
            <a:chOff x="4354750" y="1332000"/>
            <a:chExt cx="4529250" cy="2162425"/>
          </a:xfrm>
        </p:grpSpPr>
        <p:pic>
          <p:nvPicPr>
            <p:cNvPr id="322" name="Google Shape;322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4750" y="1332000"/>
              <a:ext cx="4529250" cy="2021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41"/>
            <p:cNvSpPr/>
            <p:nvPr/>
          </p:nvSpPr>
          <p:spPr>
            <a:xfrm>
              <a:off x="7788975" y="3180325"/>
              <a:ext cx="1083600" cy="314100"/>
            </a:xfrm>
            <a:prstGeom prst="rect">
              <a:avLst/>
            </a:prstGeom>
            <a:solidFill>
              <a:srgbClr val="FFFFFF"/>
            </a:solidFill>
            <a:ln w="8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400" tIns="83400" rIns="83400" bIns="83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77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24" name="Google Shape;32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650" y="1393102"/>
            <a:ext cx="3665225" cy="33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1 - Il cambiamento climatico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66873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Sviluppo del prototipo di cattura del CH4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0" name="Google Shape;330;p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30</a:t>
            </a:fld>
            <a:endParaRPr/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76" y="1591850"/>
            <a:ext cx="6687351" cy="25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>
            <a:spLocks noGrp="1"/>
          </p:cNvSpPr>
          <p:nvPr>
            <p:ph type="body" idx="1"/>
          </p:nvPr>
        </p:nvSpPr>
        <p:spPr>
          <a:xfrm>
            <a:off x="4122675" y="45569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Tesi Magistrale F.A.Angiulli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33" name="Google Shape;3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350" y="218875"/>
            <a:ext cx="1824450" cy="443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Sviluppo del prototipo di cattura del CH4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9" name="Google Shape;339;p43"/>
          <p:cNvSpPr txBox="1">
            <a:spLocks noGrp="1"/>
          </p:cNvSpPr>
          <p:nvPr>
            <p:ph type="body" idx="1"/>
          </p:nvPr>
        </p:nvSpPr>
        <p:spPr>
          <a:xfrm>
            <a:off x="311700" y="10774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Il materiale adsorbitore → </a:t>
            </a:r>
            <a:r>
              <a:rPr lang="it" b="1" i="1">
                <a:latin typeface="Merriweather"/>
                <a:ea typeface="Merriweather"/>
                <a:cs typeface="Merriweather"/>
                <a:sym typeface="Merriweather"/>
              </a:rPr>
              <a:t>zeoliti</a:t>
            </a:r>
            <a:endParaRPr b="1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0" name="Google Shape;340;p4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31</a:t>
            </a:fld>
            <a:endParaRPr/>
          </a:p>
        </p:txBody>
      </p:sp>
      <p:pic>
        <p:nvPicPr>
          <p:cNvPr id="341" name="Google Shape;34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506" y="1672575"/>
            <a:ext cx="4233369" cy="312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4"/>
          <p:cNvSpPr txBox="1">
            <a:spLocks noGrp="1"/>
          </p:cNvSpPr>
          <p:nvPr>
            <p:ph type="title"/>
          </p:nvPr>
        </p:nvSpPr>
        <p:spPr>
          <a:xfrm>
            <a:off x="311700" y="1281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Una tipica presa dati</a:t>
            </a:r>
            <a:endParaRPr/>
          </a:p>
        </p:txBody>
      </p:sp>
      <p:sp>
        <p:nvSpPr>
          <p:cNvPr id="347" name="Google Shape;347;p44"/>
          <p:cNvSpPr txBox="1">
            <a:spLocks noGrp="1"/>
          </p:cNvSpPr>
          <p:nvPr>
            <p:ph type="body" idx="1"/>
          </p:nvPr>
        </p:nvSpPr>
        <p:spPr>
          <a:xfrm>
            <a:off x="528300" y="735963"/>
            <a:ext cx="86157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Il metano viene adsorbito dalle zeoliti. Man mano che la capacità di adsorbimento diminuisce, sempre più metano sarà visto in uscita dal gas cromatografo</a:t>
            </a:r>
            <a:endParaRPr/>
          </a:p>
        </p:txBody>
      </p:sp>
      <p:sp>
        <p:nvSpPr>
          <p:cNvPr id="348" name="Google Shape;348;p4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32</a:t>
            </a:fld>
            <a:endParaRPr/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125" y="2353325"/>
            <a:ext cx="4515875" cy="20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4"/>
          <p:cNvSpPr/>
          <p:nvPr/>
        </p:nvSpPr>
        <p:spPr>
          <a:xfrm>
            <a:off x="8296154" y="3417975"/>
            <a:ext cx="199500" cy="51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1" name="Google Shape;3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350" y="1730850"/>
            <a:ext cx="4273850" cy="312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4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42171" y="1919090"/>
            <a:ext cx="799925" cy="25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4"/>
          <p:cNvSpPr txBox="1"/>
          <p:nvPr/>
        </p:nvSpPr>
        <p:spPr>
          <a:xfrm rot="-4055209">
            <a:off x="505605" y="3079718"/>
            <a:ext cx="1273070" cy="27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600" tIns="71600" rIns="71600" bIns="716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18" b="1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Full adsorption</a:t>
            </a:r>
            <a:endParaRPr sz="1018" b="1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54" name="Google Shape;354;p44"/>
          <p:cNvPicPr preferRelativeResize="0"/>
          <p:nvPr/>
        </p:nvPicPr>
        <p:blipFill>
          <a:blip r:embed="rId6">
            <a:alphaModFix amt="46000"/>
          </a:blip>
          <a:stretch>
            <a:fillRect/>
          </a:stretch>
        </p:blipFill>
        <p:spPr>
          <a:xfrm>
            <a:off x="3278450" y="1919086"/>
            <a:ext cx="1139325" cy="2556000"/>
          </a:xfrm>
          <a:prstGeom prst="rect">
            <a:avLst/>
          </a:prstGeom>
          <a:noFill/>
          <a:ln w="74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5" name="Google Shape;355;p44"/>
          <p:cNvSpPr txBox="1"/>
          <p:nvPr/>
        </p:nvSpPr>
        <p:spPr>
          <a:xfrm rot="-4055209">
            <a:off x="3211567" y="3157406"/>
            <a:ext cx="1273070" cy="27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600" tIns="71600" rIns="71600" bIns="716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18" b="1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Saturation</a:t>
            </a:r>
            <a:endParaRPr sz="1018" b="1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6" name="Google Shape;356;p44"/>
          <p:cNvSpPr txBox="1"/>
          <p:nvPr/>
        </p:nvSpPr>
        <p:spPr>
          <a:xfrm>
            <a:off x="5341459" y="1966077"/>
            <a:ext cx="32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Cromatogramma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Gli step del progetto</a:t>
            </a:r>
            <a:endParaRPr/>
          </a:p>
        </p:txBody>
      </p:sp>
      <p:sp>
        <p:nvSpPr>
          <p:cNvPr id="362" name="Google Shape;362;p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33</a:t>
            </a:fld>
            <a:endParaRPr/>
          </a:p>
        </p:txBody>
      </p:sp>
      <p:sp>
        <p:nvSpPr>
          <p:cNvPr id="363" name="Google Shape;363;p4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Simulazione della stalla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Individuazione dei punti con la maggior concentrazione di metano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Misure in stalla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Monitoraggio delle condizioni ambientali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Verifica delle predizioni della simulazione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Test di adsorbimento del metano in laboratorio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Costruzione di un prototipo minimale per verificare la capacità di assorbimento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AutoNum type="alphaL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Valutazione dell’impatto di “inquinanti” sull’assorbimento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Costruzione del prototipo di assorbimento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64" name="Google Shape;3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775" y="1017800"/>
            <a:ext cx="7239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500" y="1924575"/>
            <a:ext cx="7239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5225" y="2817625"/>
            <a:ext cx="7239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5"/>
          <p:cNvPicPr preferRelativeResize="0"/>
          <p:nvPr/>
        </p:nvPicPr>
        <p:blipFill rotWithShape="1">
          <a:blip r:embed="rId4">
            <a:alphaModFix/>
          </a:blip>
          <a:srcRect b="12625"/>
          <a:stretch/>
        </p:blipFill>
        <p:spPr>
          <a:xfrm>
            <a:off x="5621548" y="3536200"/>
            <a:ext cx="806702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Conclusioni</a:t>
            </a:r>
            <a:endParaRPr/>
          </a:p>
        </p:txBody>
      </p:sp>
      <p:sp>
        <p:nvSpPr>
          <p:cNvPr id="373" name="Google Shape;373;p4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Le applicazioni di una tecnologia possono andare al di là delle nostre aspettative</a:t>
            </a:r>
            <a:endParaRPr/>
          </a:p>
        </p:txBody>
      </p:sp>
      <p:sp>
        <p:nvSpPr>
          <p:cNvPr id="374" name="Google Shape;374;p4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34</a:t>
            </a:fld>
            <a:endParaRPr/>
          </a:p>
        </p:txBody>
      </p:sp>
      <p:pic>
        <p:nvPicPr>
          <p:cNvPr id="375" name="Google Shape;3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650" y="1907275"/>
            <a:ext cx="7060226" cy="29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 txBox="1"/>
          <p:nvPr/>
        </p:nvSpPr>
        <p:spPr>
          <a:xfrm>
            <a:off x="1349863" y="4455945"/>
            <a:ext cx="6625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0A0A0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“Up is down. That's just maddeningly unhelpful. Why are these things never clear?” Cit. Jack Sparrow</a:t>
            </a:r>
            <a:endParaRPr sz="1100" b="1">
              <a:solidFill>
                <a:srgbClr val="0A0A0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gas serra</a:t>
            </a:r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75" y="1074175"/>
            <a:ext cx="5411620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6186500" y="2038450"/>
            <a:ext cx="256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 b="1" i="1">
                <a:latin typeface="Merriweather"/>
                <a:ea typeface="Merriweather"/>
                <a:cs typeface="Merriweather"/>
                <a:sym typeface="Merriweather"/>
              </a:rPr>
              <a:t>Aumento della concentrazione di CO2 in atmosfera</a:t>
            </a:r>
            <a:br>
              <a:rPr lang="it" sz="1100">
                <a:latin typeface="Merriweather"/>
                <a:ea typeface="Merriweather"/>
                <a:cs typeface="Merriweather"/>
                <a:sym typeface="Merriweather"/>
              </a:rPr>
            </a:b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gas serra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350" y="165925"/>
            <a:ext cx="4489852" cy="46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6447050" y="2079600"/>
            <a:ext cx="25620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it" sz="1100">
                <a:latin typeface="Merriweather"/>
                <a:ea typeface="Merriweather"/>
                <a:cs typeface="Merriweather"/>
                <a:sym typeface="Merriweather"/>
              </a:rPr>
            </a:b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gas serra</a:t>
            </a: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6186450" y="2079600"/>
            <a:ext cx="2562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latin typeface="Merriweather"/>
                <a:ea typeface="Merriweather"/>
                <a:cs typeface="Merriweather"/>
                <a:sym typeface="Merriweather"/>
              </a:rPr>
              <a:t>Non solo la CO2, anche la concentrazione di altri gas serra è aumentata</a:t>
            </a:r>
            <a:br>
              <a:rPr lang="it" sz="1100">
                <a:latin typeface="Merriweather"/>
                <a:ea typeface="Merriweather"/>
                <a:cs typeface="Merriweather"/>
                <a:sym typeface="Merriweather"/>
              </a:rPr>
            </a:b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25" y="1017800"/>
            <a:ext cx="5411620" cy="38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600"/>
              <a:buFont typeface="Arial"/>
              <a:buNone/>
            </a:pPr>
            <a:r>
              <a:rPr lang="it" sz="2500">
                <a:latin typeface="Merriweather"/>
                <a:ea typeface="Merriweather"/>
                <a:cs typeface="Merriweather"/>
                <a:sym typeface="Merriweather"/>
              </a:rPr>
              <a:t>Quali sono gli effetti osservati del cambiamento climatico?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429475" y="4452450"/>
            <a:ext cx="1233000" cy="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it" sz="1000">
                <a:latin typeface="Merriweather"/>
                <a:ea typeface="Merriweather"/>
                <a:cs typeface="Merriweather"/>
                <a:sym typeface="Merriweather"/>
              </a:rPr>
              <a:t>(Berkeley Earth)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75" y="1197537"/>
            <a:ext cx="5831543" cy="3210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6447050" y="2079600"/>
            <a:ext cx="25620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 b="1" i="1">
                <a:latin typeface="Merriweather"/>
                <a:ea typeface="Merriweather"/>
                <a:cs typeface="Merriweather"/>
                <a:sym typeface="Merriweather"/>
              </a:rPr>
              <a:t>Aumento della temperatura globale 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latin typeface="Merriweather"/>
                <a:ea typeface="Merriweather"/>
                <a:cs typeface="Merriweather"/>
                <a:sym typeface="Merriweather"/>
              </a:rPr>
              <a:t>→ +1,1 °C rispetto all’epoca preindustriale</a:t>
            </a:r>
            <a:br>
              <a:rPr lang="it" sz="1100">
                <a:latin typeface="Merriweather"/>
                <a:ea typeface="Merriweather"/>
                <a:cs typeface="Merriweather"/>
                <a:sym typeface="Merriweather"/>
              </a:rPr>
            </a:b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586350" y="1741352"/>
            <a:ext cx="8222100" cy="14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2 - I gas serra in High Energy Physics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Rivelatori a gas ad LHC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479025" y="4568875"/>
            <a:ext cx="2025900" cy="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https://indico.cern.ch/event/1386095/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1" name="Google Shape;151;p2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l="51797" t="14614" b="7193"/>
          <a:stretch/>
        </p:blipFill>
        <p:spPr>
          <a:xfrm>
            <a:off x="4903275" y="562400"/>
            <a:ext cx="3741324" cy="318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479025" y="1279975"/>
            <a:ext cx="3557400" cy="3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Rivelatori a gas sono usati in tutti gli esperimenti di LHC e in molte facilities non-LHC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Sono utilizzati in: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rivelatori di muoni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tracciatori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sistemi di identificazione delle particelle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Sono adatti per: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triggering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tracciamento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</a:pPr>
            <a:r>
              <a:rPr lang="it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identificazione delle particelle</a:t>
            </a: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Office PowerPoint</Application>
  <PresentationFormat>On-screen Show (16:9)</PresentationFormat>
  <Paragraphs>152</Paragraphs>
  <Slides>34</Slides>
  <Notes>34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Roboto</vt:lpstr>
      <vt:lpstr>Merriweather</vt:lpstr>
      <vt:lpstr>Arial</vt:lpstr>
      <vt:lpstr>Merriweather Light</vt:lpstr>
      <vt:lpstr>Geometric</vt:lpstr>
      <vt:lpstr>Dalle particelle alle stalle</vt:lpstr>
      <vt:lpstr>Outline</vt:lpstr>
      <vt:lpstr>1 - Il cambiamento climatico</vt:lpstr>
      <vt:lpstr>I gas serra</vt:lpstr>
      <vt:lpstr>I gas serra</vt:lpstr>
      <vt:lpstr>I gas serra</vt:lpstr>
      <vt:lpstr>Quali sono gli effetti osservati del cambiamento climatico?</vt:lpstr>
      <vt:lpstr>2 - I gas serra in High Energy Physics</vt:lpstr>
      <vt:lpstr>Rivelatori a gas ad LHC</vt:lpstr>
      <vt:lpstr>Pillole di rivelatori a gas</vt:lpstr>
      <vt:lpstr>Miscele di gas</vt:lpstr>
      <vt:lpstr>Miscele di gas</vt:lpstr>
      <vt:lpstr>Il caso di un rivelatore per il futuro</vt:lpstr>
      <vt:lpstr>Global Warming Potential (GWP)</vt:lpstr>
      <vt:lpstr>Gas Fluorinati</vt:lpstr>
      <vt:lpstr>GreenHouse Gases (GHG) al CERN </vt:lpstr>
      <vt:lpstr>Strategie per ridurre i GHG</vt:lpstr>
      <vt:lpstr>Ricerca di miscele alternative</vt:lpstr>
      <vt:lpstr>Sistema di recupero del CF4 @CMS</vt:lpstr>
      <vt:lpstr>3 - Il progetto CH4rLiE</vt:lpstr>
      <vt:lpstr>Cosa significa CH4rLiE?</vt:lpstr>
      <vt:lpstr>Sorgenti antropogeniche di CH4</vt:lpstr>
      <vt:lpstr>Sorgenti antropogeniche di CH4</vt:lpstr>
      <vt:lpstr>Fermentazione enterica</vt:lpstr>
      <vt:lpstr>Un progetto multidisciplinare</vt:lpstr>
      <vt:lpstr>Gli step del progetto</vt:lpstr>
      <vt:lpstr>1- Simulazione della stalla</vt:lpstr>
      <vt:lpstr>2- Misure in stalla: due metodi</vt:lpstr>
      <vt:lpstr>2- Misure in stalla </vt:lpstr>
      <vt:lpstr>Sviluppo del prototipo di cattura del CH4</vt:lpstr>
      <vt:lpstr>Sviluppo del prototipo di cattura del CH4</vt:lpstr>
      <vt:lpstr>Una tipica presa dati</vt:lpstr>
      <vt:lpstr>Gli step del progetto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Matteo Brunoldi</cp:lastModifiedBy>
  <cp:revision>1</cp:revision>
  <dcterms:modified xsi:type="dcterms:W3CDTF">2025-12-09T20:54:58Z</dcterms:modified>
</cp:coreProperties>
</file>