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0" r:id="rId4"/>
    <p:sldId id="261" r:id="rId5"/>
    <p:sldId id="354" r:id="rId6"/>
    <p:sldId id="355" r:id="rId7"/>
    <p:sldId id="289" r:id="rId8"/>
    <p:sldId id="389" r:id="rId9"/>
    <p:sldId id="425" r:id="rId10"/>
    <p:sldId id="391" r:id="rId11"/>
    <p:sldId id="419" r:id="rId12"/>
    <p:sldId id="393" r:id="rId13"/>
    <p:sldId id="435" r:id="rId14"/>
    <p:sldId id="436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51" r:id="rId26"/>
    <p:sldId id="448" r:id="rId27"/>
    <p:sldId id="396" r:id="rId28"/>
    <p:sldId id="397" r:id="rId29"/>
    <p:sldId id="398" r:id="rId30"/>
    <p:sldId id="400" r:id="rId31"/>
    <p:sldId id="402" r:id="rId32"/>
    <p:sldId id="401" r:id="rId33"/>
    <p:sldId id="433" r:id="rId34"/>
    <p:sldId id="403" r:id="rId35"/>
    <p:sldId id="420" r:id="rId36"/>
    <p:sldId id="421" r:id="rId37"/>
    <p:sldId id="422" r:id="rId38"/>
    <p:sldId id="423" r:id="rId39"/>
    <p:sldId id="424" r:id="rId40"/>
    <p:sldId id="409" r:id="rId41"/>
    <p:sldId id="410" r:id="rId42"/>
    <p:sldId id="411" r:id="rId43"/>
    <p:sldId id="412" r:id="rId44"/>
    <p:sldId id="413" r:id="rId45"/>
    <p:sldId id="426" r:id="rId46"/>
    <p:sldId id="427" r:id="rId47"/>
    <p:sldId id="428" r:id="rId48"/>
    <p:sldId id="429" r:id="rId49"/>
    <p:sldId id="430" r:id="rId50"/>
    <p:sldId id="417" r:id="rId51"/>
    <p:sldId id="418" r:id="rId52"/>
  </p:sldIdLst>
  <p:sldSz cx="12192000" cy="6858000"/>
  <p:notesSz cx="45720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 userDrawn="1">
          <p15:clr>
            <a:srgbClr val="A4A3A4"/>
          </p15:clr>
        </p15:guide>
        <p15:guide id="2" pos="14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1A7"/>
    <a:srgbClr val="F7C5D1"/>
    <a:srgbClr val="FFFFFF"/>
    <a:srgbClr val="9CBEBD"/>
    <a:srgbClr val="333333"/>
    <a:srgbClr val="00ADAD"/>
    <a:srgbClr val="BBE0E3"/>
    <a:srgbClr val="4D4D4D"/>
    <a:srgbClr val="080808"/>
    <a:srgbClr val="2E2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3883" autoAdjust="0"/>
  </p:normalViewPr>
  <p:slideViewPr>
    <p:cSldViewPr snapToGrid="0">
      <p:cViewPr varScale="1">
        <p:scale>
          <a:sx n="104" d="100"/>
          <a:sy n="104" d="100"/>
        </p:scale>
        <p:origin x="72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305"/>
        <p:guide pos="14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81200" cy="367030"/>
          </a:xfrm>
          <a:prstGeom prst="rect">
            <a:avLst/>
          </a:prstGeom>
        </p:spPr>
        <p:txBody>
          <a:bodyPr vert="horz" lIns="67900" tIns="33950" rIns="67900" bIns="33950" rtlCol="0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2589742" y="0"/>
            <a:ext cx="1981200" cy="367030"/>
          </a:xfrm>
          <a:prstGeom prst="rect">
            <a:avLst/>
          </a:prstGeom>
        </p:spPr>
        <p:txBody>
          <a:bodyPr vert="horz" lIns="67900" tIns="33950" rIns="67900" bIns="33950" rtlCol="0"/>
          <a:lstStyle>
            <a:lvl1pPr algn="r">
              <a:defRPr sz="900"/>
            </a:lvl1pPr>
          </a:lstStyle>
          <a:p>
            <a:fld id="{302CEFDC-1498-412B-BBC3-8F8E04C2766C}" type="datetimeFigureOut">
              <a:rPr lang="it-IT" smtClean="0"/>
              <a:t>07/05/2026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914400"/>
            <a:ext cx="4391025" cy="2470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7900" tIns="33950" rIns="67900" bIns="3395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457201" y="3520441"/>
            <a:ext cx="3657599" cy="2880360"/>
          </a:xfrm>
          <a:prstGeom prst="rect">
            <a:avLst/>
          </a:prstGeom>
        </p:spPr>
        <p:txBody>
          <a:bodyPr vert="horz" lIns="67900" tIns="33950" rIns="67900" bIns="3395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948173"/>
            <a:ext cx="1981200" cy="367030"/>
          </a:xfrm>
          <a:prstGeom prst="rect">
            <a:avLst/>
          </a:prstGeom>
        </p:spPr>
        <p:txBody>
          <a:bodyPr vert="horz" lIns="67900" tIns="33950" rIns="67900" bIns="33950" rtlCol="0" anchor="b"/>
          <a:lstStyle>
            <a:lvl1pPr algn="l"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2589742" y="6948173"/>
            <a:ext cx="1981200" cy="367030"/>
          </a:xfrm>
          <a:prstGeom prst="rect">
            <a:avLst/>
          </a:prstGeom>
        </p:spPr>
        <p:txBody>
          <a:bodyPr vert="horz" lIns="67900" tIns="33950" rIns="67900" bIns="33950" rtlCol="0" anchor="b"/>
          <a:lstStyle>
            <a:lvl1pPr algn="r">
              <a:defRPr sz="900"/>
            </a:lvl1pPr>
          </a:lstStyle>
          <a:p>
            <a:fld id="{1A67CC9C-A0F7-4754-9962-52A98A37C5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66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7CC9C-A0F7-4754-9962-52A98A37C50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96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7CC9C-A0F7-4754-9962-52A98A37C50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49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7CC9C-A0F7-4754-9962-52A98A37C50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5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in particolare ha lavorato molto sull'innovazione della didattica laboratoriale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801B5-039F-4BB6-B436-EF61AFC12DF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08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807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4786432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-191193" y="6108192"/>
            <a:ext cx="12593782" cy="88281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piè di pagina 1"/>
          <p:cNvSpPr txBox="1">
            <a:spLocks/>
          </p:cNvSpPr>
          <p:nvPr userDrawn="1"/>
        </p:nvSpPr>
        <p:spPr>
          <a:xfrm>
            <a:off x="1024128" y="6327965"/>
            <a:ext cx="11167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>
                <a:solidFill>
                  <a:schemeClr val="tx1"/>
                </a:solidFill>
              </a:rPr>
              <a:t>LM Scienze Fisiche, Curriculum di Didattica e Storia della Fisica – Dip. Fisica, Università di Pavia – 09/04/ 2019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-191193" y="6108192"/>
            <a:ext cx="12593782" cy="88281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Segnaposto piè di pagina 1"/>
          <p:cNvSpPr txBox="1">
            <a:spLocks/>
          </p:cNvSpPr>
          <p:nvPr userDrawn="1"/>
        </p:nvSpPr>
        <p:spPr>
          <a:xfrm>
            <a:off x="1024128" y="6327965"/>
            <a:ext cx="11167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rgbClr val="333333"/>
                </a:solidFill>
              </a:rPr>
              <a:t>LM Scienze Fisiche, Curriculum di Didattica e Storia della Fisica, comunicazione scientifica  –  </a:t>
            </a:r>
            <a:r>
              <a:rPr lang="it-IT" sz="1400" dirty="0" err="1">
                <a:solidFill>
                  <a:srgbClr val="333333"/>
                </a:solidFill>
              </a:rPr>
              <a:t>DipARTIMENTO</a:t>
            </a:r>
            <a:r>
              <a:rPr lang="it-IT" sz="1400" baseline="0" dirty="0">
                <a:solidFill>
                  <a:srgbClr val="333333"/>
                </a:solidFill>
              </a:rPr>
              <a:t> DI </a:t>
            </a:r>
            <a:r>
              <a:rPr lang="it-IT" sz="1400" dirty="0">
                <a:solidFill>
                  <a:srgbClr val="333333"/>
                </a:solidFill>
              </a:rPr>
              <a:t>Fisica «Alessandro Volta», Università di Pavia –  8/05/2026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318" y="263940"/>
            <a:ext cx="9720072" cy="1499616"/>
          </a:xfrm>
        </p:spPr>
        <p:txBody>
          <a:bodyPr>
            <a:normAutofit/>
          </a:bodyPr>
          <a:lstStyle>
            <a:lvl1pPr>
              <a:defRPr sz="4400">
                <a:solidFill>
                  <a:srgbClr val="333333"/>
                </a:solidFill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-191193" y="6108192"/>
            <a:ext cx="12593782" cy="88281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piè di pagina 1"/>
          <p:cNvSpPr txBox="1">
            <a:spLocks/>
          </p:cNvSpPr>
          <p:nvPr userDrawn="1"/>
        </p:nvSpPr>
        <p:spPr>
          <a:xfrm>
            <a:off x="1024128" y="6327965"/>
            <a:ext cx="11167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rgbClr val="333333"/>
                </a:solidFill>
              </a:rPr>
              <a:t>LM Scienze Fisiche, Curriculum di Didattica e Storia della Fisica, comunicazione scientifica  –  </a:t>
            </a:r>
            <a:r>
              <a:rPr lang="it-IT" sz="1400" dirty="0" err="1">
                <a:solidFill>
                  <a:srgbClr val="333333"/>
                </a:solidFill>
              </a:rPr>
              <a:t>DipARTIMENTO</a:t>
            </a:r>
            <a:r>
              <a:rPr lang="it-IT" sz="1400" baseline="0" dirty="0">
                <a:solidFill>
                  <a:srgbClr val="333333"/>
                </a:solidFill>
              </a:rPr>
              <a:t> DI </a:t>
            </a:r>
            <a:r>
              <a:rPr lang="it-IT" sz="1400" dirty="0">
                <a:solidFill>
                  <a:srgbClr val="333333"/>
                </a:solidFill>
              </a:rPr>
              <a:t>Fisica «Alessandro Volta», Università di Pavia –  8/5/2026</a:t>
            </a:r>
          </a:p>
          <a:p>
            <a:pPr algn="l"/>
            <a:endParaRPr lang="it-IT" sz="14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-191193" y="6108192"/>
            <a:ext cx="12593782" cy="88281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piè di pagina 1"/>
          <p:cNvSpPr txBox="1">
            <a:spLocks/>
          </p:cNvSpPr>
          <p:nvPr userDrawn="1"/>
        </p:nvSpPr>
        <p:spPr>
          <a:xfrm>
            <a:off x="1024128" y="6327965"/>
            <a:ext cx="11167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rgbClr val="333333"/>
                </a:solidFill>
              </a:rPr>
              <a:t>LM Scienze Fisiche, Curriculum di Didattica e Storia della Fisica, comunicazione scientifica  –  </a:t>
            </a:r>
            <a:r>
              <a:rPr lang="it-IT" sz="1400" dirty="0" err="1">
                <a:solidFill>
                  <a:srgbClr val="333333"/>
                </a:solidFill>
              </a:rPr>
              <a:t>DipARTIMENTO</a:t>
            </a:r>
            <a:r>
              <a:rPr lang="it-IT" sz="1400" baseline="0" dirty="0">
                <a:solidFill>
                  <a:srgbClr val="333333"/>
                </a:solidFill>
              </a:rPr>
              <a:t> DI </a:t>
            </a:r>
            <a:r>
              <a:rPr lang="it-IT" sz="1400" dirty="0">
                <a:solidFill>
                  <a:srgbClr val="333333"/>
                </a:solidFill>
              </a:rPr>
              <a:t>Fisica «Alessandro Volta», Università di Pavia –  8/5/2026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-191193" y="6108192"/>
            <a:ext cx="12593782" cy="882812"/>
          </a:xfrm>
          <a:prstGeom prst="rect">
            <a:avLst/>
          </a:prstGeom>
          <a:solidFill>
            <a:srgbClr val="9C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1"/>
          <p:cNvSpPr txBox="1">
            <a:spLocks/>
          </p:cNvSpPr>
          <p:nvPr userDrawn="1"/>
        </p:nvSpPr>
        <p:spPr>
          <a:xfrm>
            <a:off x="1024128" y="6327965"/>
            <a:ext cx="11167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rgbClr val="333333"/>
                </a:solidFill>
              </a:rPr>
              <a:t>LM Scienze Fisiche, Curriculum di Didattica e Storia della Fisica, comunicazione scientifica  –  </a:t>
            </a:r>
            <a:r>
              <a:rPr lang="it-IT" sz="1400" dirty="0" err="1">
                <a:solidFill>
                  <a:srgbClr val="333333"/>
                </a:solidFill>
              </a:rPr>
              <a:t>DipARTIMENTO</a:t>
            </a:r>
            <a:r>
              <a:rPr lang="it-IT" sz="1400" baseline="0" dirty="0">
                <a:solidFill>
                  <a:srgbClr val="333333"/>
                </a:solidFill>
              </a:rPr>
              <a:t> DI </a:t>
            </a:r>
            <a:r>
              <a:rPr lang="it-IT" sz="1400" dirty="0">
                <a:solidFill>
                  <a:srgbClr val="333333"/>
                </a:solidFill>
              </a:rPr>
              <a:t>Fisica «Alessandro Volta», Università di Pavia –  8/5/2026</a:t>
            </a:r>
          </a:p>
          <a:p>
            <a:pPr algn="l"/>
            <a:endParaRPr lang="it-IT" sz="14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ortale.unipv.it/it/didattica/formazione-insegnanti/normativa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ortale.unipv.it/it/didattica/formazione-insegnanti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ortale.unipv.it/it/didattica/formazione-insegnanti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e.unipv.it/it/didattica/formazione-insegnanti/percorsi-di-formazione-iniziale-abilitante-60-36-30-cfu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ortale.unipv.it/it/node/980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rtale.unipv.it/it/node/986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ortale.unipv.it/it/node/987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ancoangeli.it/Libro/Da-Carlo-Cattaneo-a-Francesco-Brioschi?Id=2917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if.it/riviste/sif/gdf/econtents/2022/063/s01/article/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if.it/riviste/sif/gdf/econtents/2018/059/01/article/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emf"/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1" Type="http://schemas.openxmlformats.org/officeDocument/2006/relationships/image" Target="../media/image39.png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emf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zefisiche.cdl.unipv.it/it/informazioni-pratiche/guida-dello-studente/guida-dello-studente-laurea-scienze-fisiche-20242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ienzefisiche.cdl.unipv.it/sites/cdl02/files/2025-05/250528.Regolamento_LM_Scienze_Fisiche_2025-26_per_DR.pdf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e.unipv.it/it/didattica/formazione-insegnant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e.unipv.it/it/didattica/formazione-insegnanti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199" y="4346689"/>
            <a:ext cx="9409471" cy="1834552"/>
          </a:xfrm>
        </p:spPr>
        <p:txBody>
          <a:bodyPr>
            <a:normAutofit fontScale="90000"/>
          </a:bodyPr>
          <a:lstStyle/>
          <a:p>
            <a:pPr algn="l"/>
            <a:r>
              <a:rPr lang="it-IT" sz="5300" dirty="0">
                <a:solidFill>
                  <a:srgbClr val="333333"/>
                </a:solidFill>
              </a:rPr>
              <a:t>Curriculum di</a:t>
            </a:r>
            <a:br>
              <a:rPr lang="it-IT" sz="5300" dirty="0">
                <a:solidFill>
                  <a:srgbClr val="333333"/>
                </a:solidFill>
              </a:rPr>
            </a:br>
            <a:r>
              <a:rPr lang="it-IT" sz="5300" dirty="0">
                <a:solidFill>
                  <a:srgbClr val="333333"/>
                </a:solidFill>
              </a:rPr>
              <a:t>Didattica e Storia della Fisica, comunicazione scientifica</a:t>
            </a:r>
            <a:br>
              <a:rPr lang="it-IT" dirty="0">
                <a:solidFill>
                  <a:srgbClr val="333333"/>
                </a:solidFill>
              </a:rPr>
            </a:br>
            <a:br>
              <a:rPr lang="it-IT" sz="1600" dirty="0">
                <a:solidFill>
                  <a:srgbClr val="333333"/>
                </a:solidFill>
              </a:rPr>
            </a:br>
            <a:r>
              <a:rPr lang="it-IT" sz="3100" dirty="0">
                <a:solidFill>
                  <a:srgbClr val="333333"/>
                </a:solidFill>
              </a:rPr>
              <a:t>Gruppo di ricerca in Didattica, Storia, fondamenti  della Fisica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10600" y="4502949"/>
            <a:ext cx="3200400" cy="1463040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333333"/>
                </a:solidFill>
                <a:latin typeface="+mj-lt"/>
              </a:rPr>
              <a:t>Giornata di Orientamento</a:t>
            </a:r>
          </a:p>
          <a:p>
            <a:r>
              <a:rPr lang="it-IT" sz="2400" dirty="0">
                <a:solidFill>
                  <a:srgbClr val="333333"/>
                </a:solidFill>
                <a:latin typeface="+mj-lt"/>
              </a:rPr>
              <a:t>Pavia, 7 maggio 2026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7200" y="1440872"/>
            <a:ext cx="11413375" cy="183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7000" b="1" spc="-300" dirty="0">
                <a:solidFill>
                  <a:schemeClr val="bg1"/>
                </a:solidFill>
              </a:rPr>
              <a:t>Laurea Magistrale in Scienze Fisiche</a:t>
            </a:r>
          </a:p>
        </p:txBody>
      </p:sp>
    </p:spTree>
    <p:extLst>
      <p:ext uri="{BB962C8B-B14F-4D97-AF65-F5344CB8AC3E}">
        <p14:creationId xmlns:p14="http://schemas.microsoft.com/office/powerpoint/2010/main" val="232319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  <a:t>LE RICERCHE IN STORIA DELLA FISICA:</a:t>
            </a:r>
            <a:b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</a:br>
            <a: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  <a:t>ALCUNE LINEE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02208" y="2123772"/>
            <a:ext cx="9720071" cy="40233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Storia dell’Università di Pavia.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Fisica del Settecento 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(non solo Volta, collegamenti con il contesto internazionale).</a:t>
            </a:r>
          </a:p>
          <a:p>
            <a:pPr lvl="1"/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Fisica dell’Ottocento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(Unità d’Italia e costruzione della nuova fisica nazionale nel contesto internazionale; La Fisica nel contesto epistemologico e in relazione alle altre scienze, Fisica ed elettrofisiologia).</a:t>
            </a:r>
          </a:p>
          <a:p>
            <a:pPr lvl="1"/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Storia degli strumenti scientifici e delle unità di misura</a:t>
            </a:r>
            <a:r>
              <a:rPr lang="it-IT" altLang="it-IT" sz="2000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(Bilancia di torsione di Coulomb; Elettrometri ed elettrometria; Galvanometri; Strumenti fisici in fisiologia ed elettrofisiologia).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Ricostruzione di esperimenti storici 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(la bilancia di torsione di Coulomb, la velocità della luce, gli esperimenti di Foucault con specchi rotanti, la competizione tra il modello corpuscolare e il modello ondulatorio, …).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Da Volta al fotovoltaico</a:t>
            </a:r>
            <a:r>
              <a:rPr lang="it-IT" altLang="it-IT" sz="2000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(la complessa storia dei fenomeni di contatto tra materiali eterogenei, dalla pila di Volta al fotovoltaico, LED).</a:t>
            </a:r>
          </a:p>
          <a:p>
            <a:pPr lvl="1"/>
            <a:r>
              <a:rPr lang="it-IT" altLang="it-IT" sz="2000" b="1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Storia del moto Browniano</a:t>
            </a:r>
            <a:r>
              <a:rPr lang="it-IT" altLang="it-IT" sz="2000" dirty="0">
                <a:solidFill>
                  <a:srgbClr val="EF91A7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(Giovanni Cantoni e l’inizio dell’interpretazione cinetico-meccanica del moto browniano; Einstein 1905, Fenomeni di fluttuazione, Passaggio dal mondo classico al mondo quantistico).</a:t>
            </a:r>
          </a:p>
        </p:txBody>
      </p:sp>
    </p:spTree>
    <p:extLst>
      <p:ext uri="{BB962C8B-B14F-4D97-AF65-F5344CB8AC3E}">
        <p14:creationId xmlns:p14="http://schemas.microsoft.com/office/powerpoint/2010/main" val="351661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6350" y="737575"/>
            <a:ext cx="777240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RICERCA IN didattica DELLA FISICA:</a:t>
            </a:r>
            <a:b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</a:b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alcune linee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95130" y="1997747"/>
            <a:ext cx="10874432" cy="31873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Ricerca di base sul processo di apprendimento della fisica (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difficoltà degli studenti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modelli di cambiamento concettuale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), sperimentazione di approcci educativi innovativi, indagini e studi quantitativi su diverse tematiche (es.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buone pratiche nell’insegnamento della fisica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).</a:t>
            </a: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Didattica della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fisica e delle tecnologie quantistiche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utilizzando diverse ricostruzioni didattiche (cammini di Feynman, approccio a due stati) e approcci didattici innovativi (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game-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based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learning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– gioco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Qtris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).</a:t>
            </a: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Didattica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dei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fenomeni stocastici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: modelli giocattolo per l'equilibrio termico, il decadimento radioattivo, la fluorescenza….</a:t>
            </a: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Progettazione di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esperimenti a basso costo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anche con l'utilizzo di smartphone (</a:t>
            </a:r>
            <a:r>
              <a:rPr kumimoji="0" lang="it-IT" alt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bring-your</a:t>
            </a:r>
            <a:r>
              <a:rPr kumimoji="0" lang="it-IT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own</a:t>
            </a:r>
            <a:r>
              <a:rPr kumimoji="0" lang="it-IT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device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)</a:t>
            </a: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Progetti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nazionali (PLS – Piano Lauree Scientifiche; NQSTI – National quantum science and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technology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institute) e internazionali (Quantum Technology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Education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-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QTEdu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- Horizon 2020)</a:t>
            </a:r>
          </a:p>
          <a:p>
            <a:pPr marL="1296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6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  <a:t>Ricerca in FONDAMENTI DELLA FISICA:</a:t>
            </a:r>
            <a:b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</a:br>
            <a: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  <a:t>ALCUNE LINEE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67592" y="2337759"/>
            <a:ext cx="9720071" cy="333842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altLang="it-IT" sz="2600" dirty="0">
                <a:solidFill>
                  <a:srgbClr val="EF91A7"/>
                </a:solidFill>
                <a:latin typeface="+mj-lt"/>
                <a:cs typeface="Arial" charset="0"/>
              </a:rPr>
              <a:t> Relazioni d'indeterminazione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altLang="it-IT" sz="2600" dirty="0">
                <a:solidFill>
                  <a:srgbClr val="EF91A7"/>
                </a:solidFill>
                <a:latin typeface="+mj-lt"/>
                <a:cs typeface="Arial" charset="0"/>
              </a:rPr>
              <a:t> Interpretazioni della meccanica quantistica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altLang="it-IT" sz="2600" dirty="0">
                <a:solidFill>
                  <a:srgbClr val="EF91A7"/>
                </a:solidFill>
                <a:latin typeface="+mj-lt"/>
                <a:cs typeface="Arial" charset="0"/>
              </a:rPr>
              <a:t>“Metafisica sperimentale”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altLang="it-IT" sz="2600" dirty="0">
                <a:solidFill>
                  <a:srgbClr val="EF91A7"/>
                </a:solidFill>
                <a:latin typeface="+mj-lt"/>
                <a:cs typeface="Arial" charset="0"/>
              </a:rPr>
              <a:t> Dualismo onda/particella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altLang="it-IT" sz="2600" dirty="0">
                <a:solidFill>
                  <a:srgbClr val="EF91A7"/>
                </a:solidFill>
                <a:latin typeface="+mj-lt"/>
                <a:cs typeface="Arial" charset="0"/>
              </a:rPr>
              <a:t> Ontologia quantistica</a:t>
            </a:r>
          </a:p>
        </p:txBody>
      </p:sp>
    </p:spTree>
    <p:extLst>
      <p:ext uri="{BB962C8B-B14F-4D97-AF65-F5344CB8AC3E}">
        <p14:creationId xmlns:p14="http://schemas.microsoft.com/office/powerpoint/2010/main" val="108013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37403" cy="1499616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EF91A7"/>
                </a:solidFill>
              </a:rPr>
              <a:t>Approfondimento A</a:t>
            </a:r>
            <a:r>
              <a:rPr lang="it-IT" sz="4400" dirty="0">
                <a:solidFill>
                  <a:schemeClr val="tx1"/>
                </a:solidFill>
              </a:rPr>
              <a:t>: </a:t>
            </a:r>
            <a:r>
              <a:rPr lang="it-IT" sz="4400" dirty="0">
                <a:solidFill>
                  <a:srgbClr val="333333"/>
                </a:solidFill>
              </a:rPr>
              <a:t>formazione insegnanti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10353"/>
            <a:ext cx="10937404" cy="402336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95724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318" y="263940"/>
            <a:ext cx="10344722" cy="1499616"/>
          </a:xfrm>
        </p:spPr>
        <p:txBody>
          <a:bodyPr/>
          <a:lstStyle/>
          <a:p>
            <a:r>
              <a:rPr lang="it-IT" dirty="0"/>
              <a:t>Formazione insegnanti: la normativa (complessa)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https://portale.unipv.it/it/didattica/formazione-insegnanti/normativa</a:t>
            </a:r>
            <a:r>
              <a:rPr lang="it-IT" sz="1800" dirty="0">
                <a:latin typeface="+mj-lt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7" y="1510160"/>
            <a:ext cx="8266523" cy="407896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302535" y="4754904"/>
            <a:ext cx="1050151" cy="10136"/>
          </a:xfrm>
          <a:prstGeom prst="straightConnector1">
            <a:avLst/>
          </a:prstGeom>
          <a:ln w="38100">
            <a:solidFill>
              <a:srgbClr val="EF91A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302535" y="5120664"/>
            <a:ext cx="1050151" cy="10136"/>
          </a:xfrm>
          <a:prstGeom prst="straightConnector1">
            <a:avLst/>
          </a:prstGeom>
          <a:ln w="38100">
            <a:solidFill>
              <a:srgbClr val="EF91A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52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6350" y="615655"/>
            <a:ext cx="1110421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it-IT" sz="4400" dirty="0">
                <a:solidFill>
                  <a:srgbClr val="333333"/>
                </a:solidFill>
              </a:rPr>
              <a:t>Come si diventa insegnanti nella scuola secondaria</a:t>
            </a:r>
            <a:endParaRPr kumimoji="0" lang="it-IT" altLang="it-IT" sz="4400" b="0" i="0" u="none" strike="noStrike" kern="1200" cap="all" spc="10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89815" y="1733587"/>
            <a:ext cx="10879747" cy="31873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600" lvl="0" indent="0" algn="just">
              <a:spcAft>
                <a:spcPts val="1200"/>
              </a:spcAft>
              <a:buClr>
                <a:srgbClr val="9CBEBD"/>
              </a:buClr>
              <a:buNone/>
              <a:defRPr/>
            </a:pPr>
            <a:r>
              <a:rPr lang="it-IT" altLang="it-IT" sz="3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 Classi di insegnamento a scuola da tenere in vista con LM in Scienze fisiche:</a:t>
            </a: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A020 (Fisica), 10 posti di abilitazione a Pavia (quest’anno non attivato per mancanza di iscritti),</a:t>
            </a: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A027 (Matematica e Fisica), 20 posti di abilitazione a Pavia,</a:t>
            </a:r>
          </a:p>
          <a:p>
            <a:pPr marL="303336" lvl="1" indent="0" algn="just">
              <a:buClr>
                <a:srgbClr val="9CBEBD"/>
              </a:buClr>
              <a:buNone/>
              <a:defRPr/>
            </a:pPr>
            <a:endParaRPr lang="it-IT" altLang="it-IT" sz="30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A026 (Matematica), 10 posti di abilitazione a Pavia,</a:t>
            </a: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0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A028 (Matematica e Scienze), 50 posti di abilitazione a Pavia.</a:t>
            </a:r>
          </a:p>
          <a:p>
            <a:pPr marL="303336" lvl="1" indent="0" algn="just">
              <a:buClr>
                <a:srgbClr val="9CBEBD"/>
              </a:buClr>
              <a:buNone/>
              <a:defRPr/>
            </a:pPr>
            <a:r>
              <a:rPr lang="it-IT" altLang="it-IT" sz="3000" dirty="0">
                <a:solidFill>
                  <a:srgbClr val="FF0000"/>
                </a:solidFill>
                <a:latin typeface="Tw Cen MT Condensed" panose="020B0606020104020203"/>
                <a:cs typeface="Arial" panose="020B0604020202020204" pitchFamily="34" charset="0"/>
              </a:rPr>
              <a:t>  (queste due con requisiti particolari sui CFU Matematica e Scienze nel percorso di laurea)</a:t>
            </a:r>
          </a:p>
          <a:p>
            <a:pPr marL="303336" lvl="1" indent="0" algn="just">
              <a:buClr>
                <a:srgbClr val="9CBEBD"/>
              </a:buClr>
              <a:buNone/>
              <a:defRPr/>
            </a:pPr>
            <a:r>
              <a:rPr lang="it-IT" altLang="it-IT" sz="30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  </a:t>
            </a: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0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0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0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440136" lvl="1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0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129600" lvl="0" indent="0" algn="just">
              <a:buClr>
                <a:srgbClr val="9CBEBD"/>
              </a:buClr>
              <a:buNone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3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3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6350" y="615655"/>
            <a:ext cx="1110421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it-IT" sz="4400" dirty="0">
                <a:solidFill>
                  <a:srgbClr val="333333"/>
                </a:solidFill>
              </a:rPr>
              <a:t>I CFU abilitanti extra LM</a:t>
            </a:r>
            <a:endParaRPr kumimoji="0" lang="it-IT" altLang="it-IT" sz="4400" b="0" i="0" u="none" strike="noStrike" kern="1200" cap="all" spc="10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89815" y="1733587"/>
            <a:ext cx="10879747" cy="31873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30 CFU: per (principalmente) vincitori di concorso che non hanno l’abilitazione o docenti già abilitati su altra classe di concorso o su altro grado.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36 CFU: per (principalmente) vincitori di concorsi per l’insegnamento che hanno già conseguito i 24 CFU/CFA entro il 31 ottobre 2022 e hanno chiesto di riconoscerli.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4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60 CFU: per chi non ha i precedenti titoli e vuole abilitarsi per partecipare al concorso nazionale a cattedre in specifiche classi di insegnamento.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3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8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dettagli dei vari percorsi 30-36-60 CFU a Pavia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https://portale.unipv.it/it/didattica/formazione-insegnanti</a:t>
            </a:r>
            <a:r>
              <a:rPr lang="it-IT" sz="1800" dirty="0">
                <a:latin typeface="+mj-lt"/>
              </a:rPr>
              <a:t> 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49" y="1376118"/>
            <a:ext cx="7435011" cy="42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dettagli dei vari percorsi 30-36-60 CFU a Pavia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https://portale.unipv.it/it/didattica/formazione-insegnanti</a:t>
            </a:r>
            <a:r>
              <a:rPr lang="it-IT" sz="1800" dirty="0">
                <a:latin typeface="+mj-lt"/>
              </a:rPr>
              <a:t> 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42" y="1359329"/>
            <a:ext cx="8347378" cy="41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2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dettagli dei vari percorsi 30-36-60 CFU a Pavia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15758" y="1590836"/>
            <a:ext cx="95624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3B3B3B"/>
                </a:solidFill>
                <a:latin typeface="Roboto"/>
              </a:rPr>
              <a:t>L'Università degli Studi di Pavia 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non attiva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 i corsi TFA sostegno e i percorsi di abilitazione </a:t>
            </a:r>
            <a:r>
              <a:rPr lang="it-IT" sz="2000" dirty="0">
                <a:latin typeface="Roboto"/>
              </a:rPr>
              <a:t>insegnanti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30 CFU</a:t>
            </a:r>
            <a:r>
              <a:rPr lang="it-IT" sz="2000" dirty="0">
                <a:latin typeface="Roboto"/>
              </a:rPr>
              <a:t> </a:t>
            </a:r>
            <a:r>
              <a:rPr lang="it-IT" sz="2000" dirty="0" err="1">
                <a:latin typeface="Roboto"/>
              </a:rPr>
              <a:t>all</a:t>
            </a:r>
            <a:r>
              <a:rPr lang="it-IT" sz="2000" dirty="0">
                <a:latin typeface="Roboto"/>
              </a:rPr>
              <a:t>. 3 e </a:t>
            </a:r>
            <a:r>
              <a:rPr lang="it-IT" sz="2000" dirty="0" err="1">
                <a:latin typeface="Roboto"/>
              </a:rPr>
              <a:t>all</a:t>
            </a:r>
            <a:r>
              <a:rPr lang="it-IT" sz="2000" dirty="0">
                <a:latin typeface="Roboto"/>
              </a:rPr>
              <a:t>. 4, e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30CFU</a:t>
            </a:r>
            <a:r>
              <a:rPr lang="it-IT" sz="2000" dirty="0">
                <a:latin typeface="Roboto"/>
              </a:rPr>
              <a:t> ex art. 13.</a:t>
            </a:r>
          </a:p>
          <a:p>
            <a:r>
              <a:rPr lang="it-IT" sz="2000" dirty="0">
                <a:latin typeface="Roboto"/>
              </a:rPr>
              <a:t> </a:t>
            </a:r>
          </a:p>
          <a:p>
            <a:r>
              <a:rPr lang="it-IT" sz="2000" b="1" dirty="0">
                <a:solidFill>
                  <a:srgbClr val="3B3B3B"/>
                </a:solidFill>
                <a:latin typeface="Roboto"/>
              </a:rPr>
              <a:t>Sono attivati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i percorsi 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ordinari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da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60 CFU</a:t>
            </a:r>
            <a:r>
              <a:rPr lang="it-IT" sz="2000" dirty="0">
                <a:latin typeface="Roboto"/>
              </a:rPr>
              <a:t> e da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30 CFU</a:t>
            </a:r>
            <a:r>
              <a:rPr lang="it-IT" sz="2000" dirty="0">
                <a:latin typeface="Roboto"/>
              </a:rPr>
              <a:t> </a:t>
            </a:r>
            <a:r>
              <a:rPr lang="it-IT" sz="2000" dirty="0" err="1">
                <a:latin typeface="Roboto"/>
              </a:rPr>
              <a:t>all</a:t>
            </a:r>
            <a:r>
              <a:rPr lang="it-IT" sz="2000" dirty="0">
                <a:latin typeface="Roboto"/>
              </a:rPr>
              <a:t>. 2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, e i percorsi 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di completamento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(per vincitori di concorso) da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30 CFU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</a:t>
            </a:r>
            <a:r>
              <a:rPr lang="it-IT" sz="2000" dirty="0" err="1">
                <a:solidFill>
                  <a:srgbClr val="3B3B3B"/>
                </a:solidFill>
                <a:latin typeface="Roboto"/>
              </a:rPr>
              <a:t>all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. 2 e da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36 CFU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.</a:t>
            </a:r>
          </a:p>
          <a:p>
            <a:endParaRPr lang="it-IT" sz="2000" dirty="0">
              <a:solidFill>
                <a:srgbClr val="3B3B3B"/>
              </a:solidFill>
              <a:latin typeface="Roboto"/>
            </a:endParaRPr>
          </a:p>
          <a:p>
            <a:r>
              <a:rPr lang="it-IT" sz="2000" dirty="0">
                <a:solidFill>
                  <a:srgbClr val="3B3B3B"/>
                </a:solidFill>
                <a:latin typeface="Roboto"/>
              </a:rPr>
              <a:t>Per i posti previsti nei percorsi di completamento, riservati esclusivamente ai vincitori di concorso, sarà data priorità ai titolari di contratto in Lombardia.</a:t>
            </a:r>
          </a:p>
          <a:p>
            <a:endParaRPr lang="it-IT" sz="2000" dirty="0">
              <a:solidFill>
                <a:srgbClr val="3B3B3B"/>
              </a:solidFill>
              <a:latin typeface="Roboto"/>
            </a:endParaRPr>
          </a:p>
          <a:p>
            <a:r>
              <a:rPr lang="it-IT" sz="2000" dirty="0">
                <a:solidFill>
                  <a:srgbClr val="3B3B3B"/>
                </a:solidFill>
                <a:latin typeface="Roboto"/>
              </a:rPr>
              <a:t>Coloro in possesso della 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certificazione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24 CFU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(che 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non siano vincitori di concorso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 o che </a:t>
            </a:r>
            <a:r>
              <a:rPr lang="it-IT" sz="2000" b="1" dirty="0">
                <a:solidFill>
                  <a:srgbClr val="3B3B3B"/>
                </a:solidFill>
                <a:latin typeface="Roboto"/>
              </a:rPr>
              <a:t>non abbiamo gli anni di servizio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) dovranno iscriversi ai percorsi da </a:t>
            </a:r>
            <a:r>
              <a:rPr lang="it-IT" sz="2000" dirty="0">
                <a:solidFill>
                  <a:srgbClr val="FF0000"/>
                </a:solidFill>
                <a:latin typeface="Roboto"/>
              </a:rPr>
              <a:t>60 CFU</a:t>
            </a:r>
            <a:r>
              <a:rPr lang="it-IT" sz="2000" dirty="0">
                <a:solidFill>
                  <a:srgbClr val="3B3B3B"/>
                </a:solidFill>
                <a:latin typeface="Roboto"/>
              </a:rPr>
              <a:t>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  <a:hlinkClick r:id="rId2"/>
              </a:rPr>
              <a:t>https://</a:t>
            </a:r>
            <a:r>
              <a:rPr lang="it-IT" altLang="it-IT" sz="1800" dirty="0">
                <a:solidFill>
                  <a:srgbClr val="333333"/>
                </a:solidFill>
                <a:latin typeface="+mj-lt"/>
                <a:hlinkClick r:id="rId2"/>
              </a:rPr>
              <a:t>portale.unipv.it/it/didattica/formazione-insegnanti/percorsi-di-formazione-iniziale-abilitante-60-36-30-cfu</a:t>
            </a:r>
            <a:r>
              <a:rPr lang="it-IT" altLang="it-IT" sz="1800" dirty="0">
                <a:solidFill>
                  <a:srgbClr val="333333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74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37403" cy="1499616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333333"/>
                </a:solidFill>
              </a:rPr>
              <a:t>Curriculum DI</a:t>
            </a:r>
            <a:br>
              <a:rPr lang="it-IT" sz="4400" dirty="0">
                <a:solidFill>
                  <a:srgbClr val="333333"/>
                </a:solidFill>
              </a:rPr>
            </a:br>
            <a:r>
              <a:rPr lang="it-IT" sz="4400" dirty="0">
                <a:solidFill>
                  <a:srgbClr val="333333"/>
                </a:solidFill>
              </a:rPr>
              <a:t>Didattica e Storia della Fisica, comunicazione scientifica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10353"/>
            <a:ext cx="10937404" cy="402336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3100" b="1" dirty="0">
                <a:solidFill>
                  <a:srgbClr val="EF91A7"/>
                </a:solidFill>
              </a:rPr>
              <a:t>36 CFU (Caratterizzanti) a scelta nei due anni, tra (</a:t>
            </a:r>
            <a:r>
              <a:rPr lang="it-IT" sz="3100" b="1" dirty="0">
                <a:solidFill>
                  <a:srgbClr val="EF91A7"/>
                </a:solidFill>
                <a:highlight>
                  <a:srgbClr val="FFFFFF"/>
                </a:highlight>
              </a:rPr>
              <a:t>al più un corso FIS/02</a:t>
            </a:r>
            <a:r>
              <a:rPr lang="it-IT" sz="3100" b="1" dirty="0">
                <a:solidFill>
                  <a:srgbClr val="EF91A7"/>
                </a:solidFill>
              </a:rPr>
              <a:t>):</a:t>
            </a:r>
            <a:endParaRPr lang="it-IT" sz="1200" b="1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>
                <a:highlight>
                  <a:srgbClr val="FFFFFF"/>
                </a:highlight>
              </a:rPr>
              <a:t>Comunicazione della scienza                               FIS/08                          M. Bellone/A. Negri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>
                <a:highlight>
                  <a:srgbClr val="FFFFFF"/>
                </a:highlight>
              </a:rPr>
              <a:t>Didattica della fisica 						FIS/08				M. Malgieri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Fondamenti della fisica 						FIS/08				G. </a:t>
            </a:r>
            <a:r>
              <a:rPr lang="it-IT" sz="1800" dirty="0" err="1"/>
              <a:t>Introzzi</a:t>
            </a:r>
            <a:endParaRPr lang="it-IT" sz="1800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>
                <a:highlight>
                  <a:srgbClr val="FFFFFF"/>
                </a:highlight>
              </a:rPr>
              <a:t>Preparazione di esperienze </a:t>
            </a:r>
            <a:r>
              <a:rPr lang="it-IT" sz="1800" dirty="0" err="1">
                <a:highlight>
                  <a:srgbClr val="FFFFFF"/>
                </a:highlight>
              </a:rPr>
              <a:t>didattiche</a:t>
            </a:r>
            <a:r>
              <a:rPr lang="it-IT" sz="1800" baseline="30000" dirty="0" err="1">
                <a:highlight>
                  <a:srgbClr val="FFFFFF"/>
                </a:highlight>
              </a:rPr>
              <a:t>T</a:t>
            </a:r>
            <a:r>
              <a:rPr lang="it-IT" sz="1800" dirty="0">
                <a:highlight>
                  <a:srgbClr val="FFFFFF"/>
                </a:highlight>
              </a:rPr>
              <a:t> 			FIS/08 				M. Malgieri/P. Montagna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Storia della </a:t>
            </a:r>
            <a:r>
              <a:rPr lang="it-IT" sz="1800" dirty="0" err="1"/>
              <a:t>fisica</a:t>
            </a:r>
            <a:r>
              <a:rPr lang="it-IT" sz="1800" baseline="30000" dirty="0" err="1"/>
              <a:t>T</a:t>
            </a:r>
            <a:r>
              <a:rPr lang="it-IT" sz="1800" dirty="0"/>
              <a:t> 							FIS/08 				L. Fregonese	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sz="1800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Complementi di fisica teorica 					FIS/02 				B. Pasquini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Elettrodinamica e </a:t>
            </a:r>
            <a:r>
              <a:rPr lang="it-IT" sz="1800" dirty="0" err="1"/>
              <a:t>relatività</a:t>
            </a:r>
            <a:r>
              <a:rPr lang="it-IT" sz="1800" baseline="30000" dirty="0" err="1"/>
              <a:t>T</a:t>
            </a:r>
            <a:r>
              <a:rPr lang="it-IT" sz="1800" dirty="0"/>
              <a:t> 					FIS/02 				P. Rinaldi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Meccanica </a:t>
            </a:r>
            <a:r>
              <a:rPr lang="it-IT" sz="1800" dirty="0" err="1"/>
              <a:t>statistica</a:t>
            </a:r>
            <a:r>
              <a:rPr lang="it-IT" sz="1800" baseline="30000" dirty="0" err="1"/>
              <a:t>T</a:t>
            </a:r>
            <a:r>
              <a:rPr lang="it-IT" sz="1800" dirty="0"/>
              <a:t> 						FIS/02 				G. </a:t>
            </a:r>
            <a:r>
              <a:rPr lang="it-IT" sz="1800" dirty="0" err="1"/>
              <a:t>Livan</a:t>
            </a:r>
            <a:endParaRPr lang="it-IT" sz="1800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 err="1">
                <a:highlight>
                  <a:srgbClr val="FFFFFF"/>
                </a:highlight>
              </a:rPr>
              <a:t>Problem</a:t>
            </a:r>
            <a:r>
              <a:rPr lang="it-IT" sz="1800" dirty="0">
                <a:highlight>
                  <a:srgbClr val="FFFFFF"/>
                </a:highlight>
              </a:rPr>
              <a:t> solving in </a:t>
            </a:r>
            <a:r>
              <a:rPr lang="it-IT" sz="1800" dirty="0" err="1">
                <a:highlight>
                  <a:srgbClr val="FFFFFF"/>
                </a:highlight>
              </a:rPr>
              <a:t>fisica</a:t>
            </a:r>
            <a:r>
              <a:rPr lang="it-IT" sz="1800" baseline="30000" dirty="0" err="1"/>
              <a:t>T</a:t>
            </a:r>
            <a:r>
              <a:rPr lang="it-IT" sz="1800" dirty="0">
                <a:highlight>
                  <a:srgbClr val="FFFFFF"/>
                </a:highlight>
              </a:rPr>
              <a:t>                                     FIS/02                          L. Andreani/G. </a:t>
            </a:r>
            <a:r>
              <a:rPr lang="it-IT" sz="1800" dirty="0" err="1">
                <a:highlight>
                  <a:srgbClr val="FFFFFF"/>
                </a:highlight>
              </a:rPr>
              <a:t>Livan</a:t>
            </a:r>
            <a:r>
              <a:rPr lang="it-IT" sz="1800" dirty="0">
                <a:highlight>
                  <a:srgbClr val="FFFFFF"/>
                </a:highlight>
              </a:rPr>
              <a:t>/A. Negri/M. </a:t>
            </a:r>
            <a:r>
              <a:rPr lang="it-IT" sz="1800" dirty="0" err="1">
                <a:highlight>
                  <a:srgbClr val="FFFFFF"/>
                </a:highlight>
              </a:rPr>
              <a:t>Carante</a:t>
            </a:r>
            <a:endParaRPr lang="it-IT" sz="1800" dirty="0">
              <a:highlight>
                <a:srgbClr val="FFFFFF"/>
              </a:highlight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Relatività generale 							FIS/02 				C. </a:t>
            </a:r>
            <a:r>
              <a:rPr lang="it-IT" sz="1800" dirty="0" err="1"/>
              <a:t>Dappiaggi</a:t>
            </a:r>
            <a:endParaRPr lang="it-IT" sz="180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sz="1800" dirty="0"/>
              <a:t>Teoria fisica dell’informazione 				FIS/02				P. </a:t>
            </a:r>
            <a:r>
              <a:rPr lang="it-IT" sz="1800" dirty="0" err="1"/>
              <a:t>Perinotti</a:t>
            </a:r>
            <a:r>
              <a:rPr lang="it-IT" sz="1800" dirty="0"/>
              <a:t>/A. Bisio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sz="1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3484" y="5731416"/>
            <a:ext cx="333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aseline="30000" dirty="0"/>
              <a:t>T</a:t>
            </a:r>
            <a:r>
              <a:rPr lang="it-IT" sz="1400" dirty="0"/>
              <a:t> = Corso già offerto nella Laurea Triennale</a:t>
            </a:r>
          </a:p>
        </p:txBody>
      </p:sp>
    </p:spTree>
    <p:extLst>
      <p:ext uri="{BB962C8B-B14F-4D97-AF65-F5344CB8AC3E}">
        <p14:creationId xmlns:p14="http://schemas.microsoft.com/office/powerpoint/2010/main" val="1886437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6350" y="615655"/>
            <a:ext cx="1110421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it-IT" altLang="it-IT" sz="4400" dirty="0">
                <a:solidFill>
                  <a:srgbClr val="2E2B21"/>
                </a:solidFill>
                <a:cs typeface="Arial" panose="020B0604020202020204" pitchFamily="34" charset="0"/>
              </a:rPr>
              <a:t>Formazione insegnanti: </a:t>
            </a: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ripartizione dei</a:t>
            </a:r>
            <a:r>
              <a:rPr kumimoji="0" lang="it-IT" altLang="it-IT" sz="4400" b="0" i="0" u="none" strike="noStrike" kern="1200" cap="all" spc="100" normalizeH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 60 </a:t>
            </a:r>
            <a:r>
              <a:rPr kumimoji="0" lang="it-IT" altLang="it-IT" sz="4400" b="0" i="0" u="none" strike="noStrike" kern="1200" cap="all" spc="100" normalizeH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cfu</a:t>
            </a:r>
            <a:r>
              <a:rPr kumimoji="0" lang="it-IT" altLang="it-IT" sz="4400" b="0" i="0" u="none" strike="noStrike" kern="1200" cap="all" spc="100" normalizeH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 extra</a:t>
            </a:r>
            <a:endParaRPr kumimoji="0" lang="it-IT" altLang="it-IT" sz="4400" b="0" i="0" u="none" strike="noStrike" kern="1200" cap="all" spc="10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89815" y="1611667"/>
            <a:ext cx="10879747" cy="31873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Didattiche delle discipline e metodologie delle discipline di riferimento (Fisica):		16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Tirocinio diretto e indiretto:								20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‘‘TRONCO COMUNE’’: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Discipline di area pedagogica:							10 CFU</a:t>
            </a:r>
            <a:endParaRPr kumimoji="0" lang="it-IT" altLang="it-IT" sz="24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Discipline </a:t>
            </a:r>
            <a:r>
              <a:rPr lang="it-IT" altLang="it-IT" sz="2400" dirty="0" err="1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psico</a:t>
            </a: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-socio-antropologiche:							4 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Formazione inclusiva delle persone con BES: 						3 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Disciplina di area linguistico-digitale: 						3 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Metodologie didattiche: introduzione ai modelli di mediazione didattica per la secondaria: 	2 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Discipline di legislazione scolastica:							2  CFU</a:t>
            </a: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2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2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lvl="0" indent="-136800" algn="just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24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77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6350" y="737575"/>
            <a:ext cx="1110421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Formazione insegnanti in dipartimento:</a:t>
            </a:r>
          </a:p>
          <a:p>
            <a:pPr lvl="0">
              <a:defRPr/>
            </a:pP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Corsi</a:t>
            </a:r>
            <a:r>
              <a:rPr kumimoji="0" lang="it-IT" altLang="it-IT" sz="4400" b="0" i="0" u="none" strike="noStrike" kern="1200" cap="all" spc="100" normalizeH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 di </a:t>
            </a:r>
            <a:r>
              <a:rPr lang="it-IT" altLang="it-IT" sz="4400" dirty="0">
                <a:solidFill>
                  <a:srgbClr val="2E2B21"/>
                </a:solidFill>
                <a:cs typeface="Arial" panose="020B0604020202020204" pitchFamily="34" charset="0"/>
              </a:rPr>
              <a:t>Metodologie e tecnologie didattiche</a:t>
            </a:r>
          </a:p>
          <a:p>
            <a:pPr lvl="0">
              <a:defRPr/>
            </a:pPr>
            <a:r>
              <a:rPr lang="it-IT" altLang="it-IT" sz="4400" dirty="0">
                <a:solidFill>
                  <a:srgbClr val="2E2B21"/>
                </a:solidFill>
                <a:cs typeface="Arial" panose="020B0604020202020204" pitchFamily="34" charset="0"/>
              </a:rPr>
              <a:t>per la Fisica (16 CFU)</a:t>
            </a:r>
            <a:endParaRPr kumimoji="0" lang="it-IT" altLang="it-IT" sz="4400" b="0" i="0" u="none" strike="noStrike" kern="1200" cap="all" spc="10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89815" y="2444787"/>
            <a:ext cx="11178665" cy="318730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400" indent="-136800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2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Didattica della fisica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: 2 CFU + 2 CFU (M. Malgieri)</a:t>
            </a:r>
          </a:p>
          <a:p>
            <a:pPr marL="266400" indent="-136800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2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Didattica del laboratorio di fisica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: 2 CFU (M. Malgieri) + 2CFU (P. Montagna) +                1 CFU (Laboratorio </a:t>
            </a:r>
            <a:r>
              <a:rPr lang="it-IT" altLang="it-IT" sz="3200" dirty="0" err="1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Python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)</a:t>
            </a:r>
          </a:p>
          <a:p>
            <a:pPr marL="266400" lvl="0" indent="-136800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2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Didattica della fisica moderna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: 4 CFU (G. </a:t>
            </a:r>
            <a:r>
              <a:rPr lang="it-IT" altLang="it-IT" sz="3200" dirty="0" err="1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Introzzi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)</a:t>
            </a:r>
          </a:p>
          <a:p>
            <a:pPr marL="266400" lvl="0" indent="-136800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r>
              <a:rPr lang="it-IT" altLang="it-IT" sz="32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Storia della fisica per l’insegnamento</a:t>
            </a:r>
            <a:r>
              <a:rPr lang="it-IT" altLang="it-IT" sz="32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: 1 CFU + 2 CFU (L. Fregonese)</a:t>
            </a:r>
          </a:p>
          <a:p>
            <a:pPr marL="266400" indent="-136800">
              <a:buClr>
                <a:srgbClr val="9CBEBD"/>
              </a:buClr>
              <a:buFont typeface="Arial" panose="020B0604020202020204" pitchFamily="34" charset="0"/>
              <a:buChar char="•"/>
              <a:defRPr/>
            </a:pPr>
            <a:endParaRPr lang="it-IT" altLang="it-IT" sz="3200" dirty="0">
              <a:solidFill>
                <a:srgbClr val="333333"/>
              </a:solidFill>
              <a:latin typeface="Tw Cen MT Condensed" panose="020B0606020104020203"/>
              <a:cs typeface="Arial" panose="020B0604020202020204" pitchFamily="34" charset="0"/>
            </a:endParaRPr>
          </a:p>
          <a:p>
            <a:pPr marL="266400" marR="0" lvl="0" indent="-1368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53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 di studi per la classe A20 (Fisica)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https://portale.unipv.it/it/node/980</a:t>
            </a:r>
            <a:r>
              <a:rPr lang="it-IT" sz="1800" dirty="0">
                <a:latin typeface="+mj-lt"/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7" y="1517439"/>
            <a:ext cx="7971884" cy="39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318" y="263940"/>
            <a:ext cx="10740962" cy="1499616"/>
          </a:xfrm>
        </p:spPr>
        <p:txBody>
          <a:bodyPr/>
          <a:lstStyle/>
          <a:p>
            <a:r>
              <a:rPr lang="it-IT" dirty="0"/>
              <a:t>Piani di studi per la classe A27 (Matematica e Fisica)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https://portale.unipv.it/it/node/986</a:t>
            </a:r>
            <a:r>
              <a:rPr lang="it-IT" sz="1800" dirty="0">
                <a:latin typeface="+mj-lt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6" y="1545996"/>
            <a:ext cx="7694021" cy="41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318" y="263940"/>
            <a:ext cx="10740962" cy="1499616"/>
          </a:xfrm>
        </p:spPr>
        <p:txBody>
          <a:bodyPr/>
          <a:lstStyle/>
          <a:p>
            <a:r>
              <a:rPr lang="it-IT" dirty="0"/>
              <a:t>Piani di studi per la classe A28 (Matematica e scienze)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2"/>
              </a:rPr>
              <a:t>https://portale.unipv.it/it/node/987</a:t>
            </a:r>
            <a:r>
              <a:rPr lang="it-IT" sz="1800" dirty="0">
                <a:latin typeface="+mj-lt"/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18" y="1489494"/>
            <a:ext cx="7794776" cy="39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4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49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37403" cy="1499616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EF91A7"/>
                </a:solidFill>
              </a:rPr>
              <a:t>Approfondimento B</a:t>
            </a:r>
            <a:r>
              <a:rPr lang="it-IT" sz="4400" dirty="0">
                <a:solidFill>
                  <a:schemeClr val="tx1"/>
                </a:solidFill>
              </a:rPr>
              <a:t>:</a:t>
            </a:r>
            <a:br>
              <a:rPr lang="it-IT" sz="4400" dirty="0">
                <a:solidFill>
                  <a:srgbClr val="333333"/>
                </a:solidFill>
              </a:rPr>
            </a:br>
            <a:r>
              <a:rPr lang="it-IT" sz="4400" dirty="0">
                <a:solidFill>
                  <a:srgbClr val="333333"/>
                </a:solidFill>
              </a:rPr>
              <a:t>RICERCHE E APPLICAZIONI SPECIFICHE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10353"/>
            <a:ext cx="10937404" cy="402336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1691885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008178" y="2212381"/>
            <a:ext cx="7653683" cy="140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>
                <a:solidFill>
                  <a:srgbClr val="333333"/>
                </a:solidFill>
              </a:rPr>
              <a:t>RICERCHE IN STORIA DELLA FISICA E APPLICAZIONI</a:t>
            </a:r>
          </a:p>
        </p:txBody>
      </p:sp>
      <p:sp>
        <p:nvSpPr>
          <p:cNvPr id="4" name="Rettangolo 3"/>
          <p:cNvSpPr/>
          <p:nvPr/>
        </p:nvSpPr>
        <p:spPr>
          <a:xfrm>
            <a:off x="599440" y="80264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ustomShape 2"/>
          <p:cNvSpPr/>
          <p:nvPr/>
        </p:nvSpPr>
        <p:spPr>
          <a:xfrm>
            <a:off x="6901000" y="3089600"/>
            <a:ext cx="36813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  <a:ea typeface="ＭＳ Ｐゴシック"/>
              </a:rPr>
              <a:t>Lucio Fregonese</a:t>
            </a:r>
            <a:endParaRPr lang="it-IT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942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95" y="802448"/>
            <a:ext cx="4929791" cy="278294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2" y="802448"/>
            <a:ext cx="4929790" cy="278294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0" y="3711425"/>
            <a:ext cx="3845206" cy="21706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6"/>
          <a:stretch/>
        </p:blipFill>
        <p:spPr>
          <a:xfrm>
            <a:off x="6133895" y="3711425"/>
            <a:ext cx="2527021" cy="216980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2" r="90" b="22629"/>
          <a:stretch/>
        </p:blipFill>
        <p:spPr>
          <a:xfrm>
            <a:off x="1078612" y="3711425"/>
            <a:ext cx="4925373" cy="217179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1760" y="80264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59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altLang="it-IT" sz="4400" dirty="0"/>
              <a:t>STUDI SULLE SCIENZE FISICO-CHIMICO-MATEMATICHE NELL’ETÀ DI VOLTA E IN QUELLE SUCCESSIVE</a:t>
            </a:r>
            <a:br>
              <a:rPr lang="it-IT" altLang="it-IT" sz="4400" dirty="0"/>
            </a:br>
            <a:endParaRPr lang="it-IT" altLang="it-IT" sz="4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"/>
          <a:stretch/>
        </p:blipFill>
        <p:spPr>
          <a:xfrm>
            <a:off x="1067618" y="1906128"/>
            <a:ext cx="3419843" cy="40605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65" y="1765972"/>
            <a:ext cx="4905184" cy="420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78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24128" y="648120"/>
            <a:ext cx="10913872" cy="1628775"/>
          </a:xfrm>
        </p:spPr>
        <p:txBody>
          <a:bodyPr>
            <a:normAutofit/>
          </a:bodyPr>
          <a:lstStyle/>
          <a:p>
            <a:r>
              <a:rPr lang="it-IT" sz="2900" b="1" dirty="0">
                <a:solidFill>
                  <a:srgbClr val="EF91A7"/>
                </a:solidFill>
              </a:rPr>
              <a:t>1 insegnamento da 6 CFU (Caratterizzanti) a scelta nei due anni, tra:</a:t>
            </a:r>
          </a:p>
          <a:p>
            <a:r>
              <a:rPr lang="it-IT" sz="1900" dirty="0"/>
              <a:t>Laboratorio di fisica quantistica 		FIS/01			M. Galli</a:t>
            </a:r>
          </a:p>
          <a:p>
            <a:pPr>
              <a:spcBef>
                <a:spcPts val="200"/>
              </a:spcBef>
            </a:pPr>
            <a:r>
              <a:rPr lang="it-IT" sz="1900" dirty="0"/>
              <a:t>Laboratorio di strumentazioni fisiche		FIS/01 			F. Marabelli</a:t>
            </a:r>
          </a:p>
          <a:p>
            <a:pPr>
              <a:spcBef>
                <a:spcPts val="200"/>
              </a:spcBef>
            </a:pPr>
            <a:r>
              <a:rPr lang="it-IT" sz="1900" dirty="0"/>
              <a:t>Tecnologie fisiche e beni culturali		FIS/07			P. </a:t>
            </a:r>
            <a:r>
              <a:rPr lang="it-IT" sz="1900" dirty="0" err="1"/>
              <a:t>Galinetto</a:t>
            </a:r>
            <a:r>
              <a:rPr lang="it-IT" sz="1900" dirty="0"/>
              <a:t>/M.C. Mozzati</a:t>
            </a:r>
          </a:p>
          <a:p>
            <a:pPr>
              <a:spcBef>
                <a:spcPts val="200"/>
              </a:spcBef>
            </a:pPr>
            <a:endParaRPr lang="it-IT" sz="1900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024320" y="2834998"/>
            <a:ext cx="10913680" cy="295568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900" b="1" dirty="0">
                <a:solidFill>
                  <a:srgbClr val="EF91A7"/>
                </a:solidFill>
              </a:rPr>
              <a:t>1 insegnamento da 6 CFU (Caratterizzanti) a scelta nei due anni, tra:</a:t>
            </a:r>
          </a:p>
          <a:p>
            <a:r>
              <a:rPr lang="it-IT" sz="1900" dirty="0"/>
              <a:t>Introduzione alla fisica dei </a:t>
            </a:r>
            <a:r>
              <a:rPr lang="it-IT" sz="1900" dirty="0" err="1"/>
              <a:t>solidi</a:t>
            </a:r>
            <a:r>
              <a:rPr lang="it-IT" sz="1900" baseline="30000" dirty="0" err="1"/>
              <a:t>T</a:t>
            </a:r>
            <a:r>
              <a:rPr lang="it-IT" sz="1900" dirty="0"/>
              <a:t>		FIS/03 			M. </a:t>
            </a:r>
            <a:r>
              <a:rPr lang="it-IT" sz="1900" dirty="0" err="1"/>
              <a:t>Patrini</a:t>
            </a:r>
            <a:r>
              <a:rPr lang="it-IT" sz="1900" dirty="0"/>
              <a:t>/M. Mariani</a:t>
            </a:r>
          </a:p>
          <a:p>
            <a:pPr>
              <a:spcBef>
                <a:spcPts val="200"/>
              </a:spcBef>
            </a:pPr>
            <a:r>
              <a:rPr lang="it-IT" sz="1900" dirty="0"/>
              <a:t>Magnetismo e superconduttività		FIS/03 			</a:t>
            </a:r>
            <a:r>
              <a:rPr lang="it-IT" altLang="it-IT" sz="1900" dirty="0">
                <a:highlight>
                  <a:srgbClr val="FFFFFF"/>
                </a:highlight>
              </a:rPr>
              <a:t>G. Prando</a:t>
            </a:r>
            <a:endParaRPr lang="it-IT" sz="1900" dirty="0">
              <a:highlight>
                <a:srgbClr val="FFFFFF"/>
              </a:highlight>
            </a:endParaRPr>
          </a:p>
          <a:p>
            <a:pPr>
              <a:spcBef>
                <a:spcPts val="200"/>
              </a:spcBef>
            </a:pPr>
            <a:r>
              <a:rPr lang="it-IT" sz="1900" dirty="0"/>
              <a:t>Fisica dello stato solido I			FIS/03 	 		L.C. Andreani</a:t>
            </a:r>
          </a:p>
          <a:p>
            <a:pPr>
              <a:spcBef>
                <a:spcPts val="200"/>
              </a:spcBef>
            </a:pPr>
            <a:r>
              <a:rPr lang="it-IT" sz="1900" dirty="0"/>
              <a:t>Fisica nucleare				FIS/04			M. Radici</a:t>
            </a:r>
          </a:p>
          <a:p>
            <a:pPr>
              <a:spcBef>
                <a:spcPts val="200"/>
              </a:spcBef>
            </a:pPr>
            <a:r>
              <a:rPr lang="it-IT" sz="1900" dirty="0" err="1"/>
              <a:t>Radioactivity</a:t>
            </a:r>
            <a:r>
              <a:rPr lang="it-IT" sz="1900" dirty="0"/>
              <a:t>				FIS/04			P. </a:t>
            </a:r>
            <a:r>
              <a:rPr lang="it-IT" sz="1900" dirty="0" err="1"/>
              <a:t>Salvini</a:t>
            </a:r>
            <a:endParaRPr lang="it-IT" sz="1900" dirty="0"/>
          </a:p>
          <a:p>
            <a:pPr>
              <a:spcBef>
                <a:spcPts val="200"/>
              </a:spcBef>
            </a:pPr>
            <a:r>
              <a:rPr lang="it-IT" sz="1900" dirty="0"/>
              <a:t>		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85088" y="5303520"/>
            <a:ext cx="333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aseline="30000" dirty="0"/>
              <a:t>T</a:t>
            </a:r>
            <a:r>
              <a:rPr lang="it-IT" sz="1400" dirty="0"/>
              <a:t> = Corso già offerto nella Laurea Triennale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" y="82296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062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127" y="939168"/>
            <a:ext cx="10671343" cy="14996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altLang="it-IT" sz="44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Unità d’Italia, costruzione della nuova fisica nazionale, la Fisica in relazione alle altre scienze, panorama epistemologico, applicazioni pratiche</a:t>
            </a:r>
            <a:br>
              <a:rPr lang="it-IT" altLang="it-IT" sz="4400" dirty="0"/>
            </a:br>
            <a:r>
              <a:rPr lang="it-IT" altLang="it-IT" sz="4400" dirty="0"/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19" y="2219507"/>
            <a:ext cx="3013489" cy="339017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968" y="2219507"/>
            <a:ext cx="5604447" cy="33901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55200" y="23876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2024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r>
              <a:rPr lang="it-IT" sz="1800" dirty="0">
                <a:latin typeface="+mj-lt"/>
                <a:hlinkClick r:id="rId4"/>
              </a:rPr>
              <a:t>https://www.francoangeli.it/Libro/Da-Carlo-Cattaneo-a-Francesco-Brioschi?Id=29171</a:t>
            </a:r>
            <a:r>
              <a:rPr lang="it-IT" sz="1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649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91676" y="5733034"/>
            <a:ext cx="9652524" cy="276451"/>
          </a:xfrm>
          <a:prstGeom prst="rect">
            <a:avLst/>
          </a:prstGeom>
          <a:solidFill>
            <a:srgbClr val="EF91A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003074" y="5715782"/>
            <a:ext cx="4481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hlinkClick r:id="rId2"/>
              </a:rPr>
              <a:t>https://www.sif.it/riviste/sif/gdf/econtents/2022/063/s01/article/3</a:t>
            </a:r>
            <a:r>
              <a:rPr lang="it-IT" sz="1200" dirty="0"/>
              <a:t>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127" y="585216"/>
            <a:ext cx="10671343" cy="14996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altLang="it-IT" sz="4400" dirty="0"/>
              <a:t>Il ruolo della storia della fisica nell’insegnamento della disciplina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CC76C41-A06B-B498-4F17-5E6D5489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48" y="2175824"/>
            <a:ext cx="8460349" cy="33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10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03074" y="5715782"/>
            <a:ext cx="4429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hlinkClick r:id="rId2"/>
              </a:rPr>
              <a:t>https://www.sif.it/riviste/sif/gdf/econtents/2018/059/01/article/7</a:t>
            </a:r>
            <a:endParaRPr lang="it-IT" sz="1200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128" y="703200"/>
            <a:ext cx="9720072" cy="14996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altLang="it-IT" sz="4400" dirty="0"/>
              <a:t>ALTRO ESEMPIO DI RICERCA, CON RICADUTE ANCHE SUI LUOGHI STORICI</a:t>
            </a:r>
            <a:br>
              <a:rPr lang="it-IT" altLang="it-IT" sz="4400" dirty="0"/>
            </a:br>
            <a:endParaRPr lang="it-IT" altLang="it-IT" sz="4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"/>
          <a:stretch/>
        </p:blipFill>
        <p:spPr bwMode="auto">
          <a:xfrm>
            <a:off x="974966" y="1915074"/>
            <a:ext cx="3338242" cy="372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08" y="1918321"/>
            <a:ext cx="4355592" cy="37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91676" y="5733034"/>
            <a:ext cx="9652524" cy="276451"/>
          </a:xfrm>
          <a:prstGeom prst="rect">
            <a:avLst/>
          </a:prstGeom>
          <a:solidFill>
            <a:srgbClr val="EF91A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172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128" y="388240"/>
            <a:ext cx="10995152" cy="14996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altLang="it-IT" sz="4400" dirty="0"/>
              <a:t>ALTRO ESEMPIO DI RICERCA, CON RICADUTE sulla comunicazione interdisciplinare della storia di </a:t>
            </a:r>
            <a:r>
              <a:rPr lang="it-IT" altLang="it-IT" sz="4400" dirty="0" err="1"/>
              <a:t>unipv</a:t>
            </a:r>
            <a:br>
              <a:rPr lang="it-IT" altLang="it-IT" sz="4400" dirty="0"/>
            </a:br>
            <a:endParaRPr lang="it-IT" altLang="it-IT" sz="4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6" y="1442721"/>
            <a:ext cx="9383284" cy="46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6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762000" y="2212381"/>
            <a:ext cx="9931400" cy="140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>
                <a:solidFill>
                  <a:srgbClr val="333333"/>
                </a:solidFill>
              </a:rPr>
              <a:t>RICERCHE IN </a:t>
            </a:r>
            <a:r>
              <a:rPr lang="en-US" altLang="it-IT" sz="5400" b="1" dirty="0" err="1">
                <a:solidFill>
                  <a:srgbClr val="333333"/>
                </a:solidFill>
              </a:rPr>
              <a:t>didattica</a:t>
            </a:r>
            <a:r>
              <a:rPr lang="en-US" altLang="it-IT" sz="5400" b="1" dirty="0">
                <a:solidFill>
                  <a:srgbClr val="333333"/>
                </a:solidFill>
              </a:rPr>
              <a:t> DELLA FISICA E APPLICAZIONI</a:t>
            </a:r>
          </a:p>
        </p:txBody>
      </p:sp>
      <p:sp>
        <p:nvSpPr>
          <p:cNvPr id="4" name="Rettangolo 3"/>
          <p:cNvSpPr/>
          <p:nvPr/>
        </p:nvSpPr>
        <p:spPr>
          <a:xfrm>
            <a:off x="568960" y="80264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ustomShape 2"/>
          <p:cNvSpPr/>
          <p:nvPr/>
        </p:nvSpPr>
        <p:spPr>
          <a:xfrm>
            <a:off x="6199960" y="2998160"/>
            <a:ext cx="36813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  <a:ea typeface="ＭＳ Ｐゴシック"/>
              </a:rPr>
              <a:t>Massimiliano Malgieri</a:t>
            </a:r>
            <a:endParaRPr lang="it-IT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53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it-IT" altLang="it-IT" sz="4400" dirty="0">
                <a:solidFill>
                  <a:srgbClr val="333333"/>
                </a:solidFill>
                <a:cs typeface="Arial" panose="020B0604020202020204" pitchFamily="34" charset="0"/>
              </a:rPr>
              <a:t>Ricerca sul processo di insegnamento-apprendimento della fisica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84DFF01-367E-3BD4-444F-CF26620EE7E5}"/>
              </a:ext>
            </a:extLst>
          </p:cNvPr>
          <p:cNvSpPr txBox="1">
            <a:spLocks noChangeArrowheads="1"/>
          </p:cNvSpPr>
          <p:nvPr/>
        </p:nvSpPr>
        <p:spPr>
          <a:xfrm>
            <a:off x="673116" y="1954788"/>
            <a:ext cx="11001648" cy="149961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Studio empirico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attraverso test concettuali, delle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difficoltà di apprendimento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nelle diverse aree della fisica.</a:t>
            </a:r>
          </a:p>
        </p:txBody>
      </p:sp>
      <p:pic>
        <p:nvPicPr>
          <p:cNvPr id="4" name="Picture 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C873808-BC31-73DD-8DE2-EE3FE8E60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29" y="2598547"/>
            <a:ext cx="2996608" cy="1711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AFD1B-430D-7586-1899-9E7F0702ABDE}"/>
              </a:ext>
            </a:extLst>
          </p:cNvPr>
          <p:cNvSpPr txBox="1"/>
          <p:nvPr/>
        </p:nvSpPr>
        <p:spPr>
          <a:xfrm>
            <a:off x="8710722" y="4530004"/>
            <a:ext cx="2840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Uno dei due pesci è sottoposto a una pressione maggiore? Se sì quale?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E9FC435-720C-C46E-E380-F6FD9195D6DA}"/>
              </a:ext>
            </a:extLst>
          </p:cNvPr>
          <p:cNvSpPr txBox="1">
            <a:spLocks noChangeArrowheads="1"/>
          </p:cNvSpPr>
          <p:nvPr/>
        </p:nvSpPr>
        <p:spPr>
          <a:xfrm>
            <a:off x="673116" y="2435087"/>
            <a:ext cx="7914293" cy="41898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Analisi critica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dei libri di testo e delle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pratiche degli insegnanti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nell’istruzione tradizionale. Individuazione di </a:t>
            </a:r>
            <a:r>
              <a:rPr kumimoji="0" lang="it-IT" altLang="it-IT" sz="2600" b="0" i="1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dettagli critici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rimossi dai libri di testo, di </a:t>
            </a:r>
            <a:r>
              <a:rPr kumimoji="0" lang="it-IT" altLang="it-IT" sz="2600" b="0" i="1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rituali di insegnamento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tradizionali ma non produttivi.</a:t>
            </a:r>
          </a:p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lang="it-IT" altLang="it-IT" sz="2600" dirty="0">
                <a:solidFill>
                  <a:srgbClr val="333333"/>
                </a:solidFill>
                <a:latin typeface="Tw Cen MT Condensed" panose="020B0606020104020203"/>
                <a:cs typeface="Arial" panose="020B0604020202020204" pitchFamily="34" charset="0"/>
              </a:rPr>
              <a:t>Indagini sulle </a:t>
            </a:r>
            <a:r>
              <a:rPr lang="it-IT" altLang="it-IT" sz="26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buone pratiche nell’insegnamento-apprendimento della fisica </a:t>
            </a:r>
            <a:r>
              <a:rPr lang="it-IT" altLang="it-IT" sz="2600" dirty="0">
                <a:latin typeface="Tw Cen MT Condensed" panose="020B0606020104020203"/>
                <a:cs typeface="Arial" panose="020B0604020202020204" pitchFamily="34" charset="0"/>
              </a:rPr>
              <a:t>e sugli </a:t>
            </a:r>
            <a:r>
              <a:rPr lang="it-IT" altLang="it-IT" sz="26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aspetti di genere nell’insegnamento della fisica e delle discipline STEM</a:t>
            </a:r>
            <a:r>
              <a:rPr lang="it-IT" altLang="it-IT" sz="2600" dirty="0">
                <a:latin typeface="Tw Cen MT Condensed" panose="020B0606020104020203"/>
                <a:cs typeface="Arial" panose="020B0604020202020204" pitchFamily="34" charset="0"/>
              </a:rPr>
              <a:t> (nell’ambito del progetto PLS) </a:t>
            </a:r>
            <a:r>
              <a:rPr lang="it-IT" altLang="it-IT" sz="2600" dirty="0">
                <a:solidFill>
                  <a:srgbClr val="EF91A7"/>
                </a:solidFill>
                <a:latin typeface="Tw Cen MT Condensed" panose="020B0606020104020203"/>
                <a:cs typeface="Arial" panose="020B0604020202020204" pitchFamily="34" charset="0"/>
              </a:rPr>
              <a:t>.</a:t>
            </a: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EF91A7"/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Costruzione di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percorsi di apprendimento basati sulla ricerca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volti a stimolare il cambiamento concettuale (basi fisiche dell’effetto serra, termodinamica, relatività ristretta, meccanica quantistica…).</a:t>
            </a:r>
          </a:p>
        </p:txBody>
      </p:sp>
    </p:spTree>
    <p:extLst>
      <p:ext uri="{BB962C8B-B14F-4D97-AF65-F5344CB8AC3E}">
        <p14:creationId xmlns:p14="http://schemas.microsoft.com/office/powerpoint/2010/main" val="2691514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73116" y="1956449"/>
            <a:ext cx="8470884" cy="41898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Si è sviluppata in due direzioni:</a:t>
            </a:r>
          </a:p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Approccio di Feynman della somma sui cammini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: percorsi per la scuola secondaria e la formazione insegnante, a vari livelli di complessità basati su un nucleo concettuale comune. </a:t>
            </a:r>
          </a:p>
          <a:p>
            <a:pPr marL="265176" marR="0" lvl="1" indent="-13716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Char char=""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Percorsi di computazione e comunicazione quantistica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(nell’ambito del progetto PNRR NQSTI): mirati all’introduzione di elementi della seconda rivoluzione quantistica (algoritmi di Deutsch e Grover, protocollo del teletrasporto, crittografia quantistica). Percorsi per la scuola secondaria e la formazione insegnante, anche basati sul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game-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based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learning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 (progetto </a:t>
            </a:r>
            <a:r>
              <a:rPr kumimoji="0" lang="it-IT" alt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Qtris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16923" y="711717"/>
            <a:ext cx="9326149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1200" cap="all" spc="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Percorsi didattici su fisica e tecnologie quantistiche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86B991-E665-43E8-B9FB-7EE9D44C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099" y="552691"/>
            <a:ext cx="2651195" cy="3749979"/>
          </a:xfrm>
          <a:prstGeom prst="rect">
            <a:avLst/>
          </a:prstGeom>
        </p:spPr>
      </p:pic>
      <p:pic>
        <p:nvPicPr>
          <p:cNvPr id="8" name="Picture 2" descr="A cat and a game&#10;&#10;Description automatically generated with medium confidence">
            <a:extLst>
              <a:ext uri="{FF2B5EF4-FFF2-40B4-BE49-F238E27FC236}">
                <a16:creationId xmlns:a16="http://schemas.microsoft.com/office/drawing/2014/main" id="{F13A2746-3F3D-6900-CD59-2764E80E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99" y="4708081"/>
            <a:ext cx="2651195" cy="9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1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5400" dirty="0">
                <a:solidFill>
                  <a:srgbClr val="333333"/>
                </a:solidFill>
                <a:cs typeface="Arial" panose="020B0604020202020204" pitchFamily="34" charset="0"/>
              </a:rPr>
              <a:t>dal modello giocattolo alle leggi fisiche</a:t>
            </a:r>
            <a:br>
              <a:rPr lang="it-IT" altLang="it-IT" sz="5400" dirty="0">
                <a:solidFill>
                  <a:srgbClr val="333333"/>
                </a:solidFill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29470" y="1348865"/>
            <a:ext cx="10116821" cy="101477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6" marR="0" lvl="1" indent="0" algn="just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CBEBD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Un approccio educativo a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fenomeni fisici diversi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che possono essere spiegati tramite modelli stocastici ed esplorati dagli studenti prima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attraverso giochi con dadi e monete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poi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tramite simulazioni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, per arrivare al 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consolidamento concettuale</a:t>
            </a:r>
            <a:r>
              <a:rPr kumimoji="0" lang="it-IT" alt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981228" y="2472103"/>
            <a:ext cx="10013303" cy="3321020"/>
            <a:chOff x="864606" y="2337453"/>
            <a:chExt cx="10570457" cy="3505806"/>
          </a:xfrm>
        </p:grpSpPr>
        <p:sp>
          <p:nvSpPr>
            <p:cNvPr id="7" name="Rettangolo 6"/>
            <p:cNvSpPr/>
            <p:nvPr/>
          </p:nvSpPr>
          <p:spPr>
            <a:xfrm>
              <a:off x="4474755" y="5031806"/>
              <a:ext cx="4025533" cy="765855"/>
            </a:xfrm>
            <a:prstGeom prst="rect">
              <a:avLst/>
            </a:prstGeom>
            <a:solidFill>
              <a:srgbClr val="EF91A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8" name="Picture 9" descr="Risultati immagini per thermal equilibrium applet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096" y="2337453"/>
              <a:ext cx="3198812" cy="319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dadir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755" y="3414394"/>
              <a:ext cx="4025533" cy="2097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tangolo 9"/>
            <p:cNvSpPr/>
            <p:nvPr/>
          </p:nvSpPr>
          <p:spPr>
            <a:xfrm>
              <a:off x="955348" y="5037828"/>
              <a:ext cx="3181560" cy="765855"/>
            </a:xfrm>
            <a:prstGeom prst="rect">
              <a:avLst/>
            </a:prstGeom>
            <a:solidFill>
              <a:srgbClr val="EF91A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864606" y="5511691"/>
              <a:ext cx="3345792" cy="331568"/>
            </a:xfrm>
            <a:prstGeom prst="rect">
              <a:avLst/>
            </a:prstGeom>
            <a:noFill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8016" marR="0" lvl="1" indent="0" algn="just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9CBEBD"/>
                </a:buClr>
                <a:buSzTx/>
                <a:buFont typeface="Wingdings 3" pitchFamily="18" charset="2"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Equilibrio termico e definizione di entropia</a:t>
              </a:r>
            </a:p>
          </p:txBody>
        </p:sp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4814625" y="5511691"/>
              <a:ext cx="3345792" cy="331568"/>
            </a:xfrm>
            <a:prstGeom prst="rect">
              <a:avLst/>
            </a:prstGeom>
            <a:noFill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8016" marR="0" lvl="1" indent="0" algn="just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9CBEBD"/>
                </a:buClr>
                <a:buSzTx/>
                <a:buFont typeface="Wingdings 3" pitchFamily="18" charset="2"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Decadimento ed equilibrio radioattivo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8838135" y="5031805"/>
              <a:ext cx="2420632" cy="765855"/>
            </a:xfrm>
            <a:prstGeom prst="rect">
              <a:avLst/>
            </a:prstGeom>
            <a:solidFill>
              <a:srgbClr val="EF91A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9281240" y="5511691"/>
              <a:ext cx="1534422" cy="331568"/>
            </a:xfrm>
            <a:prstGeom prst="rect">
              <a:avLst/>
            </a:prstGeom>
            <a:noFill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8016" marR="0" lvl="1" indent="0" algn="just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9CBEBD"/>
                </a:buClr>
                <a:buSzTx/>
                <a:buFont typeface="Wingdings 3" pitchFamily="18" charset="2"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Fluorescenza</a:t>
              </a:r>
            </a:p>
          </p:txBody>
        </p:sp>
        <p:pic>
          <p:nvPicPr>
            <p:cNvPr id="15" name="Picture 12" descr="Risultati immagini per fluorescent la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138" y="3800366"/>
              <a:ext cx="2701925" cy="171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4604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88752" cy="1499616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  <a:cs typeface="Arial" panose="020B0604020202020204" pitchFamily="34" charset="0"/>
              </a:rPr>
              <a:t>Spettrometria</a:t>
            </a:r>
            <a:r>
              <a:rPr lang="en-US" sz="4400" dirty="0">
                <a:solidFill>
                  <a:schemeClr val="tx1"/>
                </a:solidFill>
                <a:cs typeface="Arial" panose="020B0604020202020204" pitchFamily="34" charset="0"/>
              </a:rPr>
              <a:t> a basso </a:t>
            </a:r>
            <a:r>
              <a:rPr lang="en-US" sz="4400" dirty="0" err="1">
                <a:solidFill>
                  <a:schemeClr val="tx1"/>
                </a:solidFill>
                <a:cs typeface="Arial" panose="020B0604020202020204" pitchFamily="34" charset="0"/>
              </a:rPr>
              <a:t>costo</a:t>
            </a:r>
            <a:r>
              <a:rPr lang="en-US" sz="4400" dirty="0">
                <a:solidFill>
                  <a:schemeClr val="tx1"/>
                </a:solidFill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chemeClr val="tx1"/>
                </a:solidFill>
                <a:cs typeface="Arial" panose="020B0604020202020204" pitchFamily="34" charset="0"/>
              </a:rPr>
              <a:t>spettrofotometri</a:t>
            </a:r>
            <a:r>
              <a:rPr lang="en-US" sz="4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cs typeface="Arial" panose="020B0604020202020204" pitchFamily="34" charset="0"/>
              </a:rPr>
              <a:t>basati</a:t>
            </a:r>
            <a:r>
              <a:rPr lang="en-US" sz="4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cs typeface="Arial" panose="020B0604020202020204" pitchFamily="34" charset="0"/>
              </a:rPr>
              <a:t>sullo</a:t>
            </a:r>
            <a:r>
              <a:rPr lang="en-US" sz="4400" dirty="0">
                <a:solidFill>
                  <a:schemeClr val="tx1"/>
                </a:solidFill>
                <a:cs typeface="Arial" panose="020B0604020202020204" pitchFamily="34" charset="0"/>
              </a:rPr>
              <a:t> smartphone</a:t>
            </a:r>
            <a:endParaRPr lang="it-IT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48601-C87D-4D27-880F-BA30DC3E6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73" y="1658107"/>
            <a:ext cx="2494071" cy="2118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E6329-C514-4F75-B167-953078E2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50" y="1934534"/>
            <a:ext cx="5597245" cy="3981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11BF4C-10C1-4675-8C9A-4B569FF3C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"/>
          <a:stretch/>
        </p:blipFill>
        <p:spPr>
          <a:xfrm>
            <a:off x="7884824" y="3429000"/>
            <a:ext cx="3303636" cy="24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1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err="1"/>
              <a:t>Progettazione</a:t>
            </a:r>
            <a:r>
              <a:rPr lang="en-GB" sz="4400" dirty="0"/>
              <a:t> di </a:t>
            </a:r>
            <a:r>
              <a:rPr lang="en-GB" sz="4400" dirty="0" err="1"/>
              <a:t>laboratori</a:t>
            </a:r>
            <a:r>
              <a:rPr lang="en-GB" sz="4400" dirty="0"/>
              <a:t> per </a:t>
            </a:r>
            <a:r>
              <a:rPr lang="en-GB" sz="4400" dirty="0" err="1"/>
              <a:t>gli</a:t>
            </a:r>
            <a:r>
              <a:rPr lang="en-GB" sz="4400" dirty="0"/>
              <a:t> </a:t>
            </a:r>
            <a:r>
              <a:rPr lang="en-GB" sz="4400" dirty="0" err="1"/>
              <a:t>studenti</a:t>
            </a:r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88892" y="1535570"/>
            <a:ext cx="3960000" cy="4171021"/>
            <a:chOff x="122676" y="1544832"/>
            <a:chExt cx="3960000" cy="4171021"/>
          </a:xfrm>
        </p:grpSpPr>
        <p:sp>
          <p:nvSpPr>
            <p:cNvPr id="18" name="Rectangle 17"/>
            <p:cNvSpPr/>
            <p:nvPr/>
          </p:nvSpPr>
          <p:spPr>
            <a:xfrm>
              <a:off x="122676" y="1544832"/>
              <a:ext cx="3960000" cy="1080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Elettromagnetismo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91831" y="2331275"/>
              <a:ext cx="1080000" cy="1080000"/>
            </a:xfrm>
            <a:prstGeom prst="rect">
              <a:avLst/>
            </a:prstGeom>
            <a:solidFill>
              <a:srgbClr val="EF91A7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Forze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magnetiche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9283" y="3483182"/>
              <a:ext cx="1080000" cy="1080000"/>
            </a:xfrm>
            <a:prstGeom prst="rect">
              <a:avLst/>
            </a:prstGeom>
            <a:solidFill>
              <a:srgbClr val="EF91A7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Induzione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magnetica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4239" y="4635853"/>
              <a:ext cx="1080000" cy="1080000"/>
            </a:xfrm>
            <a:prstGeom prst="rect">
              <a:avLst/>
            </a:prstGeom>
            <a:solidFill>
              <a:srgbClr val="EF91A7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Fotografie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storiche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di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camere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nebbia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 b="27254"/>
            <a:stretch/>
          </p:blipFill>
          <p:spPr>
            <a:xfrm>
              <a:off x="2749192" y="2334875"/>
              <a:ext cx="1072800" cy="1072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2744356" y="3483361"/>
              <a:ext cx="1080000" cy="1080000"/>
            </a:xfrm>
            <a:prstGeom prst="rect">
              <a:avLst/>
            </a:prstGeom>
            <a:solidFill>
              <a:srgbClr val="EF91A7"/>
            </a:solidFill>
            <a:ln>
              <a:solidFill>
                <a:schemeClr val="bg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Elettroni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&amp;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campi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magnetici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674" y="2325593"/>
              <a:ext cx="1093253" cy="1079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620" y="3498409"/>
              <a:ext cx="1063399" cy="10603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282" y="4641451"/>
              <a:ext cx="1077647" cy="107096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5" name="Gruppo 4"/>
          <p:cNvGrpSpPr/>
          <p:nvPr/>
        </p:nvGrpSpPr>
        <p:grpSpPr>
          <a:xfrm>
            <a:off x="4295100" y="1539010"/>
            <a:ext cx="3621948" cy="4173402"/>
            <a:chOff x="4273007" y="1544832"/>
            <a:chExt cx="3621948" cy="4173402"/>
          </a:xfrm>
        </p:grpSpPr>
        <p:sp>
          <p:nvSpPr>
            <p:cNvPr id="26" name="Rectangle 25"/>
            <p:cNvSpPr/>
            <p:nvPr/>
          </p:nvSpPr>
          <p:spPr>
            <a:xfrm>
              <a:off x="4400861" y="2330457"/>
              <a:ext cx="1080000" cy="1080000"/>
            </a:xfrm>
            <a:prstGeom prst="rect">
              <a:avLst/>
            </a:prstGeom>
            <a:solidFill>
              <a:srgbClr val="00ADAD"/>
            </a:solidFill>
            <a:ln>
              <a:solidFill>
                <a:schemeClr val="bg1"/>
              </a:solidFill>
            </a:ln>
          </p:spPr>
          <p:txBody>
            <a:bodyPr wrap="non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Costante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di Rydberg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73007" y="1544832"/>
              <a:ext cx="3621948" cy="1080000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Fisica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moderna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98600" y="4638234"/>
              <a:ext cx="1080000" cy="1080000"/>
            </a:xfrm>
            <a:prstGeom prst="rect">
              <a:avLst/>
            </a:prstGeom>
            <a:solidFill>
              <a:srgbClr val="00ADAD"/>
            </a:solidFill>
            <a:ln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Misura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dell'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efficienza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quantistica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07075" y="4638234"/>
              <a:ext cx="1080000" cy="1080000"/>
            </a:xfrm>
            <a:prstGeom prst="rect">
              <a:avLst/>
            </a:prstGeom>
            <a:solidFill>
              <a:srgbClr val="00ADAD"/>
            </a:solidFill>
            <a:ln>
              <a:solidFill>
                <a:schemeClr val="bg1"/>
              </a:solidFill>
            </a:ln>
          </p:spPr>
          <p:txBody>
            <a:bodyPr wrap="non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Radiazione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corpo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nero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43981" y="3485563"/>
              <a:ext cx="1080000" cy="1080000"/>
            </a:xfrm>
            <a:prstGeom prst="rect">
              <a:avLst/>
            </a:prstGeom>
            <a:solidFill>
              <a:srgbClr val="00ADAD"/>
            </a:solidFill>
            <a:ln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LED e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costante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di Planck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4182" y="2345738"/>
              <a:ext cx="1069799" cy="107669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930" y="3513955"/>
              <a:ext cx="1080000" cy="104475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45" name="Rectangle 44"/>
            <p:cNvSpPr/>
            <p:nvPr/>
          </p:nvSpPr>
          <p:spPr>
            <a:xfrm>
              <a:off x="6697302" y="2334875"/>
              <a:ext cx="1092188" cy="1080000"/>
            </a:xfrm>
            <a:prstGeom prst="rect">
              <a:avLst/>
            </a:prstGeom>
            <a:solidFill>
              <a:srgbClr val="00ADAD"/>
            </a:solidFill>
            <a:ln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Effetto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foto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elettrico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02607" y="3498409"/>
              <a:ext cx="1085989" cy="1065096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479" y="4662853"/>
              <a:ext cx="1069799" cy="104956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7" name="Gruppo 6"/>
          <p:cNvGrpSpPr/>
          <p:nvPr/>
        </p:nvGrpSpPr>
        <p:grpSpPr>
          <a:xfrm>
            <a:off x="7964016" y="1543558"/>
            <a:ext cx="3969346" cy="4159593"/>
            <a:chOff x="8075276" y="1565052"/>
            <a:chExt cx="3960000" cy="4149798"/>
          </a:xfrm>
        </p:grpSpPr>
        <p:sp>
          <p:nvSpPr>
            <p:cNvPr id="25" name="Rectangle 24"/>
            <p:cNvSpPr/>
            <p:nvPr/>
          </p:nvSpPr>
          <p:spPr>
            <a:xfrm>
              <a:off x="8075276" y="1565052"/>
              <a:ext cx="3960000" cy="1080000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B21"/>
                  </a:solidFill>
                  <a:effectLst/>
                  <a:uLnTx/>
                  <a:uFillTx/>
                  <a:latin typeface="Tw Cen MT Condensed" panose="020B0606020104020203"/>
                  <a:ea typeface="+mn-ea"/>
                  <a:cs typeface="Arial" panose="020B0604020202020204" pitchFamily="34" charset="0"/>
                </a:rPr>
                <a:t>Meccanica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8354222" y="2325593"/>
              <a:ext cx="3390681" cy="3389257"/>
              <a:chOff x="8354222" y="2325593"/>
              <a:chExt cx="3390681" cy="338925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0664903" y="3484398"/>
                <a:ext cx="1080000" cy="1080000"/>
              </a:xfrm>
              <a:prstGeom prst="rect">
                <a:avLst/>
              </a:prstGeom>
              <a:solidFill>
                <a:srgbClr val="EF91A7"/>
              </a:solidFill>
              <a:ln>
                <a:solidFill>
                  <a:schemeClr val="bg1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Pendoli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storici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511531" y="4634850"/>
                <a:ext cx="1080000" cy="1080000"/>
              </a:xfrm>
              <a:prstGeom prst="rect">
                <a:avLst/>
              </a:prstGeom>
              <a:solidFill>
                <a:srgbClr val="EF91A7"/>
              </a:solidFill>
              <a:ln>
                <a:solidFill>
                  <a:schemeClr val="bg1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Software di </a:t>
                </a:r>
                <a:r>
                  <a:rPr kumimoji="0" lang="en-GB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simulazione</a:t>
                </a: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8358569" y="3483838"/>
                <a:ext cx="1080000" cy="1080000"/>
              </a:xfrm>
              <a:prstGeom prst="rect">
                <a:avLst/>
              </a:prstGeom>
              <a:solidFill>
                <a:srgbClr val="EF91A7"/>
              </a:solidFill>
              <a:ln>
                <a:solidFill>
                  <a:schemeClr val="bg1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Tracker: 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rotolamento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e 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attrito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9513468" y="2330821"/>
                <a:ext cx="1080000" cy="1080000"/>
              </a:xfrm>
              <a:prstGeom prst="rect">
                <a:avLst/>
              </a:prstGeom>
              <a:solidFill>
                <a:srgbClr val="EF91A7"/>
              </a:solidFill>
              <a:ln>
                <a:solidFill>
                  <a:schemeClr val="bg1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Sensori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di moto: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urti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3213" y="2351282"/>
                <a:ext cx="1074977" cy="1059175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68746" y="2325593"/>
                <a:ext cx="1072800" cy="1076695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11531" y="3494607"/>
                <a:ext cx="1090931" cy="1064101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4222" y="4662853"/>
                <a:ext cx="1089186" cy="104956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3541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95248" y="611848"/>
            <a:ext cx="9720263" cy="4394261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it-IT" sz="2900" b="1" dirty="0">
                <a:solidFill>
                  <a:srgbClr val="EF91A7"/>
                </a:solidFill>
              </a:rPr>
              <a:t>12 CFU a scelta tra (TAF affine):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Storia delle scienze (6 CFU) 					M-STO/05	L. Fregonese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Introduzione all’</a:t>
            </a:r>
            <a:r>
              <a:rPr lang="it-IT" sz="1800" dirty="0" err="1"/>
              <a:t>astronomia</a:t>
            </a:r>
            <a:r>
              <a:rPr lang="it-IT" sz="1800" baseline="30000" dirty="0" err="1"/>
              <a:t>T</a:t>
            </a:r>
            <a:r>
              <a:rPr lang="it-IT" sz="1800" dirty="0"/>
              <a:t> (6 CFU) 				FIS/05		P. </a:t>
            </a:r>
            <a:r>
              <a:rPr lang="it-IT" sz="1800" dirty="0" err="1"/>
              <a:t>Caraveo</a:t>
            </a:r>
            <a:endParaRPr lang="it-IT" sz="1800" dirty="0"/>
          </a:p>
          <a:p>
            <a:pPr>
              <a:spcBef>
                <a:spcPts val="200"/>
              </a:spcBef>
            </a:pPr>
            <a:r>
              <a:rPr lang="it-IT" sz="1800" dirty="0"/>
              <a:t>Astrofisica (6 CFU) 					FIS/05		A. Giuliani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Astronomia (6 CFU) 					FIS/05		A. De Luca</a:t>
            </a:r>
          </a:p>
          <a:p>
            <a:pPr>
              <a:spcBef>
                <a:spcPts val="200"/>
              </a:spcBef>
            </a:pPr>
            <a:r>
              <a:rPr lang="it-IT" sz="1800" dirty="0" err="1"/>
              <a:t>Astroparticles</a:t>
            </a:r>
            <a:r>
              <a:rPr lang="it-IT" sz="1800" dirty="0"/>
              <a:t> (6 CFU) 					FIS/05 		P.W. Cattaneo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Storia della matematica (6 CFU) 				MAT/04		R. Rosso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Matematiche complementari (I anno) (6 CFU) 			MAT/04		R. Rosso	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Matematiche elementari da un punto di vista superiore (6 CFU)	MAT/04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Equazioni differenziali e sistemi </a:t>
            </a:r>
            <a:r>
              <a:rPr lang="it-IT" sz="1800" dirty="0" err="1"/>
              <a:t>dinamici</a:t>
            </a:r>
            <a:r>
              <a:rPr lang="it-IT" sz="1800" baseline="30000" dirty="0" err="1"/>
              <a:t>T</a:t>
            </a:r>
            <a:r>
              <a:rPr lang="it-IT" sz="1800" dirty="0"/>
              <a:t> (6 CFU) 		MAT/05		E. Vitali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Didattica della matematica (9 CFU, 6 affine + 3 scelta libera)	MAT/04 			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Didattiche specifiche della matematica (9 CFU, 6 a + 3 s.l.)) 	MAT/04</a:t>
            </a:r>
          </a:p>
          <a:p>
            <a:pPr>
              <a:spcBef>
                <a:spcPts val="200"/>
              </a:spcBef>
            </a:pPr>
            <a:r>
              <a:rPr lang="it-IT" sz="1800" dirty="0"/>
              <a:t>(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06145" y="4882728"/>
            <a:ext cx="333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aseline="30000" dirty="0"/>
              <a:t>T</a:t>
            </a:r>
            <a:r>
              <a:rPr lang="it-IT" sz="1400" dirty="0"/>
              <a:t> = Corso già offerto nella Laurea Triennale</a:t>
            </a:r>
          </a:p>
        </p:txBody>
      </p:sp>
      <p:sp>
        <p:nvSpPr>
          <p:cNvPr id="4" name="Rettangolo 3"/>
          <p:cNvSpPr/>
          <p:nvPr/>
        </p:nvSpPr>
        <p:spPr>
          <a:xfrm>
            <a:off x="60960" y="82296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004545" y="4364569"/>
            <a:ext cx="914400" cy="56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EB45C-DCEE-BDA3-A955-7967DD1C658F}"/>
              </a:ext>
            </a:extLst>
          </p:cNvPr>
          <p:cNvSpPr txBox="1"/>
          <p:nvPr/>
        </p:nvSpPr>
        <p:spPr>
          <a:xfrm>
            <a:off x="1182253" y="5306398"/>
            <a:ext cx="8405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Gli esami di didattica della matematica sono importanti per l’insegnamento nelle classi A27 (Matematica e Fisica) e A28 (Matematica e Scienze)</a:t>
            </a:r>
          </a:p>
        </p:txBody>
      </p:sp>
    </p:spTree>
    <p:extLst>
      <p:ext uri="{BB962C8B-B14F-4D97-AF65-F5344CB8AC3E}">
        <p14:creationId xmlns:p14="http://schemas.microsoft.com/office/powerpoint/2010/main" val="1383745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632640" y="2195280"/>
            <a:ext cx="10416600" cy="14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5400" b="1" strike="noStrike" cap="all" spc="97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RicercHE</a:t>
            </a:r>
            <a:r>
              <a:rPr lang="it-IT" sz="5400" b="1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 in Fondamenti della fisica</a:t>
            </a:r>
            <a:endParaRPr lang="it-IT" sz="5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7713800" y="3201360"/>
            <a:ext cx="36813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  <a:ea typeface="ＭＳ Ｐゴシック"/>
              </a:rPr>
              <a:t>Gianluca </a:t>
            </a:r>
            <a:r>
              <a:rPr lang="it-IT" sz="2800" b="1" strike="noStrike" spc="-1" dirty="0" err="1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  <a:ea typeface="ＭＳ Ｐゴシック"/>
              </a:rPr>
              <a:t>Introzzi</a:t>
            </a:r>
            <a:endParaRPr lang="it-IT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9440" y="80264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6282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024200" y="585360"/>
            <a:ext cx="9719640" cy="149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INTERPRETAZIONI DELLA MECCANICA QUANTISTICA</a:t>
            </a:r>
            <a:br>
              <a:rPr dirty="0"/>
            </a:br>
            <a:endParaRPr lang="en-US" sz="4400" b="0" strike="noStrike" spc="-1" dirty="0">
              <a:solidFill>
                <a:srgbClr val="2E2B21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tretch/>
        </p:blipFill>
        <p:spPr>
          <a:xfrm>
            <a:off x="768600" y="2121120"/>
            <a:ext cx="2669040" cy="2556360"/>
          </a:xfrm>
          <a:prstGeom prst="rect">
            <a:avLst/>
          </a:prstGeom>
          <a:ln>
            <a:noFill/>
          </a:ln>
        </p:spPr>
      </p:pic>
      <p:pic>
        <p:nvPicPr>
          <p:cNvPr id="182" name="Picture 3"/>
          <p:cNvPicPr/>
          <p:nvPr/>
        </p:nvPicPr>
        <p:blipFill>
          <a:blip r:embed="rId3"/>
          <a:stretch/>
        </p:blipFill>
        <p:spPr>
          <a:xfrm>
            <a:off x="3801960" y="2201400"/>
            <a:ext cx="3641040" cy="24764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287280" y="4759920"/>
            <a:ext cx="3863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Potenziale quantico di Bohm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4388400" y="4778280"/>
            <a:ext cx="266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Traiettorie di Bohm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" name="Picture 4"/>
          <p:cNvPicPr/>
          <p:nvPr/>
        </p:nvPicPr>
        <p:blipFill>
          <a:blip r:embed="rId4"/>
          <a:stretch/>
        </p:blipFill>
        <p:spPr>
          <a:xfrm>
            <a:off x="7807320" y="1935360"/>
            <a:ext cx="3434400" cy="2742120"/>
          </a:xfrm>
          <a:prstGeom prst="rect">
            <a:avLst/>
          </a:prstGeom>
          <a:ln>
            <a:noFill/>
          </a:ln>
        </p:spPr>
      </p:pic>
      <p:sp>
        <p:nvSpPr>
          <p:cNvPr id="186" name="CustomShape 4"/>
          <p:cNvSpPr/>
          <p:nvPr/>
        </p:nvSpPr>
        <p:spPr>
          <a:xfrm>
            <a:off x="7376760" y="4799880"/>
            <a:ext cx="445464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EF91A7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Misura “debole” su fotoni singoli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2E2B21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A.M. Steinberg et al. - Science (2011)</a:t>
            </a:r>
            <a:endParaRPr lang="it-IT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6546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1238160" y="585360"/>
            <a:ext cx="11203560" cy="149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Come </a:t>
            </a:r>
            <a:r>
              <a:rPr lang="en-US" sz="4400" b="0" strike="noStrike" cap="all" spc="97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immaginare</a:t>
            </a: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 un “</a:t>
            </a:r>
            <a:r>
              <a:rPr lang="en-US" sz="4400" b="0" strike="noStrike" cap="all" spc="97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qUANTONE</a:t>
            </a: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”</a:t>
            </a:r>
            <a:br>
              <a:rPr dirty="0"/>
            </a:br>
            <a:endParaRPr lang="en-US" sz="4400" b="0" strike="noStrike" spc="-1" dirty="0">
              <a:solidFill>
                <a:srgbClr val="2E2B21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188" name="Immagine 1"/>
          <p:cNvPicPr/>
          <p:nvPr/>
        </p:nvPicPr>
        <p:blipFill>
          <a:blip r:embed="rId2"/>
          <a:stretch/>
        </p:blipFill>
        <p:spPr>
          <a:xfrm>
            <a:off x="3609000" y="1698120"/>
            <a:ext cx="4926600" cy="3941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5999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085760" y="585360"/>
            <a:ext cx="11203560" cy="149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INDETERMINAZIONE ERRORE/ DISTURBO DI HEISENBERG:</a:t>
            </a:r>
          </a:p>
          <a:p>
            <a:pPr>
              <a:lnSpc>
                <a:spcPct val="80000"/>
              </a:lnSpc>
            </a:pPr>
            <a:r>
              <a:rPr lang="en-US" sz="4400" b="0" strike="noStrike" cap="all" spc="97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UN PROBLEMA ANCORA APERTO</a:t>
            </a:r>
            <a:br>
              <a:rPr dirty="0"/>
            </a:br>
            <a:endParaRPr lang="en-US" sz="4400" b="0" strike="noStrike" spc="-1" dirty="0">
              <a:solidFill>
                <a:srgbClr val="2E2B21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190" name="Immagine 189"/>
          <p:cNvPicPr/>
          <p:nvPr/>
        </p:nvPicPr>
        <p:blipFill>
          <a:blip r:embed="rId2"/>
          <a:stretch/>
        </p:blipFill>
        <p:spPr>
          <a:xfrm>
            <a:off x="4608000" y="2160000"/>
            <a:ext cx="2340000" cy="36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3172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744018" y="1887261"/>
            <a:ext cx="9365182" cy="140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altLang="it-IT" sz="5400" b="1" dirty="0">
                <a:solidFill>
                  <a:srgbClr val="333333"/>
                </a:solidFill>
              </a:rPr>
              <a:t>Educazione non formale e integrazione con l’educazione </a:t>
            </a:r>
            <a:r>
              <a:rPr lang="it-IT" altLang="it-IT" sz="5400" b="1" dirty="0" err="1">
                <a:solidFill>
                  <a:srgbClr val="333333"/>
                </a:solidFill>
              </a:rPr>
              <a:t>formalE</a:t>
            </a:r>
            <a:r>
              <a:rPr lang="it-IT" altLang="it-IT" sz="5400" b="1" dirty="0">
                <a:solidFill>
                  <a:srgbClr val="333333"/>
                </a:solidFill>
              </a:rPr>
              <a:t>: APPLICAZIONI</a:t>
            </a:r>
            <a:endParaRPr lang="en-US" altLang="it-IT" sz="5400" b="1" dirty="0">
              <a:solidFill>
                <a:srgbClr val="333333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203453" y="3068018"/>
            <a:ext cx="368163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+mn-lt"/>
                <a:ea typeface="ＭＳ Ｐゴシック" charset="0"/>
                <a:cs typeface="Comic Sans MS"/>
              </a:rPr>
              <a:t>Paolo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+mn-lt"/>
                <a:ea typeface="ＭＳ Ｐゴシック" charset="0"/>
                <a:cs typeface="Comic Sans MS"/>
              </a:rPr>
              <a:t>Montagna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+mn-lt"/>
                <a:ea typeface="ＭＳ Ｐゴシック" charset="0"/>
                <a:cs typeface="Comic Sans MS"/>
              </a:rPr>
              <a:t> Massimiliano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+mn-lt"/>
                <a:ea typeface="ＭＳ Ｐゴシック" charset="0"/>
                <a:cs typeface="Comic Sans MS"/>
              </a:rPr>
              <a:t>Malgieri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F91A7"/>
              </a:solidFill>
              <a:effectLst/>
              <a:uLnTx/>
              <a:uFillTx/>
              <a:latin typeface="+mn-lt"/>
              <a:ea typeface="ＭＳ Ｐゴシック" charset="0"/>
              <a:cs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5280" y="79248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87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73" y="30919"/>
            <a:ext cx="6053027" cy="4686626"/>
          </a:xfrm>
          <a:prstGeom prst="rect">
            <a:avLst/>
          </a:prstGeom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96DC2B4A-2B8F-E118-EF8B-5DA43FC7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3" y="324188"/>
            <a:ext cx="4908753" cy="2454375"/>
          </a:xfrm>
          <a:prstGeom prst="rect">
            <a:avLst/>
          </a:prstGeom>
        </p:spPr>
      </p:pic>
      <p:sp>
        <p:nvSpPr>
          <p:cNvPr id="4" name="Rettangolo 2">
            <a:extLst>
              <a:ext uri="{FF2B5EF4-FFF2-40B4-BE49-F238E27FC236}">
                <a16:creationId xmlns:a16="http://schemas.microsoft.com/office/drawing/2014/main" id="{3750115B-17F9-662A-2604-09639E74F604}"/>
              </a:ext>
            </a:extLst>
          </p:cNvPr>
          <p:cNvSpPr/>
          <p:nvPr/>
        </p:nvSpPr>
        <p:spPr>
          <a:xfrm>
            <a:off x="7564145" y="4717545"/>
            <a:ext cx="3564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Attualmente al Dipartimento di Fisica:</a:t>
            </a:r>
          </a:p>
          <a:p>
            <a:r>
              <a:rPr lang="it-IT" sz="1600" dirty="0"/>
              <a:t>Paolo Montagna 	Luca Zatti</a:t>
            </a:r>
          </a:p>
          <a:p>
            <a:r>
              <a:rPr lang="it-IT" sz="1600" dirty="0"/>
              <a:t>Ettore </a:t>
            </a:r>
            <a:r>
              <a:rPr lang="it-IT" sz="1600" dirty="0" err="1"/>
              <a:t>Budassi</a:t>
            </a:r>
            <a:r>
              <a:rPr lang="it-IT" sz="1600" dirty="0"/>
              <a:t> 		Simone </a:t>
            </a:r>
            <a:r>
              <a:rPr lang="it-IT" sz="1600" dirty="0" err="1"/>
              <a:t>Restelli</a:t>
            </a:r>
            <a:r>
              <a:rPr lang="it-IT" sz="1600" dirty="0"/>
              <a:t> 	</a:t>
            </a:r>
          </a:p>
          <a:p>
            <a:r>
              <a:rPr lang="it-IT" sz="1600" dirty="0"/>
              <a:t>Diego </a:t>
            </a:r>
            <a:r>
              <a:rPr lang="it-IT" sz="1600" dirty="0" err="1"/>
              <a:t>Maragnano</a:t>
            </a:r>
            <a:r>
              <a:rPr lang="it-IT" sz="1600" dirty="0"/>
              <a:t>	Jacopo </a:t>
            </a:r>
            <a:r>
              <a:rPr lang="it-IT" sz="1600" dirty="0" err="1"/>
              <a:t>Braghieri</a:t>
            </a:r>
            <a:endParaRPr lang="it-IT" sz="1600" dirty="0"/>
          </a:p>
          <a:p>
            <a:r>
              <a:rPr lang="it-IT" sz="1600" dirty="0"/>
              <a:t>Simone Verdi		Andrea </a:t>
            </a:r>
            <a:r>
              <a:rPr lang="it-IT" sz="1600" dirty="0" err="1"/>
              <a:t>Franzetti</a:t>
            </a:r>
            <a:endParaRPr 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92" y="4227191"/>
            <a:ext cx="5365122" cy="17836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DAD606-B6BD-4C3B-8E3D-153C9E9E7B0A}"/>
              </a:ext>
            </a:extLst>
          </p:cNvPr>
          <p:cNvSpPr txBox="1"/>
          <p:nvPr/>
        </p:nvSpPr>
        <p:spPr>
          <a:xfrm>
            <a:off x="180753" y="2970120"/>
            <a:ext cx="5752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Promozione e divulgazione della Fisica per studenti di scuola superiore 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inizio università</a:t>
            </a:r>
          </a:p>
        </p:txBody>
      </p:sp>
    </p:spTree>
    <p:extLst>
      <p:ext uri="{BB962C8B-B14F-4D97-AF65-F5344CB8AC3E}">
        <p14:creationId xmlns:p14="http://schemas.microsoft.com/office/powerpoint/2010/main" val="3508358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6" y="651577"/>
            <a:ext cx="6151966" cy="43776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26" y="1892596"/>
            <a:ext cx="6930074" cy="32595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953153" y="1297173"/>
            <a:ext cx="177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Ad esempio</a:t>
            </a:r>
            <a:r>
              <a:rPr lang="it-IT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03584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1" y="212651"/>
            <a:ext cx="9981204" cy="46378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07929" y="5103628"/>
            <a:ext cx="819057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Ideazione, progettazione, realizzazione (hardware e software), test efficacia didattica </a:t>
            </a:r>
          </a:p>
          <a:p>
            <a:pPr algn="ctr"/>
            <a:r>
              <a:rPr lang="it-IT" dirty="0"/>
              <a:t>a cura del Gruppo Physics4Teenagers </a:t>
            </a:r>
          </a:p>
        </p:txBody>
      </p:sp>
    </p:spTree>
    <p:extLst>
      <p:ext uri="{BB962C8B-B14F-4D97-AF65-F5344CB8AC3E}">
        <p14:creationId xmlns:p14="http://schemas.microsoft.com/office/powerpoint/2010/main" val="1244010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25" y="2283214"/>
            <a:ext cx="3288337" cy="36824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6" y="186844"/>
            <a:ext cx="11153775" cy="10191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289" y="2191503"/>
            <a:ext cx="7641265" cy="38299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22425" y="1283262"/>
            <a:ext cx="4835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Festival della Scienza Genova ott.21</a:t>
            </a:r>
          </a:p>
          <a:p>
            <a:r>
              <a:rPr lang="it-IT" sz="2400" b="1" dirty="0" err="1"/>
              <a:t>BergamoScienza</a:t>
            </a:r>
            <a:r>
              <a:rPr lang="it-IT" sz="2400" b="1" dirty="0"/>
              <a:t> ott.23</a:t>
            </a:r>
          </a:p>
        </p:txBody>
      </p:sp>
      <p:sp>
        <p:nvSpPr>
          <p:cNvPr id="9" name="CasellaDiTesto 8"/>
          <p:cNvSpPr txBox="1"/>
          <p:nvPr/>
        </p:nvSpPr>
        <p:spPr>
          <a:xfrm flipH="1">
            <a:off x="5422605" y="1206019"/>
            <a:ext cx="6492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Allestimenti a </a:t>
            </a:r>
            <a:r>
              <a:rPr lang="it-IT" b="1" dirty="0"/>
              <a:t>Pavia, Piacenza, Abbiategrasso, Belluno</a:t>
            </a:r>
          </a:p>
          <a:p>
            <a:r>
              <a:rPr lang="it-IT" dirty="0"/>
              <a:t>Ora </a:t>
            </a:r>
            <a:r>
              <a:rPr lang="it-IT" b="1" dirty="0"/>
              <a:t>esposizione permanente in Palazzina INFN </a:t>
            </a:r>
            <a:r>
              <a:rPr lang="it-IT" dirty="0"/>
              <a:t>via Ferrata Pavia</a:t>
            </a:r>
          </a:p>
          <a:p>
            <a:r>
              <a:rPr lang="it-IT" dirty="0"/>
              <a:t>(2024/25: 50 classi in visita, circa 1000 studenti</a:t>
            </a:r>
          </a:p>
        </p:txBody>
      </p:sp>
    </p:spTree>
    <p:extLst>
      <p:ext uri="{BB962C8B-B14F-4D97-AF65-F5344CB8AC3E}">
        <p14:creationId xmlns:p14="http://schemas.microsoft.com/office/powerpoint/2010/main" val="485973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71" y="217968"/>
            <a:ext cx="6448425" cy="914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185" y="1291856"/>
            <a:ext cx="4593356" cy="45985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0"/>
            <a:ext cx="4629150" cy="37147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76083" y="1432648"/>
            <a:ext cx="39044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BergamoScienza</a:t>
            </a:r>
            <a:r>
              <a:rPr lang="it-IT" sz="2400" dirty="0"/>
              <a:t> ott.24</a:t>
            </a:r>
          </a:p>
          <a:p>
            <a:r>
              <a:rPr lang="it-IT" sz="2400" dirty="0"/>
              <a:t>Lucca Comics &amp; Games nov.24</a:t>
            </a:r>
          </a:p>
          <a:p>
            <a:r>
              <a:rPr lang="it-IT" sz="2400" dirty="0" err="1"/>
              <a:t>Didacta</a:t>
            </a:r>
            <a:r>
              <a:rPr lang="it-IT" sz="2400" dirty="0"/>
              <a:t> Firenze mar.25</a:t>
            </a:r>
          </a:p>
          <a:p>
            <a:r>
              <a:rPr lang="it-IT" sz="2400" dirty="0" err="1"/>
              <a:t>PlayBO</a:t>
            </a:r>
            <a:r>
              <a:rPr lang="it-IT" sz="2400" dirty="0"/>
              <a:t> Bologna apr.25</a:t>
            </a:r>
          </a:p>
          <a:p>
            <a:endParaRPr lang="it-IT" sz="2400" dirty="0"/>
          </a:p>
          <a:p>
            <a:r>
              <a:rPr lang="it-IT" sz="2400" dirty="0"/>
              <a:t>Giocato da 10 classi</a:t>
            </a:r>
          </a:p>
          <a:p>
            <a:endParaRPr lang="it-IT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495" y="2957753"/>
            <a:ext cx="4795505" cy="31550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770" y="3776113"/>
            <a:ext cx="3541472" cy="22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212E02D-B8ED-1F57-67E0-841E3C1BB6FB}"/>
              </a:ext>
            </a:extLst>
          </p:cNvPr>
          <p:cNvSpPr/>
          <p:nvPr/>
        </p:nvSpPr>
        <p:spPr>
          <a:xfrm>
            <a:off x="1174111" y="5242560"/>
            <a:ext cx="9903994" cy="731237"/>
          </a:xfrm>
          <a:prstGeom prst="rect">
            <a:avLst/>
          </a:prstGeom>
          <a:solidFill>
            <a:srgbClr val="EF91A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024128" y="328449"/>
            <a:ext cx="9979335" cy="538609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it-IT" sz="2900" b="1" dirty="0">
                <a:solidFill>
                  <a:srgbClr val="EF91A7"/>
                </a:solidFill>
                <a:latin typeface="+mj-lt"/>
              </a:rPr>
              <a:t>12 CFU a scelta libera (TAF D), ad esempio (alcuni attivati in Dipartimento):</a:t>
            </a:r>
          </a:p>
        </p:txBody>
      </p:sp>
      <p:sp>
        <p:nvSpPr>
          <p:cNvPr id="9" name="Rettangolo 8"/>
          <p:cNvSpPr/>
          <p:nvPr/>
        </p:nvSpPr>
        <p:spPr>
          <a:xfrm>
            <a:off x="1024128" y="3778999"/>
            <a:ext cx="3841501" cy="984885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it-IT" sz="2900" b="1" dirty="0">
                <a:solidFill>
                  <a:srgbClr val="EF91A7"/>
                </a:solidFill>
                <a:latin typeface="+mj-lt"/>
              </a:rPr>
              <a:t>42 CFU Prova finale (TAF E)</a:t>
            </a:r>
          </a:p>
          <a:p>
            <a:r>
              <a:rPr lang="it-IT" sz="2900" b="1" dirty="0">
                <a:solidFill>
                  <a:srgbClr val="EF91A7"/>
                </a:solidFill>
                <a:latin typeface="+mj-lt"/>
              </a:rPr>
              <a:t>  6 CFU Altre attività (TAF F)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12078" y="5303521"/>
            <a:ext cx="9750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hlinkClick r:id="rId3"/>
              </a:rPr>
              <a:t>https://scienzefisiche.cdl.unipv.it/it/informazioni-pratiche/guida-dello-studente/guida-dello-studente-laurea-scienze-fisiche-202425</a:t>
            </a:r>
            <a:r>
              <a:rPr lang="it-IT" sz="14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DD174-B5F4-44F2-B5C8-7DCDD3BCE781}"/>
              </a:ext>
            </a:extLst>
          </p:cNvPr>
          <p:cNvSpPr/>
          <p:nvPr/>
        </p:nvSpPr>
        <p:spPr>
          <a:xfrm>
            <a:off x="1024128" y="888476"/>
            <a:ext cx="110357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it-IT" dirty="0"/>
              <a:t>Tecniche di presentazione (3 CFU)									FIS/08		A. Bacchetta, G. Mainino</a:t>
            </a:r>
          </a:p>
          <a:p>
            <a:pPr>
              <a:spcBef>
                <a:spcPts val="200"/>
              </a:spcBef>
            </a:pPr>
            <a:r>
              <a:rPr lang="it-IT" dirty="0"/>
              <a:t>Agile Project Management (3 CFU)									SECS-P/08  	L. Cavone</a:t>
            </a:r>
          </a:p>
          <a:p>
            <a:pPr>
              <a:spcBef>
                <a:spcPts val="200"/>
              </a:spcBef>
            </a:pPr>
            <a:r>
              <a:rPr lang="it-IT" dirty="0" err="1"/>
              <a:t>Enterpreneurship</a:t>
            </a:r>
            <a:r>
              <a:rPr lang="it-IT" dirty="0"/>
              <a:t> (3 CFU)											SECS-P/08 	D. </a:t>
            </a:r>
            <a:r>
              <a:rPr lang="it-IT" dirty="0" err="1"/>
              <a:t>Kabbara</a:t>
            </a:r>
            <a:endParaRPr lang="it-IT" dirty="0"/>
          </a:p>
          <a:p>
            <a:pPr>
              <a:spcBef>
                <a:spcPts val="200"/>
              </a:spcBef>
            </a:pPr>
            <a:r>
              <a:rPr lang="it-IT" dirty="0"/>
              <a:t>Startup open </a:t>
            </a:r>
            <a:r>
              <a:rPr lang="it-IT" dirty="0" err="1"/>
              <a:t>innovation</a:t>
            </a:r>
            <a:r>
              <a:rPr lang="it-IT" dirty="0"/>
              <a:t> (3 CFU)									FIS/08	 	M. </a:t>
            </a:r>
            <a:r>
              <a:rPr lang="it-IT" dirty="0" err="1"/>
              <a:t>Temporelli</a:t>
            </a:r>
            <a:endParaRPr lang="it-IT" dirty="0"/>
          </a:p>
          <a:p>
            <a:pPr>
              <a:spcBef>
                <a:spcPts val="200"/>
              </a:spcBef>
            </a:pPr>
            <a:r>
              <a:rPr lang="it-IT" dirty="0"/>
              <a:t>Sviluppo sostenibile: obiettivi e strategie (3 CFU)						GEO/01</a:t>
            </a:r>
          </a:p>
          <a:p>
            <a:pPr>
              <a:spcBef>
                <a:spcPts val="200"/>
              </a:spcBef>
            </a:pPr>
            <a:endParaRPr lang="it-IT" cap="all" dirty="0">
              <a:solidFill>
                <a:srgbClr val="00B0F0"/>
              </a:solidFill>
            </a:endParaRPr>
          </a:p>
          <a:p>
            <a:pPr>
              <a:spcBef>
                <a:spcPts val="200"/>
              </a:spcBef>
            </a:pPr>
            <a:r>
              <a:rPr lang="it-IT" dirty="0">
                <a:solidFill>
                  <a:srgbClr val="00B0F0"/>
                </a:solidFill>
              </a:rPr>
              <a:t>		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212077" y="5621859"/>
            <a:ext cx="9418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hlinkClick r:id="rId4"/>
              </a:rPr>
              <a:t>https://scienzefisiche.cdl.unipv.it/sites/cdl02/files/2025-05/250528.Regolamento_LM_Scienze_Fisiche_2025-26_per_DR.pdf</a:t>
            </a:r>
            <a:endParaRPr lang="it-IT" sz="1400" dirty="0"/>
          </a:p>
        </p:txBody>
      </p:sp>
      <p:sp>
        <p:nvSpPr>
          <p:cNvPr id="12" name="Rettangolo 11"/>
          <p:cNvSpPr/>
          <p:nvPr/>
        </p:nvSpPr>
        <p:spPr>
          <a:xfrm>
            <a:off x="91440" y="82296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174111" y="4764912"/>
            <a:ext cx="7178119" cy="461665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EF91A7"/>
                </a:solidFill>
                <a:latin typeface="+mj-lt"/>
              </a:rPr>
              <a:t>Il tutto ricavato da (qualche docente da definire o può cambiare):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FABF4-B55D-B245-661C-841101F01289}"/>
              </a:ext>
            </a:extLst>
          </p:cNvPr>
          <p:cNvSpPr txBox="1"/>
          <p:nvPr/>
        </p:nvSpPr>
        <p:spPr>
          <a:xfrm>
            <a:off x="1024128" y="2757147"/>
            <a:ext cx="920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caso sia selezionato un insegnamento in TAF affine da 9 CFU (di cui 6 CFU </a:t>
            </a:r>
            <a:r>
              <a:rPr lang="it-IT" dirty="0" err="1"/>
              <a:t>daintendersi</a:t>
            </a:r>
            <a:r>
              <a:rPr lang="it-IT" dirty="0"/>
              <a:t> in TAF affini/integrative, e 3 da intendersi in TAF D),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62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008178" y="2212381"/>
            <a:ext cx="8461286" cy="140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 err="1">
                <a:solidFill>
                  <a:srgbClr val="333333"/>
                </a:solidFill>
              </a:rPr>
              <a:t>Comunicazione</a:t>
            </a:r>
            <a:r>
              <a:rPr lang="en-US" altLang="it-IT" sz="5400" b="1" dirty="0">
                <a:solidFill>
                  <a:srgbClr val="333333"/>
                </a:solidFill>
              </a:rPr>
              <a:t> e Outreach: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>
                <a:solidFill>
                  <a:srgbClr val="333333"/>
                </a:solidFill>
              </a:rPr>
              <a:t>APPLICAZIONI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193293" y="2631138"/>
            <a:ext cx="368163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F91A7"/>
                </a:solidFill>
                <a:effectLst/>
                <a:uLnTx/>
                <a:uFillTx/>
                <a:latin typeface="+mn-lt"/>
                <a:ea typeface="ＭＳ Ｐゴシック" charset="0"/>
                <a:cs typeface="Comic Sans MS"/>
              </a:rPr>
              <a:t>Andrea Negri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>
                <a:solidFill>
                  <a:srgbClr val="EF91A7"/>
                </a:solidFill>
                <a:latin typeface="+mn-lt"/>
                <a:cs typeface="Comic Sans MS"/>
              </a:rPr>
              <a:t>Michele </a:t>
            </a:r>
            <a:r>
              <a:rPr lang="en-US" sz="2800" b="1" dirty="0" err="1">
                <a:solidFill>
                  <a:srgbClr val="EF91A7"/>
                </a:solidFill>
                <a:latin typeface="+mn-lt"/>
                <a:cs typeface="Comic Sans MS"/>
              </a:rPr>
              <a:t>Bellone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F91A7"/>
              </a:solidFill>
              <a:effectLst/>
              <a:uLnTx/>
              <a:uFillTx/>
              <a:latin typeface="+mn-lt"/>
              <a:ea typeface="ＭＳ Ｐゴシック" charset="0"/>
              <a:cs typeface="Comic Sans M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7520" y="82296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821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it-IT" altLang="it-IT" sz="4400" dirty="0"/>
              <a:t>La notte europea dei ricercatori</a:t>
            </a:r>
            <a:endParaRPr lang="it-IT" altLang="it-IT" sz="4400" dirty="0">
              <a:solidFill>
                <a:srgbClr val="333333"/>
              </a:solidFill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24127" y="2123772"/>
            <a:ext cx="5965609" cy="38895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it-IT" altLang="it-IT" sz="3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A Pavia organizzata dal 2014 da fisici del Dipartimento e dell’INFN</a:t>
            </a:r>
          </a:p>
          <a:p>
            <a:pPr lvl="2"/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Coordinamento: R. </a:t>
            </a:r>
            <a:r>
              <a:rPr lang="it-IT" altLang="it-IT" sz="22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Ramos</a:t>
            </a:r>
            <a:r>
              <a:rPr lang="it-IT" altLang="it-IT" sz="22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, S</a:t>
            </a:r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. Bortolussi, G. Gaudio, A. Negri. V. Vercesi</a:t>
            </a:r>
          </a:p>
          <a:p>
            <a:pPr lvl="2"/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Cordata e partner: INFN, Università, IUSS, CNAO, </a:t>
            </a:r>
            <a:r>
              <a:rPr lang="it-IT" altLang="it-IT" sz="22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Comunedi</a:t>
            </a:r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Pavia, Camera di Commercio, </a:t>
            </a:r>
            <a:r>
              <a:rPr lang="it-IT" altLang="it-IT" sz="22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Eucentre</a:t>
            </a:r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, AISF, …</a:t>
            </a:r>
          </a:p>
          <a:p>
            <a:pPr lvl="1"/>
            <a:r>
              <a:rPr lang="it-IT" altLang="it-IT" sz="3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Numeri</a:t>
            </a:r>
          </a:p>
          <a:p>
            <a:pPr lvl="2"/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Eventi su 7 giornate e 2 città</a:t>
            </a:r>
          </a:p>
          <a:p>
            <a:pPr lvl="2"/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5000 presenze (ritorno ai valori </a:t>
            </a:r>
            <a:r>
              <a:rPr lang="it-IT" altLang="it-IT" sz="22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precovid</a:t>
            </a:r>
            <a:r>
              <a:rPr lang="it-IT" altLang="it-IT" sz="22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76F184-E044-2AF5-916C-9D4B5755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97" y="1177871"/>
            <a:ext cx="3241241" cy="47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9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136" y="422656"/>
            <a:ext cx="10627098" cy="1499616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333333"/>
                </a:solidFill>
              </a:rPr>
              <a:t>Curriculum DI Didattica e Storia della Fisica, comunicazione scientifica: OBIETTIVI E SBOCCHI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47404" y="2427909"/>
            <a:ext cx="4844437" cy="725456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Formazione alla Ricerca in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Didattica e Storia della Fisica</a:t>
            </a:r>
            <a:endParaRPr lang="it-IT" altLang="it-IT" sz="1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41308" y="3836085"/>
            <a:ext cx="4844437" cy="725456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Comunicazione scientifica, editoria,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musei e biblioteche scientifiche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190643" y="1937946"/>
            <a:ext cx="5845345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Formazione specifica all’insegnamento della Fisica.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6737205-FC0E-14A6-2AFB-B39767DD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577" y="2778472"/>
            <a:ext cx="5847927" cy="1002455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chemeClr val="tx1"/>
                </a:solidFill>
                <a:latin typeface="+mj-lt"/>
              </a:rPr>
              <a:t>Da completare con:</a:t>
            </a:r>
          </a:p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FF0000"/>
                </a:solidFill>
                <a:latin typeface="+mj-lt"/>
              </a:rPr>
              <a:t>Percorsi di Formazione Iniziale Abilitante 60-36-30 CFU (a seconda dei casi) per le Scuole secondarie di 1°e 2°grado </a:t>
            </a:r>
            <a:endParaRPr lang="it-IT" altLang="it-IT" sz="18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  <a:hlinkClick r:id="rId2"/>
              </a:rPr>
              <a:t>https://portale.unipv.it/it/didattica/formazione-insegnanti</a:t>
            </a: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6737205-FC0E-14A6-2AFB-B39767DD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097" y="4302472"/>
            <a:ext cx="5847927" cy="725456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chemeClr val="tx1"/>
                </a:solidFill>
                <a:latin typeface="+mj-lt"/>
              </a:rPr>
              <a:t>Da completare con:</a:t>
            </a:r>
          </a:p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FF0000"/>
                </a:solidFill>
                <a:latin typeface="+mj-lt"/>
              </a:rPr>
              <a:t>Concorso nazionale a cattedra per Classi di insegnamento a scuola</a:t>
            </a:r>
            <a:endParaRPr lang="it-IT" altLang="it-IT" sz="1800" b="1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822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2141821" y="1677860"/>
            <a:ext cx="1932317" cy="1932317"/>
          </a:xfrm>
          <a:prstGeom prst="ellipse">
            <a:avLst/>
          </a:prstGeom>
          <a:solidFill>
            <a:srgbClr val="F7C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4187" y="491211"/>
            <a:ext cx="11167873" cy="1499616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333333"/>
                </a:solidFill>
              </a:rPr>
              <a:t>Come si diventa insegnanti nella scuola secondaria (</a:t>
            </a:r>
            <a:r>
              <a:rPr lang="it-IT" sz="4400" dirty="0">
                <a:solidFill>
                  <a:schemeClr val="tx1"/>
                </a:solidFill>
              </a:rPr>
              <a:t>*vedi </a:t>
            </a:r>
            <a:r>
              <a:rPr lang="it-IT" sz="4400" dirty="0">
                <a:solidFill>
                  <a:srgbClr val="EF91A7"/>
                </a:solidFill>
              </a:rPr>
              <a:t>approfondimento A</a:t>
            </a:r>
            <a:r>
              <a:rPr lang="it-IT" sz="4400" dirty="0">
                <a:solidFill>
                  <a:schemeClr val="tx1"/>
                </a:solidFill>
              </a:rPr>
              <a:t> in coda</a:t>
            </a:r>
            <a:r>
              <a:rPr lang="it-IT" sz="4400" dirty="0">
                <a:solidFill>
                  <a:srgbClr val="333333"/>
                </a:solidFill>
              </a:rPr>
              <a:t>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402192" y="2375395"/>
            <a:ext cx="148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LM in Scienze</a:t>
            </a:r>
          </a:p>
          <a:p>
            <a:r>
              <a:rPr lang="it-IT" b="1" dirty="0"/>
              <a:t>Fisiche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75564" y="2259443"/>
            <a:ext cx="2535395" cy="923330"/>
          </a:xfrm>
          <a:prstGeom prst="rect">
            <a:avLst/>
          </a:prstGeom>
          <a:noFill/>
          <a:ln w="38100">
            <a:solidFill>
              <a:srgbClr val="EF91A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EF91A7"/>
                </a:solidFill>
              </a:rPr>
              <a:t>CFU extra (30, 36, 60)</a:t>
            </a:r>
          </a:p>
          <a:p>
            <a:pPr algn="ctr"/>
            <a:r>
              <a:rPr lang="it-IT" b="1" dirty="0">
                <a:solidFill>
                  <a:srgbClr val="EF91A7"/>
                </a:solidFill>
              </a:rPr>
              <a:t>in specifiche</a:t>
            </a:r>
          </a:p>
          <a:p>
            <a:pPr algn="ctr"/>
            <a:r>
              <a:rPr lang="it-IT" b="1" dirty="0">
                <a:solidFill>
                  <a:srgbClr val="EF91A7"/>
                </a:solidFill>
              </a:rPr>
              <a:t>Classi di insegnamento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6511273" y="2702584"/>
            <a:ext cx="927253" cy="2029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895924" y="4190114"/>
            <a:ext cx="633885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b="1" dirty="0"/>
              <a:t>Intersezione tra LM (ma anche LT) e CFU abilitanti extra =</a:t>
            </a:r>
          </a:p>
          <a:p>
            <a:r>
              <a:rPr lang="it-IT" sz="2000" b="1" dirty="0"/>
              <a:t>una parte dei CFU abilitanti acquisibili durante LT e LM</a:t>
            </a:r>
          </a:p>
          <a:p>
            <a:r>
              <a:rPr lang="it-IT" sz="2000" b="1" dirty="0"/>
              <a:t>in Fisica e da altri corsi dell’Università di Pavia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52A1D01B-8596-1F84-10E5-C147B62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17" y="5670377"/>
            <a:ext cx="10904511" cy="371513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600"/>
              </a:spcBef>
              <a:buClrTx/>
            </a:pPr>
            <a:r>
              <a:rPr lang="it-IT" altLang="it-IT" sz="1800" b="1" dirty="0">
                <a:solidFill>
                  <a:srgbClr val="333333"/>
                </a:solidFill>
                <a:latin typeface="+mj-lt"/>
                <a:hlinkClick r:id="rId2"/>
              </a:rPr>
              <a:t>https://portale.unipv.it/it/didattica/formazione-insegnanti</a:t>
            </a:r>
            <a:r>
              <a:rPr lang="it-IT" altLang="it-IT" sz="1800" b="1" dirty="0">
                <a:solidFill>
                  <a:srgbClr val="333333"/>
                </a:solidFill>
                <a:latin typeface="+mj-lt"/>
              </a:rPr>
              <a:t>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787302" y="4415663"/>
            <a:ext cx="4151333" cy="737152"/>
          </a:xfrm>
          <a:prstGeom prst="rect">
            <a:avLst/>
          </a:prstGeom>
          <a:solidFill>
            <a:schemeClr val="bg1"/>
          </a:solidFill>
          <a:ln w="38100">
            <a:solidFill>
              <a:srgbClr val="EF91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 ruolo dopo 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751650" y="1485071"/>
            <a:ext cx="4207306" cy="2402499"/>
          </a:xfrm>
          <a:prstGeom prst="rect">
            <a:avLst/>
          </a:prstGeom>
          <a:solidFill>
            <a:schemeClr val="bg1"/>
          </a:solidFill>
          <a:ln w="38100">
            <a:solidFill>
              <a:srgbClr val="9CBE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7822769" y="1548839"/>
            <a:ext cx="420730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Concorso Nazionale per</a:t>
            </a:r>
          </a:p>
          <a:p>
            <a:r>
              <a:rPr lang="it-IT" b="1" dirty="0"/>
              <a:t>Classi di Insegnamento:</a:t>
            </a:r>
          </a:p>
          <a:p>
            <a:r>
              <a:rPr lang="it-IT" sz="1600" b="1" dirty="0"/>
              <a:t>  -A020 (Fisica)</a:t>
            </a:r>
          </a:p>
          <a:p>
            <a:r>
              <a:rPr lang="it-IT" sz="1600" b="1" dirty="0"/>
              <a:t>  -A027 (Matematica e Fisica)</a:t>
            </a:r>
          </a:p>
          <a:p>
            <a:r>
              <a:rPr lang="it-IT" sz="1200" b="1" dirty="0"/>
              <a:t>  </a:t>
            </a:r>
            <a:endParaRPr lang="it-IT" sz="800" b="1" dirty="0"/>
          </a:p>
          <a:p>
            <a:r>
              <a:rPr lang="it-IT" sz="1600" b="1" dirty="0"/>
              <a:t>  -A026 (Matematica)</a:t>
            </a:r>
          </a:p>
          <a:p>
            <a:r>
              <a:rPr lang="it-IT" sz="1600" b="1" dirty="0"/>
              <a:t>  -A028 (Matematica e Scienze)</a:t>
            </a:r>
          </a:p>
          <a:p>
            <a:r>
              <a:rPr lang="it-IT" sz="1600" b="1" dirty="0"/>
              <a:t>   </a:t>
            </a:r>
            <a:r>
              <a:rPr lang="it-IT" sz="1600" b="1" dirty="0">
                <a:solidFill>
                  <a:srgbClr val="EF91A7"/>
                </a:solidFill>
              </a:rPr>
              <a:t>(queste due con requisiti particolari sui CFU</a:t>
            </a:r>
          </a:p>
          <a:p>
            <a:r>
              <a:rPr lang="it-IT" sz="1600" b="1" dirty="0">
                <a:solidFill>
                  <a:srgbClr val="EF91A7"/>
                </a:solidFill>
              </a:rPr>
              <a:t>    Matematica e Scienze nel percorso di laurea)</a:t>
            </a:r>
          </a:p>
          <a:p>
            <a:endParaRPr lang="it-IT" sz="1600" b="1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8490029" y="4442608"/>
            <a:ext cx="2300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Immissione in Ruolo e</a:t>
            </a:r>
          </a:p>
          <a:p>
            <a:pPr algn="ctr"/>
            <a:r>
              <a:rPr lang="it-IT" b="1" dirty="0"/>
              <a:t>Formazione continua</a:t>
            </a:r>
          </a:p>
        </p:txBody>
      </p:sp>
      <p:cxnSp>
        <p:nvCxnSpPr>
          <p:cNvPr id="28" name="Connettore 2 27"/>
          <p:cNvCxnSpPr/>
          <p:nvPr/>
        </p:nvCxnSpPr>
        <p:spPr>
          <a:xfrm>
            <a:off x="9756606" y="4012407"/>
            <a:ext cx="0" cy="32631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1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008178" y="2212381"/>
            <a:ext cx="10492942" cy="14024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 err="1">
                <a:solidFill>
                  <a:srgbClr val="333333"/>
                </a:solidFill>
              </a:rPr>
              <a:t>Linee</a:t>
            </a:r>
            <a:r>
              <a:rPr lang="en-US" altLang="it-IT" sz="5400" b="1" dirty="0">
                <a:solidFill>
                  <a:srgbClr val="333333"/>
                </a:solidFill>
              </a:rPr>
              <a:t> di </a:t>
            </a:r>
            <a:r>
              <a:rPr lang="en-US" altLang="it-IT" sz="5400" b="1" dirty="0" err="1">
                <a:solidFill>
                  <a:srgbClr val="333333"/>
                </a:solidFill>
              </a:rPr>
              <a:t>ricerca</a:t>
            </a:r>
            <a:endParaRPr lang="en-US" altLang="it-IT" sz="5400" b="1" dirty="0">
              <a:solidFill>
                <a:srgbClr val="333333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it-IT" sz="5400" b="1" dirty="0">
                <a:solidFill>
                  <a:srgbClr val="333333"/>
                </a:solidFill>
              </a:rPr>
              <a:t>(</a:t>
            </a:r>
            <a:r>
              <a:rPr lang="en-US" altLang="it-IT" sz="5400" b="1" dirty="0">
                <a:solidFill>
                  <a:schemeClr val="tx1"/>
                </a:solidFill>
              </a:rPr>
              <a:t>*</a:t>
            </a:r>
            <a:r>
              <a:rPr lang="en-US" altLang="it-IT" sz="5400" b="1" dirty="0" err="1">
                <a:solidFill>
                  <a:schemeClr val="tx1"/>
                </a:solidFill>
              </a:rPr>
              <a:t>vedi</a:t>
            </a:r>
            <a:r>
              <a:rPr lang="en-US" altLang="it-IT" sz="5400" b="1" dirty="0">
                <a:solidFill>
                  <a:schemeClr val="tx1"/>
                </a:solidFill>
              </a:rPr>
              <a:t> </a:t>
            </a:r>
            <a:r>
              <a:rPr lang="en-US" altLang="it-IT" sz="5400" b="1" dirty="0" err="1">
                <a:solidFill>
                  <a:srgbClr val="EF91A7"/>
                </a:solidFill>
              </a:rPr>
              <a:t>approfondimento</a:t>
            </a:r>
            <a:r>
              <a:rPr lang="en-US" altLang="it-IT" sz="5400" b="1" dirty="0">
                <a:solidFill>
                  <a:srgbClr val="EF91A7"/>
                </a:solidFill>
              </a:rPr>
              <a:t> B</a:t>
            </a:r>
            <a:r>
              <a:rPr lang="en-US" altLang="it-IT" sz="5400" b="1" dirty="0">
                <a:solidFill>
                  <a:schemeClr val="tx1"/>
                </a:solidFill>
              </a:rPr>
              <a:t> in coda</a:t>
            </a:r>
            <a:r>
              <a:rPr lang="en-US" altLang="it-IT" sz="5400" b="1" dirty="0">
                <a:solidFill>
                  <a:srgbClr val="333333"/>
                </a:solidFill>
              </a:rPr>
              <a:t>)</a:t>
            </a:r>
          </a:p>
        </p:txBody>
      </p:sp>
      <p:sp>
        <p:nvSpPr>
          <p:cNvPr id="3" name="Rettangolo 2"/>
          <p:cNvSpPr/>
          <p:nvPr/>
        </p:nvSpPr>
        <p:spPr>
          <a:xfrm>
            <a:off x="599440" y="80264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71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636720" y="1510086"/>
            <a:ext cx="8267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Storia della fisica, Musei: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Lucio Fregonese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CBEBD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Didattica della Fisica: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 Massimiliano Malgieri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CBEBD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Fondamenti della Fisica: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Gianluca Introzzi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Educazione non formale,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Outreach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: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Paolo Montagna, Massimiliano Malgieri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CBEBD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Comunicazione scientifica,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Outreach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Andrea Negri, Michele Bellone, </a:t>
            </a:r>
            <a:r>
              <a:rPr lang="it-IT" dirty="0">
                <a:solidFill>
                  <a:srgbClr val="9CBEBD"/>
                </a:solidFill>
                <a:latin typeface="Tw Cen MT Condensed" panose="020B0606020104020203"/>
                <a:ea typeface="ＭＳ Ｐゴシック" panose="020B0600070205080204" pitchFamily="34" charset="-128"/>
              </a:rPr>
              <a:t>Paolo Montagna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CBEBD"/>
              </a:solidFill>
              <a:effectLst/>
              <a:uLnTx/>
              <a:uFillTx/>
              <a:latin typeface="Tw Cen MT Condensed" panose="020B0606020104020203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CBEBD"/>
              </a:solidFill>
              <a:effectLst/>
              <a:uLnTx/>
              <a:uFillTx/>
              <a:latin typeface="Tw Cen MT Condensed" panose="020B0606020104020203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43431" y="631607"/>
            <a:ext cx="9960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ＭＳ Ｐゴシック" panose="020B0600070205080204" pitchFamily="34" charset="-128"/>
                <a:cs typeface="+mn-cs"/>
              </a:rPr>
              <a:t>AMBITI DI RICERCA, REFERENTI, PROGETTI DEL CURRICULUM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7405" y="3114521"/>
            <a:ext cx="5575067" cy="1864229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PROGETTI NAZIONALI E INTERNAZIONALI: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Piano Lauree Scientifiche  (PLS)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ISTITUTO NAZIONALE DI TECNOLOGIE QUANTISTICHE – NQSTI,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Spoke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 9 ‘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Education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 and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outreach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’ (progetto PNRR)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Quantum Technology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Education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 (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QTEdu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- Horizon 2020)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9254" y="3108094"/>
            <a:ext cx="4362037" cy="1458990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PARTECIPAZIONE A ORGANISMI INTERNAZIONALI: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GIREP  (</a:t>
            </a:r>
            <a:r>
              <a:rPr kumimoji="0" lang="fr-FR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Groupe International de Recherche sur l'Enseignement de la Physique)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MS PGothic" panose="020B0600070205080204" pitchFamily="34" charset="-128"/>
              <a:cs typeface="Lucida Sans Unicode" panose="020B0602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ESERA (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European Science Education Research Association)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 Condensed" panose="020B0606020104020203"/>
              <a:ea typeface="MS PGothic" panose="020B0600070205080204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47405" y="5053552"/>
            <a:ext cx="10033886" cy="879344"/>
          </a:xfrm>
          <a:prstGeom prst="rect">
            <a:avLst/>
          </a:prstGeom>
          <a:solidFill>
            <a:srgbClr val="F7C5D1"/>
          </a:solidFill>
          <a:ln w="936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Lucida Sans Unicode" panose="020B06020305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COLLABORAZIONI: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 Condensed" panose="020B0606020104020203"/>
                <a:ea typeface="MS PGothic" panose="020B0600070205080204" pitchFamily="34" charset="-128"/>
                <a:cs typeface="Lucida Sans Unicode" panose="020B0602030504020204" pitchFamily="34" charset="0"/>
              </a:rPr>
              <a:t>Bologna, Trento, Udine, Palermo, Milano, Insubria, Padova, Aarhus, Musei Civici di Como</a:t>
            </a:r>
          </a:p>
        </p:txBody>
      </p:sp>
    </p:spTree>
    <p:extLst>
      <p:ext uri="{BB962C8B-B14F-4D97-AF65-F5344CB8AC3E}">
        <p14:creationId xmlns:p14="http://schemas.microsoft.com/office/powerpoint/2010/main" val="1073075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13410</TotalTime>
  <Words>3216</Words>
  <Application>Microsoft Office PowerPoint</Application>
  <PresentationFormat>Widescreen</PresentationFormat>
  <Paragraphs>295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Roboto</vt:lpstr>
      <vt:lpstr>Times New Roman</vt:lpstr>
      <vt:lpstr>Tw Cen MT</vt:lpstr>
      <vt:lpstr>Tw Cen MT Condensed</vt:lpstr>
      <vt:lpstr>Verdana</vt:lpstr>
      <vt:lpstr>Wingdings 3</vt:lpstr>
      <vt:lpstr>Integrale</vt:lpstr>
      <vt:lpstr>Curriculum di Didattica e Storia della Fisica, comunicazione scientifica  Gruppo di ricerca in Didattica, Storia, fondamenti  della Fisica</vt:lpstr>
      <vt:lpstr>Curriculum DI Didattica e Storia della Fisica, comunicazione scientifica</vt:lpstr>
      <vt:lpstr>PowerPoint Presentation</vt:lpstr>
      <vt:lpstr>PowerPoint Presentation</vt:lpstr>
      <vt:lpstr>PowerPoint Presentation</vt:lpstr>
      <vt:lpstr>Curriculum DI Didattica e Storia della Fisica, comunicazione scientifica: OBIETTIVI E SBOCCHI</vt:lpstr>
      <vt:lpstr>Come si diventa insegnanti nella scuola secondaria (*vedi approfondimento A in coda)</vt:lpstr>
      <vt:lpstr>PowerPoint Presentation</vt:lpstr>
      <vt:lpstr>PowerPoint Presentation</vt:lpstr>
      <vt:lpstr>LE RICERCHE IN STORIA DELLA FISICA: ALCUNE LINEE</vt:lpstr>
      <vt:lpstr>PowerPoint Presentation</vt:lpstr>
      <vt:lpstr>Ricerca in FONDAMENTI DELLA FISICA: ALCUNE LINEE</vt:lpstr>
      <vt:lpstr>Approfondimento A: formazione insegnanti</vt:lpstr>
      <vt:lpstr>Formazione insegnanti: la normativa (complessa)</vt:lpstr>
      <vt:lpstr>PowerPoint Presentation</vt:lpstr>
      <vt:lpstr>PowerPoint Presentation</vt:lpstr>
      <vt:lpstr>I dettagli dei vari percorsi 30-36-60 CFU a Pavia</vt:lpstr>
      <vt:lpstr>I dettagli dei vari percorsi 30-36-60 CFU a Pavia</vt:lpstr>
      <vt:lpstr>I dettagli dei vari percorsi 30-36-60 CFU a Pavia</vt:lpstr>
      <vt:lpstr>PowerPoint Presentation</vt:lpstr>
      <vt:lpstr>PowerPoint Presentation</vt:lpstr>
      <vt:lpstr>Piani di studi per la classe A20 (Fisica) </vt:lpstr>
      <vt:lpstr>Piani di studi per la classe A27 (Matematica e Fisica) </vt:lpstr>
      <vt:lpstr>Piani di studi per la classe A28 (Matematica e scienze) </vt:lpstr>
      <vt:lpstr>PowerPoint Presentation</vt:lpstr>
      <vt:lpstr>Approfondimento B: RICERCHE E APPLICAZIONI SPECIFICHE</vt:lpstr>
      <vt:lpstr>PowerPoint Presentation</vt:lpstr>
      <vt:lpstr>PowerPoint Presentation</vt:lpstr>
      <vt:lpstr>STUDI SULLE SCIENZE FISICO-CHIMICO-MATEMATICHE NELL’ETÀ DI VOLTA E IN QUELLE SUCCESSIVE </vt:lpstr>
      <vt:lpstr>Unità d’Italia, costruzione della nuova fisica nazionale, la Fisica in relazione alle altre scienze, panorama epistemologico, applicazioni pratiche  </vt:lpstr>
      <vt:lpstr>Il ruolo della storia della fisica nell’insegnamento della disciplina </vt:lpstr>
      <vt:lpstr>ALTRO ESEMPIO DI RICERCA, CON RICADUTE ANCHE SUI LUOGHI STORICI </vt:lpstr>
      <vt:lpstr>ALTRO ESEMPIO DI RICERCA, CON RICADUTE sulla comunicazione interdisciplinare della storia di unipv </vt:lpstr>
      <vt:lpstr>PowerPoint Presentation</vt:lpstr>
      <vt:lpstr>Ricerca sul processo di insegnamento-apprendimento della fisica</vt:lpstr>
      <vt:lpstr>PowerPoint Presentation</vt:lpstr>
      <vt:lpstr>dal modello giocattolo alle leggi fisiche </vt:lpstr>
      <vt:lpstr>Spettrometria a basso costo con spettrofotometri basati sullo smartphone</vt:lpstr>
      <vt:lpstr>Progettazione di laboratori per gli studenti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notte europea dei ricercatori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Museo</dc:creator>
  <cp:lastModifiedBy>Massimiliano Malgieri</cp:lastModifiedBy>
  <cp:revision>643</cp:revision>
  <cp:lastPrinted>2026-05-08T04:06:56Z</cp:lastPrinted>
  <dcterms:created xsi:type="dcterms:W3CDTF">2019-04-04T15:17:43Z</dcterms:created>
  <dcterms:modified xsi:type="dcterms:W3CDTF">2026-05-08T04:08:52Z</dcterms:modified>
</cp:coreProperties>
</file>