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82" r:id="rId3"/>
    <p:sldId id="365" r:id="rId4"/>
    <p:sldId id="385" r:id="rId5"/>
    <p:sldId id="383" r:id="rId6"/>
    <p:sldId id="367" r:id="rId7"/>
    <p:sldId id="384" r:id="rId8"/>
    <p:sldId id="386" r:id="rId9"/>
    <p:sldId id="36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FB2"/>
    <a:srgbClr val="0B5394"/>
    <a:srgbClr val="CCDDFD"/>
    <a:srgbClr val="196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213"/>
  </p:normalViewPr>
  <p:slideViewPr>
    <p:cSldViewPr snapToGrid="0" snapToObjects="1">
      <p:cViewPr varScale="1">
        <p:scale>
          <a:sx n="117" d="100"/>
          <a:sy n="117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54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15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2C508FB-5707-FC53-D6EA-B7B4B7C7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9DF7094-DC4D-AC16-513D-ED8FD724CA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15621FB1-6FE0-B77E-897B-B7FD4756E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75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54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43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6205265-CD5C-3E8E-B053-4E47BC524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8FD450B-4E03-37D7-3449-B6B92FFB5E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4409BE3E-7560-653D-2D00-7DBB41C0B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60E9C42-6DE9-6664-88D5-C6E5E8DA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6315472-171C-4078-9EB5-0579D86FBA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1372BB2A-07E7-5F81-6F4C-E1D0141EC0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67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89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11" Type="http://schemas.openxmlformats.org/officeDocument/2006/relationships/image" Target="../media/image13.jpeg"/><Relationship Id="rId5" Type="http://schemas.openxmlformats.org/officeDocument/2006/relationships/image" Target="../media/image7.tiff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58932" y="161364"/>
            <a:ext cx="8520600" cy="47141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200" b="1" dirty="0">
                <a:solidFill>
                  <a:srgbClr val="0B5394"/>
                </a:solidFill>
              </a:rPr>
              <a:t>Master degree in </a:t>
            </a:r>
            <a:br>
              <a:rPr lang="en" sz="4200" b="1" dirty="0">
                <a:solidFill>
                  <a:srgbClr val="0B5394"/>
                </a:solidFill>
              </a:rPr>
            </a:br>
            <a:r>
              <a:rPr lang="en" sz="4200" b="1" dirty="0">
                <a:solidFill>
                  <a:srgbClr val="0B5394"/>
                </a:solidFill>
              </a:rPr>
              <a:t>Physical Sciences</a:t>
            </a:r>
            <a:br>
              <a:rPr lang="en" sz="4400" b="1" dirty="0">
                <a:solidFill>
                  <a:srgbClr val="0B5394"/>
                </a:solidFill>
              </a:rPr>
            </a:br>
            <a:r>
              <a:rPr lang="en" sz="3600" b="1" dirty="0">
                <a:solidFill>
                  <a:srgbClr val="0B5394"/>
                </a:solidFill>
              </a:rPr>
              <a:t>(Laurea Magistrale in </a:t>
            </a:r>
            <a:r>
              <a:rPr lang="en" sz="3600" b="1" dirty="0" err="1">
                <a:solidFill>
                  <a:srgbClr val="0B5394"/>
                </a:solidFill>
              </a:rPr>
              <a:t>Scienze</a:t>
            </a:r>
            <a:r>
              <a:rPr lang="en" sz="3600" b="1" dirty="0">
                <a:solidFill>
                  <a:srgbClr val="0B5394"/>
                </a:solidFill>
              </a:rPr>
              <a:t> </a:t>
            </a:r>
            <a:r>
              <a:rPr lang="en" sz="3600" b="1" dirty="0" err="1">
                <a:solidFill>
                  <a:srgbClr val="0B5394"/>
                </a:solidFill>
              </a:rPr>
              <a:t>Fisiche</a:t>
            </a:r>
            <a:r>
              <a:rPr lang="en" sz="3600" b="1" dirty="0">
                <a:solidFill>
                  <a:srgbClr val="0B5394"/>
                </a:solidFill>
              </a:rPr>
              <a:t>)</a:t>
            </a:r>
            <a:br>
              <a:rPr lang="en" sz="4400" b="1" dirty="0">
                <a:solidFill>
                  <a:srgbClr val="0B5394"/>
                </a:solidFill>
              </a:rPr>
            </a:br>
            <a:br>
              <a:rPr lang="en" sz="4400" b="1" dirty="0">
                <a:solidFill>
                  <a:srgbClr val="0B5394"/>
                </a:solidFill>
              </a:rPr>
            </a:br>
            <a:r>
              <a:rPr lang="en" sz="3000" b="1" dirty="0">
                <a:solidFill>
                  <a:srgbClr val="0B5394"/>
                </a:solidFill>
              </a:rPr>
              <a:t>Prof. Dario Gerace (Coordinator)</a:t>
            </a:r>
            <a:br>
              <a:rPr lang="en" sz="3000" b="1" dirty="0">
                <a:solidFill>
                  <a:srgbClr val="0B5394"/>
                </a:solidFill>
              </a:rPr>
            </a:br>
            <a:br>
              <a:rPr lang="en" sz="4400" b="1" dirty="0">
                <a:solidFill>
                  <a:srgbClr val="0B5394"/>
                </a:solidFill>
              </a:rPr>
            </a:br>
            <a:r>
              <a:rPr lang="en" sz="3200" b="1" i="1" dirty="0">
                <a:solidFill>
                  <a:srgbClr val="0B5394"/>
                </a:solidFill>
              </a:rPr>
              <a:t>Department of Physics “A. Volta”</a:t>
            </a:r>
            <a:br>
              <a:rPr lang="en" sz="3800" b="1" dirty="0">
                <a:solidFill>
                  <a:srgbClr val="0B5394"/>
                </a:solidFill>
              </a:rPr>
            </a:br>
            <a:r>
              <a:rPr lang="it-IT" altLang="it-IT" sz="3200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(website: https://</a:t>
            </a:r>
            <a:r>
              <a:rPr lang="it-IT" altLang="it-IT" sz="3200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scienzefisiche.cdl.unipv.it</a:t>
            </a:r>
            <a:r>
              <a:rPr lang="it-IT" altLang="it-IT" sz="3200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3200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sz="3200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b="1" dirty="0">
              <a:solidFill>
                <a:srgbClr val="0B539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2273051" y="86147"/>
            <a:ext cx="4758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pre-requisites</a:t>
            </a: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933757" y="656208"/>
            <a:ext cx="65336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Bachelor in STM (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&gt;60 CFU in FIS*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&gt;15 in MAT*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), &gt;3 CFU English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4885BFA3-61D8-D7B8-F0FA-AB68C00F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984" y="2646917"/>
            <a:ext cx="4758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Goals</a:t>
            </a:r>
          </a:p>
        </p:txBody>
      </p:sp>
      <p:sp>
        <p:nvSpPr>
          <p:cNvPr id="5" name="CasellaDiTesto 18">
            <a:extLst>
              <a:ext uri="{FF2B5EF4-FFF2-40B4-BE49-F238E27FC236}">
                <a16:creationId xmlns:a16="http://schemas.microsoft.com/office/drawing/2014/main" id="{36E23608-BACE-C62A-3FCF-1F6A6253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22" y="2941901"/>
            <a:ext cx="76434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Access to PhD,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first and second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Master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18">
            <a:extLst>
              <a:ext uri="{FF2B5EF4-FFF2-40B4-BE49-F238E27FC236}">
                <a16:creationId xmlns:a16="http://schemas.microsoft.com/office/drawing/2014/main" id="{9F4AABC7-0E79-3CF0-56FA-7109DF96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22" y="3947748"/>
            <a:ext cx="76434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Direct access to jobs in the private or public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224937" y="-71124"/>
            <a:ext cx="6052647" cy="1252603"/>
            <a:chOff x="1233902" y="-196631"/>
            <a:chExt cx="6052647" cy="1252603"/>
          </a:xfrm>
        </p:grpSpPr>
        <p:sp>
          <p:nvSpPr>
            <p:cNvPr id="12" name="CasellaDiTesto 4"/>
            <p:cNvSpPr txBox="1">
              <a:spLocks noChangeArrowheads="1"/>
            </p:cNvSpPr>
            <p:nvPr/>
          </p:nvSpPr>
          <p:spPr bwMode="auto">
            <a:xfrm>
              <a:off x="3103325" y="-196631"/>
              <a:ext cx="33845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 err="1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</a:t>
              </a:r>
              <a:r>
                <a:rPr lang="it-IT" altLang="it-IT" dirty="0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</a:t>
              </a:r>
              <a:endPara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1233902" y="286531"/>
              <a:ext cx="60526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72 CFU (12 </a:t>
              </a:r>
              <a:r>
                <a:rPr lang="it-IT" altLang="it-IT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courses</a:t>
              </a: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 of 6 CFU)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48 CFU </a:t>
              </a:r>
              <a:r>
                <a:rPr lang="it-IT" altLang="it-IT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Final</a:t>
              </a: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dissertation</a:t>
              </a: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 (Tesi di Laurea)</a:t>
              </a:r>
            </a:p>
          </p:txBody>
        </p:sp>
      </p:grp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1220628" y="1068888"/>
            <a:ext cx="74213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~60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from the LM Scienze Fisiche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~40 Professors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affiliated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to the Department of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+14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Professors (INFN, CNR, INAF, CNAO,...)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676401" y="2084065"/>
            <a:ext cx="6768354" cy="2965686"/>
            <a:chOff x="1676401" y="2084065"/>
            <a:chExt cx="6768354" cy="2965686"/>
          </a:xfrm>
        </p:grpSpPr>
        <p:sp>
          <p:nvSpPr>
            <p:cNvPr id="16" name="CasellaDiTesto 15"/>
            <p:cNvSpPr txBox="1">
              <a:spLocks noChangeArrowheads="1"/>
            </p:cNvSpPr>
            <p:nvPr/>
          </p:nvSpPr>
          <p:spPr bwMode="auto">
            <a:xfrm>
              <a:off x="1676401" y="2084065"/>
              <a:ext cx="6768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curricula (1 English, 5 ‘English friendly’, 2 DD):</a:t>
              </a:r>
            </a:p>
          </p:txBody>
        </p:sp>
        <p:grpSp>
          <p:nvGrpSpPr>
            <p:cNvPr id="17" name="Gruppo 16"/>
            <p:cNvGrpSpPr>
              <a:grpSpLocks/>
            </p:cNvGrpSpPr>
            <p:nvPr/>
          </p:nvGrpSpPr>
          <p:grpSpPr bwMode="auto">
            <a:xfrm>
              <a:off x="2488065" y="2931630"/>
              <a:ext cx="1408388" cy="701278"/>
              <a:chOff x="1475656" y="4189934"/>
              <a:chExt cx="1877204" cy="936104"/>
            </a:xfrm>
          </p:grpSpPr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8420780-ECE3-2349-82B9-24482517E599}"/>
                  </a:ext>
                </a:extLst>
              </p:cNvPr>
              <p:cNvSpPr/>
              <p:nvPr/>
            </p:nvSpPr>
            <p:spPr>
              <a:xfrm>
                <a:off x="1475656" y="4189934"/>
                <a:ext cx="1728192" cy="936104"/>
              </a:xfrm>
              <a:prstGeom prst="ellipse">
                <a:avLst/>
              </a:prstGeom>
              <a:gradFill flip="none" rotWithShape="1">
                <a:gsLst>
                  <a:gs pos="0">
                    <a:srgbClr val="FFBE04">
                      <a:tint val="66000"/>
                      <a:satMod val="160000"/>
                    </a:srgbClr>
                  </a:gs>
                  <a:gs pos="50000">
                    <a:srgbClr val="FFBE04">
                      <a:tint val="44500"/>
                      <a:satMod val="160000"/>
                    </a:srgbClr>
                  </a:gs>
                  <a:gs pos="100000">
                    <a:srgbClr val="FFBE04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9537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50"/>
              </a:p>
            </p:txBody>
          </p:sp>
          <p:sp>
            <p:nvSpPr>
              <p:cNvPr id="19" name="CasellaDiTesto 3"/>
              <p:cNvSpPr txBox="1">
                <a:spLocks noChangeArrowheads="1"/>
              </p:cNvSpPr>
              <p:nvPr/>
            </p:nvSpPr>
            <p:spPr bwMode="auto">
              <a:xfrm>
                <a:off x="1552857" y="4461469"/>
                <a:ext cx="1800003" cy="3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Fisica Teorica</a:t>
                </a:r>
              </a:p>
            </p:txBody>
          </p:sp>
        </p:grpSp>
        <p:grpSp>
          <p:nvGrpSpPr>
            <p:cNvPr id="20" name="Gruppo 19"/>
            <p:cNvGrpSpPr>
              <a:grpSpLocks/>
            </p:cNvGrpSpPr>
            <p:nvPr/>
          </p:nvGrpSpPr>
          <p:grpSpPr bwMode="auto">
            <a:xfrm>
              <a:off x="4003957" y="2548749"/>
              <a:ext cx="1372351" cy="701278"/>
              <a:chOff x="3851920" y="4221088"/>
              <a:chExt cx="1828784" cy="936104"/>
            </a:xfrm>
          </p:grpSpPr>
          <p:grpSp>
            <p:nvGrpSpPr>
              <p:cNvPr id="21" name="Gruppo 14"/>
              <p:cNvGrpSpPr>
                <a:grpSpLocks/>
              </p:cNvGrpSpPr>
              <p:nvPr/>
            </p:nvGrpSpPr>
            <p:grpSpPr bwMode="auto">
              <a:xfrm>
                <a:off x="3851920" y="4221088"/>
                <a:ext cx="1727828" cy="936104"/>
                <a:chOff x="1475656" y="4189934"/>
                <a:chExt cx="1727828" cy="936104"/>
              </a:xfrm>
            </p:grpSpPr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id="{90375A16-D486-CA4F-BF71-988832A04BDC}"/>
                    </a:ext>
                  </a:extLst>
                </p:cNvPr>
                <p:cNvSpPr/>
                <p:nvPr/>
              </p:nvSpPr>
              <p:spPr>
                <a:xfrm>
                  <a:off x="1475656" y="4189934"/>
                  <a:ext cx="1727828" cy="93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BE04">
                        <a:tint val="66000"/>
                        <a:satMod val="160000"/>
                      </a:srgbClr>
                    </a:gs>
                    <a:gs pos="50000">
                      <a:srgbClr val="FFBE04">
                        <a:tint val="44500"/>
                        <a:satMod val="160000"/>
                      </a:srgbClr>
                    </a:gs>
                    <a:gs pos="100000">
                      <a:srgbClr val="FFBE04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solidFill>
                    <a:srgbClr val="9537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50"/>
                </a:p>
              </p:txBody>
            </p:sp>
            <p:sp>
              <p:nvSpPr>
                <p:cNvPr id="24" name="CasellaDiTesto 16"/>
                <p:cNvSpPr txBox="1">
                  <a:spLocks noChangeArrowheads="1"/>
                </p:cNvSpPr>
                <p:nvPr/>
              </p:nvSpPr>
              <p:spPr bwMode="auto">
                <a:xfrm>
                  <a:off x="1664119" y="4368190"/>
                  <a:ext cx="1432230" cy="369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Fisica della </a:t>
                  </a:r>
                  <a:r>
                    <a:rPr lang="it-IT" altLang="it-IT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</a:t>
                  </a:r>
                </a:p>
              </p:txBody>
            </p:sp>
          </p:grpSp>
          <p:sp>
            <p:nvSpPr>
              <p:cNvPr id="22" name="CasellaDiTesto 17"/>
              <p:cNvSpPr txBox="1">
                <a:spLocks noChangeArrowheads="1"/>
              </p:cNvSpPr>
              <p:nvPr/>
            </p:nvSpPr>
            <p:spPr bwMode="auto">
              <a:xfrm>
                <a:off x="4248475" y="4609313"/>
                <a:ext cx="1432229" cy="400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Materia </a:t>
                </a:r>
                <a:r>
                  <a:rPr lang="it-IT" alt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it-IT" alt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</a:p>
            </p:txBody>
          </p:sp>
        </p:grpSp>
        <p:grpSp>
          <p:nvGrpSpPr>
            <p:cNvPr id="25" name="Gruppo 24"/>
            <p:cNvGrpSpPr>
              <a:grpSpLocks/>
            </p:cNvGrpSpPr>
            <p:nvPr/>
          </p:nvGrpSpPr>
          <p:grpSpPr bwMode="auto">
            <a:xfrm>
              <a:off x="5651898" y="2986399"/>
              <a:ext cx="1480254" cy="702469"/>
              <a:chOff x="6588224" y="4262888"/>
              <a:chExt cx="1973645" cy="936104"/>
            </a:xfrm>
          </p:grpSpPr>
          <p:grpSp>
            <p:nvGrpSpPr>
              <p:cNvPr id="26" name="Gruppo 21"/>
              <p:cNvGrpSpPr>
                <a:grpSpLocks/>
              </p:cNvGrpSpPr>
              <p:nvPr/>
            </p:nvGrpSpPr>
            <p:grpSpPr bwMode="auto">
              <a:xfrm>
                <a:off x="6588224" y="4262888"/>
                <a:ext cx="1973645" cy="936104"/>
                <a:chOff x="1475656" y="4189934"/>
                <a:chExt cx="1973645" cy="936104"/>
              </a:xfrm>
            </p:grpSpPr>
            <p:sp>
              <p:nvSpPr>
                <p:cNvPr id="28" name="Ovale 27">
                  <a:extLst>
                    <a:ext uri="{FF2B5EF4-FFF2-40B4-BE49-F238E27FC236}">
                      <a16:creationId xmlns:a16="http://schemas.microsoft.com/office/drawing/2014/main" id="{180AA824-56BF-7E43-890B-A5C699953AC8}"/>
                    </a:ext>
                  </a:extLst>
                </p:cNvPr>
                <p:cNvSpPr/>
                <p:nvPr/>
              </p:nvSpPr>
              <p:spPr>
                <a:xfrm>
                  <a:off x="1475656" y="4189934"/>
                  <a:ext cx="1728763" cy="93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BE04">
                        <a:tint val="66000"/>
                        <a:satMod val="160000"/>
                      </a:srgbClr>
                    </a:gs>
                    <a:gs pos="50000">
                      <a:srgbClr val="FFBE04">
                        <a:tint val="44500"/>
                        <a:satMod val="160000"/>
                      </a:srgbClr>
                    </a:gs>
                    <a:gs pos="100000">
                      <a:srgbClr val="FFBE04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solidFill>
                    <a:srgbClr val="9537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50"/>
                </a:p>
              </p:txBody>
            </p:sp>
            <p:sp>
              <p:nvSpPr>
                <p:cNvPr id="29" name="CasellaDiTesto 23"/>
                <p:cNvSpPr txBox="1">
                  <a:spLocks noChangeArrowheads="1"/>
                </p:cNvSpPr>
                <p:nvPr/>
              </p:nvSpPr>
              <p:spPr bwMode="auto">
                <a:xfrm>
                  <a:off x="1500316" y="4365104"/>
                  <a:ext cx="1948985" cy="3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Fisica Nucleare                 </a:t>
                  </a:r>
                </a:p>
              </p:txBody>
            </p:sp>
          </p:grpSp>
          <p:sp>
            <p:nvSpPr>
              <p:cNvPr id="27" name="CasellaDiTesto 24"/>
              <p:cNvSpPr txBox="1">
                <a:spLocks noChangeArrowheads="1"/>
              </p:cNvSpPr>
              <p:nvPr/>
            </p:nvSpPr>
            <p:spPr bwMode="auto">
              <a:xfrm>
                <a:off x="6648281" y="4663793"/>
                <a:ext cx="1728192" cy="36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 Subnucleare*                 </a:t>
                </a:r>
              </a:p>
            </p:txBody>
          </p:sp>
        </p:grpSp>
        <p:grpSp>
          <p:nvGrpSpPr>
            <p:cNvPr id="30" name="Gruppo 29"/>
            <p:cNvGrpSpPr>
              <a:grpSpLocks/>
            </p:cNvGrpSpPr>
            <p:nvPr/>
          </p:nvGrpSpPr>
          <p:grpSpPr bwMode="auto">
            <a:xfrm>
              <a:off x="1853569" y="3804322"/>
              <a:ext cx="2253932" cy="782311"/>
              <a:chOff x="5920834" y="4273952"/>
              <a:chExt cx="2711197" cy="1042501"/>
            </a:xfrm>
          </p:grpSpPr>
          <p:grpSp>
            <p:nvGrpSpPr>
              <p:cNvPr id="31" name="Gruppo 28"/>
              <p:cNvGrpSpPr>
                <a:grpSpLocks/>
              </p:cNvGrpSpPr>
              <p:nvPr/>
            </p:nvGrpSpPr>
            <p:grpSpPr bwMode="auto">
              <a:xfrm>
                <a:off x="5920834" y="4273952"/>
                <a:ext cx="2711197" cy="1042501"/>
                <a:chOff x="808266" y="4200998"/>
                <a:chExt cx="2711197" cy="1042501"/>
              </a:xfrm>
            </p:grpSpPr>
            <p:grpSp>
              <p:nvGrpSpPr>
                <p:cNvPr id="33" name="Ovale 30"/>
                <p:cNvGrpSpPr>
                  <a:grpSpLocks/>
                </p:cNvGrpSpPr>
                <p:nvPr/>
              </p:nvGrpSpPr>
              <p:grpSpPr bwMode="auto">
                <a:xfrm>
                  <a:off x="808266" y="4200998"/>
                  <a:ext cx="2711197" cy="1042501"/>
                  <a:chOff x="951703" y="4879936"/>
                  <a:chExt cx="2711854" cy="1043081"/>
                </a:xfrm>
              </p:grpSpPr>
              <p:pic>
                <p:nvPicPr>
                  <p:cNvPr id="35" name="Ovale 30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1703" y="4879936"/>
                    <a:ext cx="2711854" cy="10430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399" y="5006029"/>
                    <a:ext cx="1222314" cy="6622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/>
                    <a:endParaRPr lang="it-IT" altLang="it-IT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4" name="CasellaDiTesto 31"/>
                <p:cNvSpPr txBox="1">
                  <a:spLocks noChangeArrowheads="1"/>
                </p:cNvSpPr>
                <p:nvPr/>
              </p:nvSpPr>
              <p:spPr bwMode="auto">
                <a:xfrm>
                  <a:off x="1357609" y="4235919"/>
                  <a:ext cx="1998177" cy="3691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Didattica e Storia</a:t>
                  </a:r>
                  <a:r>
                    <a:rPr lang="it-IT" altLang="it-IT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 </a:t>
                  </a:r>
                </a:p>
              </p:txBody>
            </p:sp>
          </p:grpSp>
          <p:sp>
            <p:nvSpPr>
              <p:cNvPr id="32" name="CasellaDiTesto 29"/>
              <p:cNvSpPr txBox="1">
                <a:spLocks noChangeArrowheads="1"/>
              </p:cNvSpPr>
              <p:nvPr/>
            </p:nvSpPr>
            <p:spPr bwMode="auto">
              <a:xfrm>
                <a:off x="6650452" y="4528897"/>
                <a:ext cx="1848388" cy="36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della Fisica,                 </a:t>
                </a:r>
              </a:p>
            </p:txBody>
          </p:sp>
        </p:grpSp>
        <p:grpSp>
          <p:nvGrpSpPr>
            <p:cNvPr id="37" name="Gruppo 36"/>
            <p:cNvGrpSpPr>
              <a:grpSpLocks/>
            </p:cNvGrpSpPr>
            <p:nvPr/>
          </p:nvGrpSpPr>
          <p:grpSpPr bwMode="auto">
            <a:xfrm>
              <a:off x="4010026" y="4316326"/>
              <a:ext cx="1477566" cy="733425"/>
              <a:chOff x="3899337" y="5634275"/>
              <a:chExt cx="1968807" cy="977356"/>
            </a:xfrm>
          </p:grpSpPr>
          <p:grpSp>
            <p:nvGrpSpPr>
              <p:cNvPr id="40" name="Ovale 19"/>
              <p:cNvGrpSpPr>
                <a:grpSpLocks/>
              </p:cNvGrpSpPr>
              <p:nvPr/>
            </p:nvGrpSpPr>
            <p:grpSpPr bwMode="auto">
              <a:xfrm>
                <a:off x="3899337" y="5634275"/>
                <a:ext cx="1764153" cy="977356"/>
                <a:chOff x="3822700" y="5562600"/>
                <a:chExt cx="1765300" cy="977900"/>
              </a:xfrm>
            </p:grpSpPr>
            <p:pic>
              <p:nvPicPr>
                <p:cNvPr id="42" name="Ovale 19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2700" y="5562600"/>
                  <a:ext cx="1765300" cy="9779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104527" y="5726754"/>
                  <a:ext cx="1222812" cy="662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/>
                  <a:endParaRPr lang="it-IT" altLang="it-IT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9" name="CasellaDiTesto 32"/>
              <p:cNvSpPr txBox="1">
                <a:spLocks noChangeArrowheads="1"/>
              </p:cNvSpPr>
              <p:nvPr/>
            </p:nvSpPr>
            <p:spPr bwMode="auto">
              <a:xfrm>
                <a:off x="4219891" y="6021288"/>
                <a:ext cx="1648253" cy="36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</a:p>
            </p:txBody>
          </p:sp>
        </p:grpSp>
        <p:grpSp>
          <p:nvGrpSpPr>
            <p:cNvPr id="44" name="Gruppo 43"/>
            <p:cNvGrpSpPr>
              <a:grpSpLocks/>
            </p:cNvGrpSpPr>
            <p:nvPr/>
          </p:nvGrpSpPr>
          <p:grpSpPr bwMode="auto">
            <a:xfrm>
              <a:off x="5615120" y="3830550"/>
              <a:ext cx="1581349" cy="733425"/>
              <a:chOff x="6267610" y="5295675"/>
              <a:chExt cx="1793442" cy="979016"/>
            </a:xfrm>
          </p:grpSpPr>
          <p:grpSp>
            <p:nvGrpSpPr>
              <p:cNvPr id="45" name="Gruppo 33"/>
              <p:cNvGrpSpPr>
                <a:grpSpLocks/>
              </p:cNvGrpSpPr>
              <p:nvPr/>
            </p:nvGrpSpPr>
            <p:grpSpPr bwMode="auto">
              <a:xfrm>
                <a:off x="6267610" y="5295675"/>
                <a:ext cx="1793442" cy="979016"/>
                <a:chOff x="3805713" y="4194069"/>
                <a:chExt cx="1793442" cy="979016"/>
              </a:xfrm>
            </p:grpSpPr>
            <p:grpSp>
              <p:nvGrpSpPr>
                <p:cNvPr id="47" name="Gruppo 34"/>
                <p:cNvGrpSpPr>
                  <a:grpSpLocks/>
                </p:cNvGrpSpPr>
                <p:nvPr/>
              </p:nvGrpSpPr>
              <p:grpSpPr bwMode="auto">
                <a:xfrm>
                  <a:off x="3805713" y="4194069"/>
                  <a:ext cx="1793442" cy="979016"/>
                  <a:chOff x="1429449" y="4162915"/>
                  <a:chExt cx="1793442" cy="979016"/>
                </a:xfrm>
              </p:grpSpPr>
              <p:grpSp>
                <p:nvGrpSpPr>
                  <p:cNvPr id="49" name="Ovale 36"/>
                  <p:cNvGrpSpPr>
                    <a:grpSpLocks/>
                  </p:cNvGrpSpPr>
                  <p:nvPr/>
                </p:nvGrpSpPr>
                <p:grpSpPr bwMode="auto">
                  <a:xfrm>
                    <a:off x="1445503" y="4162915"/>
                    <a:ext cx="1777388" cy="979016"/>
                    <a:chOff x="5981700" y="4914900"/>
                    <a:chExt cx="1778000" cy="977900"/>
                  </a:xfrm>
                </p:grpSpPr>
                <p:pic>
                  <p:nvPicPr>
                    <p:cNvPr id="51" name="Ovale 36"/>
                    <p:cNvPicPr>
                      <a:picLocks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981700" y="4914900"/>
                      <a:ext cx="1778000" cy="9779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52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5038" y="5078821"/>
                      <a:ext cx="1222437" cy="6611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algn="ctr"/>
                      <a:endParaRPr lang="it-IT" altLang="it-IT" sz="18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50" name="CasellaDiTesto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9449" y="4204903"/>
                    <a:ext cx="1790983" cy="862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Fisica delle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Tecnologie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Quantistiche                 </a:t>
                    </a:r>
                  </a:p>
                </p:txBody>
              </p:sp>
            </p:grpSp>
            <p:sp>
              <p:nvSpPr>
                <p:cNvPr id="48" name="CasellaDiTesto 35"/>
                <p:cNvSpPr txBox="1">
                  <a:spLocks noChangeArrowheads="1"/>
                </p:cNvSpPr>
                <p:nvPr/>
              </p:nvSpPr>
              <p:spPr bwMode="auto">
                <a:xfrm>
                  <a:off x="4148155" y="4478342"/>
                  <a:ext cx="1274316" cy="40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</a:t>
                  </a:r>
                  <a:r>
                    <a:rPr lang="it-IT" altLang="it-IT" sz="13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</a:t>
                  </a:r>
                </a:p>
              </p:txBody>
            </p:sp>
          </p:grpSp>
          <p:sp>
            <p:nvSpPr>
              <p:cNvPr id="46" name="CasellaDiTesto 38"/>
              <p:cNvSpPr txBox="1">
                <a:spLocks noChangeArrowheads="1"/>
              </p:cNvSpPr>
              <p:nvPr/>
            </p:nvSpPr>
            <p:spPr bwMode="auto">
              <a:xfrm>
                <a:off x="6546421" y="5760419"/>
                <a:ext cx="1512171" cy="400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it-IT" alt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*</a:t>
                </a:r>
              </a:p>
            </p:txBody>
          </p:sp>
        </p:grpSp>
        <p:sp>
          <p:nvSpPr>
            <p:cNvPr id="53" name="Stella a 6 punte 52">
              <a:extLst>
                <a:ext uri="{FF2B5EF4-FFF2-40B4-BE49-F238E27FC236}">
                  <a16:creationId xmlns:a16="http://schemas.microsoft.com/office/drawing/2014/main" id="{E52F7A46-F77E-F842-8C90-70F4FBBE6B02}"/>
                </a:ext>
              </a:extLst>
            </p:cNvPr>
            <p:cNvSpPr/>
            <p:nvPr/>
          </p:nvSpPr>
          <p:spPr>
            <a:xfrm>
              <a:off x="4250598" y="3418204"/>
              <a:ext cx="776500" cy="744376"/>
            </a:xfrm>
            <a:prstGeom prst="star6">
              <a:avLst/>
            </a:prstGeom>
            <a:gradFill flip="none" rotWithShape="1">
              <a:gsLst>
                <a:gs pos="0">
                  <a:srgbClr val="256CAA">
                    <a:tint val="66000"/>
                    <a:satMod val="160000"/>
                  </a:srgbClr>
                </a:gs>
                <a:gs pos="50000">
                  <a:srgbClr val="256CAA">
                    <a:tint val="44500"/>
                    <a:satMod val="160000"/>
                  </a:srgbClr>
                </a:gs>
                <a:gs pos="100000">
                  <a:srgbClr val="256CAA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256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050"/>
            </a:p>
          </p:txBody>
        </p:sp>
        <p:sp>
          <p:nvSpPr>
            <p:cNvPr id="55" name="CasellaDiTesto 3"/>
            <p:cNvSpPr txBox="1">
              <a:spLocks noChangeArrowheads="1"/>
            </p:cNvSpPr>
            <p:nvPr/>
          </p:nvSpPr>
          <p:spPr bwMode="auto">
            <a:xfrm>
              <a:off x="4005658" y="4459693"/>
              <a:ext cx="13504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Biomedical</a:t>
              </a:r>
              <a:r>
                <a:rPr lang="it-IT" altLang="it-I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  <a:r>
                <a:rPr lang="it-IT" altLang="it-I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</a:p>
          </p:txBody>
        </p:sp>
      </p:grpSp>
      <p:sp>
        <p:nvSpPr>
          <p:cNvPr id="4" name="CasellaDiTesto 29">
            <a:extLst>
              <a:ext uri="{FF2B5EF4-FFF2-40B4-BE49-F238E27FC236}">
                <a16:creationId xmlns:a16="http://schemas.microsoft.com/office/drawing/2014/main" id="{1D86F74E-F099-1DAB-0873-9377DEC1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77" y="4154420"/>
            <a:ext cx="36440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Comunicazione Scientifica                 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0B20179-AF65-1A15-8B49-512A5FAF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708" y="4695556"/>
            <a:ext cx="1350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in English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B2028F9E-AFD7-2CD5-F67C-1DD13F639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791" y="3287730"/>
            <a:ext cx="1567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Double Degree with Paris </a:t>
            </a:r>
            <a:r>
              <a:rPr lang="it-IT" altLang="it-IT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Cité</a:t>
            </a:r>
            <a:endParaRPr lang="it-IT" altLang="it-IT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EE9E57EE-3649-4897-1C36-5F3F0663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293" y="4062086"/>
            <a:ext cx="1579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Double Degree with Paris </a:t>
            </a:r>
            <a:r>
              <a:rPr lang="it-IT" altLang="it-IT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Cité</a:t>
            </a:r>
            <a:endParaRPr lang="it-IT" altLang="it-IT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B1B2470-306F-EA26-EB9F-EE1322537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A97F19-89B6-15FC-57DD-615D859912A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FCD9099-637D-EAFD-51A0-D97C6CC44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C6E4755-9E4B-CFF3-3720-F0A594E05CA2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DCFBB6DD-1B20-CF74-0BC0-336DEF96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C13DD1D2-1BFD-2693-DC81-1299A791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300" y="103813"/>
            <a:ext cx="2396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endParaRPr lang="it-IT" altLang="it-IT" dirty="0">
              <a:solidFill>
                <a:srgbClr val="256C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8">
            <a:extLst>
              <a:ext uri="{FF2B5EF4-FFF2-40B4-BE49-F238E27FC236}">
                <a16:creationId xmlns:a16="http://schemas.microsoft.com/office/drawing/2014/main" id="{FEF9ACFC-C5C5-E986-A28E-05AA61A4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46" y="808611"/>
            <a:ext cx="81564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Students with a Bachelor degree in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38">
            <a:extLst>
              <a:ext uri="{FF2B5EF4-FFF2-40B4-BE49-F238E27FC236}">
                <a16:creationId xmlns:a16="http://schemas.microsoft.com/office/drawing/2014/main" id="{D0BE0186-4C0B-7FA9-F417-43B0DACB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644" y="2609888"/>
            <a:ext cx="1185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387578C8-C6BF-8B5C-ECEA-E3048C2A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956" y="2426054"/>
            <a:ext cx="6639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lphaLcParenR"/>
            </a:pP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Students with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bachelor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&gt;92/110 are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admitted</a:t>
            </a:r>
            <a:endParaRPr lang="it-IT" alt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</a:pPr>
            <a:endParaRPr lang="it-IT" alt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</a:pP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Students with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, or a bachelor degree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interviewed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date: September 14, 2026)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111502F4-0DA6-ACAD-DE0C-740520E42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189" y="2467943"/>
            <a:ext cx="1015915" cy="4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41" name="Text Box 25">
            <a:extLst>
              <a:ext uri="{FF2B5EF4-FFF2-40B4-BE49-F238E27FC236}">
                <a16:creationId xmlns:a16="http://schemas.microsoft.com/office/drawing/2014/main" id="{68A1F855-486E-96D7-2D2C-A5EE5CA2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09" y="1375191"/>
            <a:ext cx="1077500" cy="4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56" name="CasellaDiTesto 35">
            <a:extLst>
              <a:ext uri="{FF2B5EF4-FFF2-40B4-BE49-F238E27FC236}">
                <a16:creationId xmlns:a16="http://schemas.microsoft.com/office/drawing/2014/main" id="{712F048F-99ED-5E27-AFE9-8A05C90B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456" y="1465207"/>
            <a:ext cx="11236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03F06B2E-5B55-3FE5-913D-68CD85B9A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27" y="1306570"/>
            <a:ext cx="7311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to the ‘Concorso di Ammissione’ (https://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portale.unipv.it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/didattica/corsi-di-laurea/ammissioni/iscriversi-ad-una-laurea-magistrale/lauree-magistrali-ad-accesso-libero)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EE46F86-B216-49FF-D84F-80AF2382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26" y="4282585"/>
            <a:ext cx="73117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: https://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apply.unipv.eu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en_GB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/172-masters-program-physical-sciences--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-curriculum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15E3C4A-4279-6E28-A1B2-857943A11ABA}"/>
              </a:ext>
            </a:extLst>
          </p:cNvPr>
          <p:cNvSpPr txBox="1"/>
          <p:nvPr/>
        </p:nvSpPr>
        <p:spPr>
          <a:xfrm>
            <a:off x="987546" y="3768015"/>
            <a:ext cx="71731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0" lang="it-IT" alt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Students with a </a:t>
            </a:r>
            <a:r>
              <a:rPr kumimoji="0" lang="it-IT" altLang="it-IT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foreign</a:t>
            </a:r>
            <a:r>
              <a:rPr kumimoji="0" lang="it-IT" alt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Bachelor degree (</a:t>
            </a:r>
            <a:r>
              <a:rPr kumimoji="0" lang="it-IT" altLang="it-IT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56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2742813" y="108903"/>
            <a:ext cx="4099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(study) plan</a:t>
            </a:r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987546" y="808611"/>
            <a:ext cx="764341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Online procedure with fast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for the 6 curricula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to propose a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personalized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study plan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   (to be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by the Educational Board) </a:t>
            </a:r>
          </a:p>
        </p:txBody>
      </p:sp>
      <p:pic>
        <p:nvPicPr>
          <p:cNvPr id="2" name="Google Shape;101;p17">
            <a:extLst>
              <a:ext uri="{FF2B5EF4-FFF2-40B4-BE49-F238E27FC236}">
                <a16:creationId xmlns:a16="http://schemas.microsoft.com/office/drawing/2014/main" id="{009ADBF7-921D-B56F-973D-8162E6946F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381" y="3257054"/>
            <a:ext cx="1588641" cy="1775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38">
            <a:extLst>
              <a:ext uri="{FF2B5EF4-FFF2-40B4-BE49-F238E27FC236}">
                <a16:creationId xmlns:a16="http://schemas.microsoft.com/office/drawing/2014/main" id="{8BA59E0A-C216-15DB-BE5C-B8D0FB15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644" y="2609888"/>
            <a:ext cx="1185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394857CB-154A-7D58-723E-B4B8F127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92" y="1251332"/>
            <a:ext cx="2013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Fisica Teorica</a:t>
            </a: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A8B7911E-C238-28C6-DBA4-EB47AE9F6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92" y="1601427"/>
            <a:ext cx="192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Fisica della Materia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sp>
        <p:nvSpPr>
          <p:cNvPr id="13" name="CasellaDiTesto 23">
            <a:extLst>
              <a:ext uri="{FF2B5EF4-FFF2-40B4-BE49-F238E27FC236}">
                <a16:creationId xmlns:a16="http://schemas.microsoft.com/office/drawing/2014/main" id="{D573707F-B3C2-3E73-3E76-0C7422651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215" y="2256026"/>
            <a:ext cx="695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Fisica Nucleare e Subnucleare (with DD in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Astroparticle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)                 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9F161E33-4A48-4390-05C4-C9052561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189" y="2467943"/>
            <a:ext cx="1015915" cy="4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6" name="CasellaDiTesto 31">
            <a:extLst>
              <a:ext uri="{FF2B5EF4-FFF2-40B4-BE49-F238E27FC236}">
                <a16:creationId xmlns:a16="http://schemas.microsoft.com/office/drawing/2014/main" id="{95002A44-6A3C-21B5-26A1-1974E278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467" y="2910008"/>
            <a:ext cx="5691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Didattica e Storia della Fisica, Comunicazione Scientifica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grpSp>
        <p:nvGrpSpPr>
          <p:cNvPr id="38" name="Gruppo 34">
            <a:extLst>
              <a:ext uri="{FF2B5EF4-FFF2-40B4-BE49-F238E27FC236}">
                <a16:creationId xmlns:a16="http://schemas.microsoft.com/office/drawing/2014/main" id="{DE6E6DBD-4AF9-0521-3884-D6FE3E5773E4}"/>
              </a:ext>
            </a:extLst>
          </p:cNvPr>
          <p:cNvGrpSpPr>
            <a:grpSpLocks/>
          </p:cNvGrpSpPr>
          <p:nvPr/>
        </p:nvGrpSpPr>
        <p:grpSpPr bwMode="auto">
          <a:xfrm>
            <a:off x="1303637" y="1375189"/>
            <a:ext cx="7716098" cy="1515717"/>
            <a:chOff x="-2975334" y="4327028"/>
            <a:chExt cx="8750991" cy="2023262"/>
          </a:xfrm>
        </p:grpSpPr>
        <p:sp>
          <p:nvSpPr>
            <p:cNvPr id="41" name="Text Box 25">
              <a:extLst>
                <a:ext uri="{FF2B5EF4-FFF2-40B4-BE49-F238E27FC236}">
                  <a16:creationId xmlns:a16="http://schemas.microsoft.com/office/drawing/2014/main" id="{E8606987-012D-AB99-E760-267878808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43" y="4327028"/>
              <a:ext cx="1222016" cy="66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it-IT" altLang="it-IT" sz="1800">
                <a:solidFill>
                  <a:srgbClr val="FFFFFF"/>
                </a:solidFill>
              </a:endParaRPr>
            </a:p>
          </p:txBody>
        </p:sp>
        <p:sp>
          <p:nvSpPr>
            <p:cNvPr id="54" name="CasellaDiTesto 37">
              <a:extLst>
                <a:ext uri="{FF2B5EF4-FFF2-40B4-BE49-F238E27FC236}">
                  <a16:creationId xmlns:a16="http://schemas.microsoft.com/office/drawing/2014/main" id="{CD73BCF6-92D0-4F18-CF51-E29F3E310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75334" y="5939452"/>
              <a:ext cx="8750991" cy="41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Fisica delle Tecnologie Quantistiche (with DD in </a:t>
              </a:r>
              <a:r>
                <a:rPr lang="it-IT" altLang="it-IT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  <a:r>
                <a:rPr lang="it-IT" alt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Applications of QT)                 </a:t>
              </a:r>
            </a:p>
          </p:txBody>
        </p:sp>
      </p:grpSp>
      <p:sp>
        <p:nvSpPr>
          <p:cNvPr id="56" name="CasellaDiTesto 35">
            <a:extLst>
              <a:ext uri="{FF2B5EF4-FFF2-40B4-BE49-F238E27FC236}">
                <a16:creationId xmlns:a16="http://schemas.microsoft.com/office/drawing/2014/main" id="{CCD73A2A-BEAD-DB1A-E524-F5FCA521D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456" y="1465207"/>
            <a:ext cx="11236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57" name="CasellaDiTesto 3">
            <a:extLst>
              <a:ext uri="{FF2B5EF4-FFF2-40B4-BE49-F238E27FC236}">
                <a16:creationId xmlns:a16="http://schemas.microsoft.com/office/drawing/2014/main" id="{503E0CE9-701C-B12A-AB2C-90276902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215" y="1909204"/>
            <a:ext cx="2892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(English)</a:t>
            </a:r>
          </a:p>
        </p:txBody>
      </p:sp>
    </p:spTree>
    <p:extLst>
      <p:ext uri="{BB962C8B-B14F-4D97-AF65-F5344CB8AC3E}">
        <p14:creationId xmlns:p14="http://schemas.microsoft.com/office/powerpoint/2010/main" val="30349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7" name="CasellaDiTesto 13"/>
          <p:cNvSpPr txBox="1">
            <a:spLocks noChangeArrowheads="1"/>
          </p:cNvSpPr>
          <p:nvPr/>
        </p:nvSpPr>
        <p:spPr bwMode="auto">
          <a:xfrm>
            <a:off x="2100516" y="20015"/>
            <a:ext cx="5792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 - Scienze Fisiche in Pavia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32E6E9-D34E-234B-B2D6-E3C83F2FEAB4}"/>
              </a:ext>
            </a:extLst>
          </p:cNvPr>
          <p:cNvSpPr txBox="1"/>
          <p:nvPr/>
        </p:nvSpPr>
        <p:spPr>
          <a:xfrm>
            <a:off x="744918" y="461079"/>
            <a:ext cx="839908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itchFamily="2" charset="2"/>
              <a:buChar char="Ø"/>
              <a:defRPr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affiliated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Department +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Institutions)</a:t>
            </a:r>
          </a:p>
        </p:txBody>
      </p:sp>
      <p:sp>
        <p:nvSpPr>
          <p:cNvPr id="13" name="CasellaDiTesto 9"/>
          <p:cNvSpPr txBox="1">
            <a:spLocks noChangeArrowheads="1"/>
          </p:cNvSpPr>
          <p:nvPr/>
        </p:nvSpPr>
        <p:spPr bwMode="auto">
          <a:xfrm>
            <a:off x="750364" y="2329824"/>
            <a:ext cx="83877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Very good ratio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(~6/1)</a:t>
            </a:r>
          </a:p>
        </p:txBody>
      </p:sp>
      <p:sp>
        <p:nvSpPr>
          <p:cNvPr id="14" name="CasellaDiTesto 10"/>
          <p:cNvSpPr txBox="1">
            <a:spLocks noChangeArrowheads="1"/>
          </p:cNvSpPr>
          <p:nvPr/>
        </p:nvSpPr>
        <p:spPr bwMode="auto">
          <a:xfrm>
            <a:off x="789224" y="2854766"/>
            <a:ext cx="8239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Courses are English Friendly 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 English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532E6E9-D34E-234B-B2D6-E3C83F2FEAB4}"/>
              </a:ext>
            </a:extLst>
          </p:cNvPr>
          <p:cNvSpPr txBox="1"/>
          <p:nvPr/>
        </p:nvSpPr>
        <p:spPr>
          <a:xfrm>
            <a:off x="744918" y="1494842"/>
            <a:ext cx="8408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Ø"/>
              <a:defRPr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Department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(2018-2023) one of the 7 best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 Italy (</a:t>
            </a:r>
            <a:r>
              <a:rPr lang="it-IT" sz="2200" b="1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Dipartimenti di Eccellenza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asellaDiTesto 10">
            <a:extLst>
              <a:ext uri="{FF2B5EF4-FFF2-40B4-BE49-F238E27FC236}">
                <a16:creationId xmlns:a16="http://schemas.microsoft.com/office/drawing/2014/main" id="{2A980458-3B44-8E6D-A6B0-EF80E776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89" y="3317276"/>
            <a:ext cx="8239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~150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05/2026)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36E02B4B-4500-1F73-930F-DEDD7DC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89" y="3803367"/>
            <a:ext cx="8239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(33/’21; 54/’22; 80/’23; 50/’24;...)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D207AFA8-7E61-668A-F345-964A74C83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054921-9F42-71CF-E973-F96AFFBB235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9F6EF2DF-2381-129A-42E6-D70EE5DDC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19C8FF-A697-74D7-E412-23E8D5C50102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B3DBCE13-DE2F-1ABA-D6E1-4C64888E0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7" name="CasellaDiTesto 13">
            <a:extLst>
              <a:ext uri="{FF2B5EF4-FFF2-40B4-BE49-F238E27FC236}">
                <a16:creationId xmlns:a16="http://schemas.microsoft.com/office/drawing/2014/main" id="{727185EF-7D63-5F9C-0B45-DB044F35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516" y="20015"/>
            <a:ext cx="5792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 - Scienze Fisiche in Pavia</a:t>
            </a:r>
          </a:p>
        </p:txBody>
      </p:sp>
      <p:pic>
        <p:nvPicPr>
          <p:cNvPr id="18" name="Immagine 12">
            <a:extLst>
              <a:ext uri="{FF2B5EF4-FFF2-40B4-BE49-F238E27FC236}">
                <a16:creationId xmlns:a16="http://schemas.microsoft.com/office/drawing/2014/main" id="{70E5CBDA-32E6-7063-7028-8E1CD072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1" y="4509852"/>
            <a:ext cx="616821" cy="43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>
            <a:extLst>
              <a:ext uri="{FF2B5EF4-FFF2-40B4-BE49-F238E27FC236}">
                <a16:creationId xmlns:a16="http://schemas.microsoft.com/office/drawing/2014/main" id="{7020E86F-F778-C142-9348-9CE33B31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36" y="4609363"/>
            <a:ext cx="809726" cy="2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2">
            <a:extLst>
              <a:ext uri="{FF2B5EF4-FFF2-40B4-BE49-F238E27FC236}">
                <a16:creationId xmlns:a16="http://schemas.microsoft.com/office/drawing/2014/main" id="{3E1CE337-2F60-8D3A-6C3B-0A5DA211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9" y="4575326"/>
            <a:ext cx="1143143" cy="2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4">
            <a:extLst>
              <a:ext uri="{FF2B5EF4-FFF2-40B4-BE49-F238E27FC236}">
                <a16:creationId xmlns:a16="http://schemas.microsoft.com/office/drawing/2014/main" id="{BD965700-6D6B-D9FF-7DA0-F79F82C2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06" y="4593138"/>
            <a:ext cx="623966" cy="28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14">
            <a:extLst>
              <a:ext uri="{FF2B5EF4-FFF2-40B4-BE49-F238E27FC236}">
                <a16:creationId xmlns:a16="http://schemas.microsoft.com/office/drawing/2014/main" id="{60362CF1-A123-5A06-0852-C0C2B681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58" y="4466939"/>
            <a:ext cx="394147" cy="4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15">
            <a:extLst>
              <a:ext uri="{FF2B5EF4-FFF2-40B4-BE49-F238E27FC236}">
                <a16:creationId xmlns:a16="http://schemas.microsoft.com/office/drawing/2014/main" id="{47F29282-2092-3BEC-4194-27FE4603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48" y="4502381"/>
            <a:ext cx="439395" cy="4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lmplus.unipv.it/wp-content/uploads/2018/10/List1-300x84.png">
            <a:extLst>
              <a:ext uri="{FF2B5EF4-FFF2-40B4-BE49-F238E27FC236}">
                <a16:creationId xmlns:a16="http://schemas.microsoft.com/office/drawing/2014/main" id="{422175D6-1BAB-41DD-6625-E069F824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27" y="4593138"/>
            <a:ext cx="825640" cy="2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mplus.unipv.it/wp-content/uploads/2018/10/Bracco.jpg">
            <a:extLst>
              <a:ext uri="{FF2B5EF4-FFF2-40B4-BE49-F238E27FC236}">
                <a16:creationId xmlns:a16="http://schemas.microsoft.com/office/drawing/2014/main" id="{E38E04AC-3419-C4D7-86CE-46B38A70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59" y="4432392"/>
            <a:ext cx="525119" cy="5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0">
            <a:extLst>
              <a:ext uri="{FF2B5EF4-FFF2-40B4-BE49-F238E27FC236}">
                <a16:creationId xmlns:a16="http://schemas.microsoft.com/office/drawing/2014/main" id="{E6FECA92-E99A-F5CB-EA83-BEBD7B13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41" y="356084"/>
            <a:ext cx="8239834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post-degree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(80-90%)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LM+ stage in private companies (5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semesters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4, 2 of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 the company, with a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allowance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rate (&gt;90% after 3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from degree)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: (20%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with &gt;12 CFU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abroad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980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DCAC0C5C-D769-300D-F2F1-A5B8D86A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39AA82C-FD03-615A-4022-8DE08F1B0CB1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905DA914-A120-3207-6BE1-D3D7FA703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8BE01A1-9024-AD38-95D6-D5D4A356DFF5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061A762D-28D7-B5B2-83D6-9C7165F8D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7" name="CasellaDiTesto 13">
            <a:extLst>
              <a:ext uri="{FF2B5EF4-FFF2-40B4-BE49-F238E27FC236}">
                <a16:creationId xmlns:a16="http://schemas.microsoft.com/office/drawing/2014/main" id="{26238DF3-BC75-94CF-8F23-E58AF47CE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8" y="20015"/>
            <a:ext cx="8028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Degrees with Université Paris </a:t>
            </a:r>
            <a:r>
              <a:rPr lang="it-IT" altLang="it-IT" sz="2800" b="1" dirty="0" err="1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Cité</a:t>
            </a:r>
            <a:endParaRPr lang="it-IT" altLang="it-IT" sz="2800" b="1" dirty="0">
              <a:solidFill>
                <a:srgbClr val="16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0">
            <a:extLst>
              <a:ext uri="{FF2B5EF4-FFF2-40B4-BE49-F238E27FC236}">
                <a16:creationId xmlns:a16="http://schemas.microsoft.com/office/drawing/2014/main" id="{5D23AB80-C7B7-A869-3550-E5734531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89" y="465812"/>
            <a:ext cx="8239834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M1 in Pavia, M2 in Paris (60 CFU in Italy + 60 CFU in France)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Astroparticle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2023, 3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+ 2 French)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and Applications of Quantum Technologies (</a:t>
            </a:r>
            <a:r>
              <a:rPr lang="it-IT" alt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7E331A-24EA-C4DE-A845-1B0FA1AE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97" y="3295736"/>
            <a:ext cx="4110830" cy="18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B4D08DD-A948-91CC-8E14-403D065A7B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627" t="27339" r="37255" b="19999"/>
          <a:stretch>
            <a:fillRect/>
          </a:stretch>
        </p:blipFill>
        <p:spPr>
          <a:xfrm>
            <a:off x="5628079" y="3296807"/>
            <a:ext cx="2448524" cy="1826678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48C7DA6-F4F4-7EF6-0856-B5F506A2DFD1}"/>
              </a:ext>
            </a:extLst>
          </p:cNvPr>
          <p:cNvSpPr/>
          <p:nvPr/>
        </p:nvSpPr>
        <p:spPr>
          <a:xfrm>
            <a:off x="7016933" y="4636009"/>
            <a:ext cx="636595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59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742853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7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7642623" y="4812506"/>
            <a:ext cx="134540" cy="196454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2F927B-AD8B-4B59-95A8-980FB5B3C523}" type="slidenum">
              <a:rPr lang="it-IT" altLang="it-IT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050"/>
          </a:p>
        </p:txBody>
      </p:sp>
      <p:pic>
        <p:nvPicPr>
          <p:cNvPr id="12" name="pavia-aerea.jpg" descr="pavia-aer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1" y="1054894"/>
            <a:ext cx="8505059" cy="409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" name="pavia-aerea.jpg" descr="pavia-aerea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9"/>
          <a:stretch>
            <a:fillRect/>
          </a:stretch>
        </p:blipFill>
        <p:spPr bwMode="auto">
          <a:xfrm>
            <a:off x="629513" y="-1"/>
            <a:ext cx="8514487" cy="10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Perché Scienze Fisiche a Pavia?"/>
          <p:cNvSpPr txBox="1">
            <a:spLocks noChangeArrowheads="1"/>
          </p:cNvSpPr>
          <p:nvPr/>
        </p:nvSpPr>
        <p:spPr bwMode="auto">
          <a:xfrm>
            <a:off x="1989672" y="116616"/>
            <a:ext cx="5432177" cy="4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Pavia (</a:t>
            </a:r>
            <a:r>
              <a:rPr lang="it-IT" altLang="it-IT" sz="2800" b="1" dirty="0" err="1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1361)</a:t>
            </a:r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5D479902-D65A-1647-A63E-5DB8200D6450}"/>
              </a:ext>
            </a:extLst>
          </p:cNvPr>
          <p:cNvSpPr txBox="1"/>
          <p:nvPr/>
        </p:nvSpPr>
        <p:spPr>
          <a:xfrm>
            <a:off x="4382691" y="2447366"/>
            <a:ext cx="54166" cy="248770"/>
          </a:xfrm>
          <a:prstGeom prst="rect">
            <a:avLst/>
          </a:prstGeom>
          <a:ln w="12700">
            <a:miter lim="400000"/>
          </a:ln>
        </p:spPr>
        <p:txBody>
          <a:bodyPr wrap="none" lIns="26789" tIns="26789" rIns="26789" bIns="26789" anchor="ctr">
            <a:spAutoFit/>
          </a:bodyPr>
          <a:lstStyle/>
          <a:p>
            <a:pPr>
              <a:defRPr/>
            </a:pPr>
            <a:endParaRPr sz="1265"/>
          </a:p>
        </p:txBody>
      </p:sp>
    </p:spTree>
    <p:extLst>
      <p:ext uri="{BB962C8B-B14F-4D97-AF65-F5344CB8AC3E}">
        <p14:creationId xmlns:p14="http://schemas.microsoft.com/office/powerpoint/2010/main" val="34877976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22444</TotalTime>
  <Words>667</Words>
  <Application>Microsoft Macintosh PowerPoint</Application>
  <PresentationFormat>Presentazione su schermo (16:9)</PresentationFormat>
  <Paragraphs>106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Wingdings</vt:lpstr>
      <vt:lpstr>Simple Light</vt:lpstr>
      <vt:lpstr>Master degree in  Physical Sciences (Laurea Magistrale in Scienze Fisiche)  Prof. Dario Gerace (Coordinator)  Department of Physics “A. Volta” (website: https://scienzefisiche.cdl.unipv.it/it)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Fisica Nucleare e Subnucleare</dc:title>
  <dc:creator>PIETRO</dc:creator>
  <cp:lastModifiedBy>Dario Gerace</cp:lastModifiedBy>
  <cp:revision>134</cp:revision>
  <dcterms:modified xsi:type="dcterms:W3CDTF">2026-05-07T16:25:46Z</dcterms:modified>
</cp:coreProperties>
</file>